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63"/>
  </p:notesMasterIdLst>
  <p:sldIdLst>
    <p:sldId id="256" r:id="rId2"/>
    <p:sldId id="584" r:id="rId3"/>
    <p:sldId id="588" r:id="rId4"/>
    <p:sldId id="587" r:id="rId5"/>
    <p:sldId id="586" r:id="rId6"/>
    <p:sldId id="585" r:id="rId7"/>
    <p:sldId id="583" r:id="rId8"/>
    <p:sldId id="582" r:id="rId9"/>
    <p:sldId id="581" r:id="rId10"/>
    <p:sldId id="580" r:id="rId11"/>
    <p:sldId id="579" r:id="rId12"/>
    <p:sldId id="578" r:id="rId13"/>
    <p:sldId id="613" r:id="rId14"/>
    <p:sldId id="614" r:id="rId15"/>
    <p:sldId id="615" r:id="rId16"/>
    <p:sldId id="616" r:id="rId17"/>
    <p:sldId id="621" r:id="rId18"/>
    <p:sldId id="664" r:id="rId19"/>
    <p:sldId id="665" r:id="rId20"/>
    <p:sldId id="666" r:id="rId21"/>
    <p:sldId id="667" r:id="rId22"/>
    <p:sldId id="620" r:id="rId23"/>
    <p:sldId id="619" r:id="rId24"/>
    <p:sldId id="622" r:id="rId25"/>
    <p:sldId id="661" r:id="rId26"/>
    <p:sldId id="662" r:id="rId27"/>
    <p:sldId id="663" r:id="rId28"/>
    <p:sldId id="618" r:id="rId29"/>
    <p:sldId id="623" r:id="rId30"/>
    <p:sldId id="624" r:id="rId31"/>
    <p:sldId id="625" r:id="rId32"/>
    <p:sldId id="631" r:id="rId33"/>
    <p:sldId id="630" r:id="rId34"/>
    <p:sldId id="628" r:id="rId35"/>
    <p:sldId id="629" r:id="rId36"/>
    <p:sldId id="632" r:id="rId37"/>
    <p:sldId id="627" r:id="rId38"/>
    <p:sldId id="633" r:id="rId39"/>
    <p:sldId id="634" r:id="rId40"/>
    <p:sldId id="635" r:id="rId41"/>
    <p:sldId id="636" r:id="rId42"/>
    <p:sldId id="637" r:id="rId43"/>
    <p:sldId id="638" r:id="rId44"/>
    <p:sldId id="639" r:id="rId45"/>
    <p:sldId id="640" r:id="rId46"/>
    <p:sldId id="641" r:id="rId47"/>
    <p:sldId id="642" r:id="rId48"/>
    <p:sldId id="643" r:id="rId49"/>
    <p:sldId id="593" r:id="rId50"/>
    <p:sldId id="644" r:id="rId51"/>
    <p:sldId id="600" r:id="rId52"/>
    <p:sldId id="598" r:id="rId53"/>
    <p:sldId id="597" r:id="rId54"/>
    <p:sldId id="596" r:id="rId55"/>
    <p:sldId id="599" r:id="rId56"/>
    <p:sldId id="602" r:id="rId57"/>
    <p:sldId id="577" r:id="rId58"/>
    <p:sldId id="589" r:id="rId59"/>
    <p:sldId id="590" r:id="rId60"/>
    <p:sldId id="591" r:id="rId61"/>
    <p:sldId id="592" r:id="rId62"/>
    <p:sldId id="594" r:id="rId63"/>
    <p:sldId id="601" r:id="rId64"/>
    <p:sldId id="603" r:id="rId65"/>
    <p:sldId id="604" r:id="rId66"/>
    <p:sldId id="605" r:id="rId67"/>
    <p:sldId id="606" r:id="rId68"/>
    <p:sldId id="607" r:id="rId69"/>
    <p:sldId id="608" r:id="rId70"/>
    <p:sldId id="609" r:id="rId71"/>
    <p:sldId id="610" r:id="rId72"/>
    <p:sldId id="611" r:id="rId73"/>
    <p:sldId id="612" r:id="rId74"/>
    <p:sldId id="645" r:id="rId75"/>
    <p:sldId id="646" r:id="rId76"/>
    <p:sldId id="647" r:id="rId77"/>
    <p:sldId id="648" r:id="rId78"/>
    <p:sldId id="649" r:id="rId79"/>
    <p:sldId id="650" r:id="rId80"/>
    <p:sldId id="651" r:id="rId81"/>
    <p:sldId id="652" r:id="rId82"/>
    <p:sldId id="653" r:id="rId83"/>
    <p:sldId id="654" r:id="rId84"/>
    <p:sldId id="655" r:id="rId85"/>
    <p:sldId id="656" r:id="rId86"/>
    <p:sldId id="657" r:id="rId87"/>
    <p:sldId id="658" r:id="rId88"/>
    <p:sldId id="262" r:id="rId89"/>
    <p:sldId id="263" r:id="rId90"/>
    <p:sldId id="264" r:id="rId91"/>
    <p:sldId id="265" r:id="rId92"/>
    <p:sldId id="266" r:id="rId93"/>
    <p:sldId id="267" r:id="rId94"/>
    <p:sldId id="268" r:id="rId95"/>
    <p:sldId id="269" r:id="rId96"/>
    <p:sldId id="270" r:id="rId97"/>
    <p:sldId id="271" r:id="rId98"/>
    <p:sldId id="272" r:id="rId99"/>
    <p:sldId id="273" r:id="rId100"/>
    <p:sldId id="274" r:id="rId101"/>
    <p:sldId id="275" r:id="rId102"/>
    <p:sldId id="276" r:id="rId103"/>
    <p:sldId id="277" r:id="rId104"/>
    <p:sldId id="278" r:id="rId105"/>
    <p:sldId id="279" r:id="rId106"/>
    <p:sldId id="280" r:id="rId107"/>
    <p:sldId id="281" r:id="rId108"/>
    <p:sldId id="282" r:id="rId109"/>
    <p:sldId id="283" r:id="rId110"/>
    <p:sldId id="284" r:id="rId111"/>
    <p:sldId id="285" r:id="rId112"/>
    <p:sldId id="286" r:id="rId113"/>
    <p:sldId id="287" r:id="rId114"/>
    <p:sldId id="288" r:id="rId115"/>
    <p:sldId id="289" r:id="rId116"/>
    <p:sldId id="290" r:id="rId117"/>
    <p:sldId id="291" r:id="rId118"/>
    <p:sldId id="292" r:id="rId119"/>
    <p:sldId id="293" r:id="rId120"/>
    <p:sldId id="294" r:id="rId121"/>
    <p:sldId id="295" r:id="rId122"/>
    <p:sldId id="296" r:id="rId123"/>
    <p:sldId id="297" r:id="rId124"/>
    <p:sldId id="298" r:id="rId125"/>
    <p:sldId id="299" r:id="rId126"/>
    <p:sldId id="300" r:id="rId127"/>
    <p:sldId id="301" r:id="rId128"/>
    <p:sldId id="302" r:id="rId129"/>
    <p:sldId id="303" r:id="rId130"/>
    <p:sldId id="304" r:id="rId131"/>
    <p:sldId id="305" r:id="rId132"/>
    <p:sldId id="306" r:id="rId133"/>
    <p:sldId id="307" r:id="rId134"/>
    <p:sldId id="308" r:id="rId135"/>
    <p:sldId id="309" r:id="rId136"/>
    <p:sldId id="310" r:id="rId137"/>
    <p:sldId id="311" r:id="rId138"/>
    <p:sldId id="312" r:id="rId139"/>
    <p:sldId id="313" r:id="rId140"/>
    <p:sldId id="314" r:id="rId141"/>
    <p:sldId id="315" r:id="rId142"/>
    <p:sldId id="316" r:id="rId143"/>
    <p:sldId id="317" r:id="rId144"/>
    <p:sldId id="318" r:id="rId145"/>
    <p:sldId id="319" r:id="rId146"/>
    <p:sldId id="320" r:id="rId147"/>
    <p:sldId id="321" r:id="rId148"/>
    <p:sldId id="322" r:id="rId149"/>
    <p:sldId id="323" r:id="rId150"/>
    <p:sldId id="324" r:id="rId151"/>
    <p:sldId id="325" r:id="rId152"/>
    <p:sldId id="326" r:id="rId153"/>
    <p:sldId id="327" r:id="rId154"/>
    <p:sldId id="328" r:id="rId155"/>
    <p:sldId id="329" r:id="rId156"/>
    <p:sldId id="330" r:id="rId157"/>
    <p:sldId id="331" r:id="rId158"/>
    <p:sldId id="332" r:id="rId159"/>
    <p:sldId id="333" r:id="rId160"/>
    <p:sldId id="334" r:id="rId161"/>
    <p:sldId id="260" r:id="rId1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Bradley Hand ITC" panose="03070402050302030203" pitchFamily="66" charset="0"/>
        <a:ea typeface="+mn-ea"/>
        <a:cs typeface="+mn-cs"/>
      </a:defRPr>
    </a:lvl1pPr>
    <a:lvl2pPr marL="457200" algn="l" rtl="0" eaLnBrk="0" fontAlgn="base" hangingPunct="0">
      <a:spcBef>
        <a:spcPct val="0"/>
      </a:spcBef>
      <a:spcAft>
        <a:spcPct val="0"/>
      </a:spcAft>
      <a:defRPr sz="2400" kern="1200">
        <a:solidFill>
          <a:schemeClr val="tx1"/>
        </a:solidFill>
        <a:latin typeface="Bradley Hand ITC" panose="03070402050302030203" pitchFamily="66" charset="0"/>
        <a:ea typeface="+mn-ea"/>
        <a:cs typeface="+mn-cs"/>
      </a:defRPr>
    </a:lvl2pPr>
    <a:lvl3pPr marL="914400" algn="l" rtl="0" eaLnBrk="0" fontAlgn="base" hangingPunct="0">
      <a:spcBef>
        <a:spcPct val="0"/>
      </a:spcBef>
      <a:spcAft>
        <a:spcPct val="0"/>
      </a:spcAft>
      <a:defRPr sz="2400" kern="1200">
        <a:solidFill>
          <a:schemeClr val="tx1"/>
        </a:solidFill>
        <a:latin typeface="Bradley Hand ITC" panose="03070402050302030203"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Bradley Hand ITC" panose="03070402050302030203"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Bradley Hand ITC" panose="03070402050302030203" pitchFamily="66" charset="0"/>
        <a:ea typeface="+mn-ea"/>
        <a:cs typeface="+mn-cs"/>
      </a:defRPr>
    </a:lvl5pPr>
    <a:lvl6pPr marL="2286000" algn="l" defTabSz="914400" rtl="0" eaLnBrk="1" latinLnBrk="0" hangingPunct="1">
      <a:defRPr sz="2400" kern="1200">
        <a:solidFill>
          <a:schemeClr val="tx1"/>
        </a:solidFill>
        <a:latin typeface="Bradley Hand ITC" panose="03070402050302030203" pitchFamily="66" charset="0"/>
        <a:ea typeface="+mn-ea"/>
        <a:cs typeface="+mn-cs"/>
      </a:defRPr>
    </a:lvl6pPr>
    <a:lvl7pPr marL="2743200" algn="l" defTabSz="914400" rtl="0" eaLnBrk="1" latinLnBrk="0" hangingPunct="1">
      <a:defRPr sz="2400" kern="1200">
        <a:solidFill>
          <a:schemeClr val="tx1"/>
        </a:solidFill>
        <a:latin typeface="Bradley Hand ITC" panose="03070402050302030203" pitchFamily="66" charset="0"/>
        <a:ea typeface="+mn-ea"/>
        <a:cs typeface="+mn-cs"/>
      </a:defRPr>
    </a:lvl7pPr>
    <a:lvl8pPr marL="3200400" algn="l" defTabSz="914400" rtl="0" eaLnBrk="1" latinLnBrk="0" hangingPunct="1">
      <a:defRPr sz="2400" kern="1200">
        <a:solidFill>
          <a:schemeClr val="tx1"/>
        </a:solidFill>
        <a:latin typeface="Bradley Hand ITC" panose="03070402050302030203" pitchFamily="66" charset="0"/>
        <a:ea typeface="+mn-ea"/>
        <a:cs typeface="+mn-cs"/>
      </a:defRPr>
    </a:lvl8pPr>
    <a:lvl9pPr marL="3657600" algn="l" defTabSz="914400" rtl="0" eaLnBrk="1" latinLnBrk="0" hangingPunct="1">
      <a:defRPr sz="2400" kern="1200">
        <a:solidFill>
          <a:schemeClr val="tx1"/>
        </a:solidFill>
        <a:latin typeface="Bradley Hand ITC" panose="03070402050302030203"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660066"/>
    <a:srgbClr val="FF3399"/>
    <a:srgbClr val="FF00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80" y="4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92.png"/><Relationship Id="rId5" Type="http://schemas.openxmlformats.org/officeDocument/2006/relationships/image" Target="../media/image117.wmf"/><Relationship Id="rId4" Type="http://schemas.openxmlformats.org/officeDocument/2006/relationships/image" Target="../media/image11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20.wmf"/><Relationship Id="rId1" Type="http://schemas.openxmlformats.org/officeDocument/2006/relationships/image" Target="../media/image119.wmf"/><Relationship Id="rId4" Type="http://schemas.openxmlformats.org/officeDocument/2006/relationships/image" Target="../media/image12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5" Type="http://schemas.openxmlformats.org/officeDocument/2006/relationships/image" Target="../media/image123.wmf"/><Relationship Id="rId4" Type="http://schemas.openxmlformats.org/officeDocument/2006/relationships/image" Target="../media/image11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4" Type="http://schemas.openxmlformats.org/officeDocument/2006/relationships/image" Target="../media/image12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16.wmf"/><Relationship Id="rId1" Type="http://schemas.openxmlformats.org/officeDocument/2006/relationships/image" Target="../media/image129.png"/><Relationship Id="rId4" Type="http://schemas.openxmlformats.org/officeDocument/2006/relationships/image" Target="../media/image13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28.wmf"/><Relationship Id="rId1" Type="http://schemas.openxmlformats.org/officeDocument/2006/relationships/image" Target="../media/image127.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0.wmf"/><Relationship Id="rId1" Type="http://schemas.openxmlformats.org/officeDocument/2006/relationships/image" Target="../media/image128.wmf"/><Relationship Id="rId4" Type="http://schemas.openxmlformats.org/officeDocument/2006/relationships/image" Target="../media/image137.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4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92.png"/><Relationship Id="rId1" Type="http://schemas.openxmlformats.org/officeDocument/2006/relationships/image" Target="../media/image147.wmf"/><Relationship Id="rId5" Type="http://schemas.openxmlformats.org/officeDocument/2006/relationships/image" Target="../media/image150.wmf"/><Relationship Id="rId4" Type="http://schemas.openxmlformats.org/officeDocument/2006/relationships/image" Target="../media/image149.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image" Target="../media/image153.wmf"/><Relationship Id="rId7" Type="http://schemas.openxmlformats.org/officeDocument/2006/relationships/image" Target="../media/image157.wmf"/><Relationship Id="rId2" Type="http://schemas.openxmlformats.org/officeDocument/2006/relationships/image" Target="../media/image152.wmf"/><Relationship Id="rId1" Type="http://schemas.openxmlformats.org/officeDocument/2006/relationships/image" Target="../media/image151.png"/><Relationship Id="rId6" Type="http://schemas.openxmlformats.org/officeDocument/2006/relationships/image" Target="../media/image156.wmf"/><Relationship Id="rId5" Type="http://schemas.openxmlformats.org/officeDocument/2006/relationships/image" Target="../media/image155.wmf"/><Relationship Id="rId4" Type="http://schemas.openxmlformats.org/officeDocument/2006/relationships/image" Target="../media/image154.wmf"/><Relationship Id="rId9" Type="http://schemas.openxmlformats.org/officeDocument/2006/relationships/image" Target="../media/image15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60.wmf"/><Relationship Id="rId5" Type="http://schemas.openxmlformats.org/officeDocument/2006/relationships/image" Target="../media/image164.png"/><Relationship Id="rId4" Type="http://schemas.openxmlformats.org/officeDocument/2006/relationships/image" Target="../media/image16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png"/><Relationship Id="rId6" Type="http://schemas.openxmlformats.org/officeDocument/2006/relationships/image" Target="../media/image171.wmf"/><Relationship Id="rId5" Type="http://schemas.openxmlformats.org/officeDocument/2006/relationships/image" Target="../media/image170.wmf"/><Relationship Id="rId4" Type="http://schemas.openxmlformats.org/officeDocument/2006/relationships/image" Target="../media/image169.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4" Type="http://schemas.openxmlformats.org/officeDocument/2006/relationships/image" Target="../media/image17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78.wmf"/><Relationship Id="rId7" Type="http://schemas.openxmlformats.org/officeDocument/2006/relationships/image" Target="../media/image182.wmf"/><Relationship Id="rId2" Type="http://schemas.openxmlformats.org/officeDocument/2006/relationships/image" Target="../media/image177.wmf"/><Relationship Id="rId1" Type="http://schemas.openxmlformats.org/officeDocument/2006/relationships/image" Target="../media/image176.wmf"/><Relationship Id="rId6" Type="http://schemas.openxmlformats.org/officeDocument/2006/relationships/image" Target="../media/image181.wmf"/><Relationship Id="rId5" Type="http://schemas.openxmlformats.org/officeDocument/2006/relationships/image" Target="../media/image180.wmf"/><Relationship Id="rId4" Type="http://schemas.openxmlformats.org/officeDocument/2006/relationships/image" Target="../media/image179.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86.wmf"/><Relationship Id="rId3" Type="http://schemas.openxmlformats.org/officeDocument/2006/relationships/image" Target="../media/image176.wmf"/><Relationship Id="rId7" Type="http://schemas.openxmlformats.org/officeDocument/2006/relationships/image" Target="../media/image179.wmf"/><Relationship Id="rId2" Type="http://schemas.openxmlformats.org/officeDocument/2006/relationships/image" Target="../media/image184.wmf"/><Relationship Id="rId1" Type="http://schemas.openxmlformats.org/officeDocument/2006/relationships/image" Target="../media/image183.wmf"/><Relationship Id="rId6" Type="http://schemas.openxmlformats.org/officeDocument/2006/relationships/image" Target="../media/image178.wmf"/><Relationship Id="rId11" Type="http://schemas.openxmlformats.org/officeDocument/2006/relationships/image" Target="../media/image189.wmf"/><Relationship Id="rId5" Type="http://schemas.openxmlformats.org/officeDocument/2006/relationships/image" Target="../media/image177.wmf"/><Relationship Id="rId10" Type="http://schemas.openxmlformats.org/officeDocument/2006/relationships/image" Target="../media/image188.wmf"/><Relationship Id="rId4" Type="http://schemas.openxmlformats.org/officeDocument/2006/relationships/image" Target="../media/image185.wmf"/><Relationship Id="rId9" Type="http://schemas.openxmlformats.org/officeDocument/2006/relationships/image" Target="../media/image187.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 Id="rId5" Type="http://schemas.openxmlformats.org/officeDocument/2006/relationships/image" Target="../media/image194.wmf"/><Relationship Id="rId4" Type="http://schemas.openxmlformats.org/officeDocument/2006/relationships/image" Target="../media/image19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97.wmf"/><Relationship Id="rId7" Type="http://schemas.openxmlformats.org/officeDocument/2006/relationships/image" Target="../media/image201.wmf"/><Relationship Id="rId2" Type="http://schemas.openxmlformats.org/officeDocument/2006/relationships/image" Target="../media/image196.wmf"/><Relationship Id="rId1" Type="http://schemas.openxmlformats.org/officeDocument/2006/relationships/image" Target="../media/image195.wmf"/><Relationship Id="rId6" Type="http://schemas.openxmlformats.org/officeDocument/2006/relationships/image" Target="../media/image200.wmf"/><Relationship Id="rId5" Type="http://schemas.openxmlformats.org/officeDocument/2006/relationships/image" Target="../media/image199.wmf"/><Relationship Id="rId4" Type="http://schemas.openxmlformats.org/officeDocument/2006/relationships/image" Target="../media/image198.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02.wmf"/><Relationship Id="rId7" Type="http://schemas.openxmlformats.org/officeDocument/2006/relationships/image" Target="../media/image204.wmf"/><Relationship Id="rId2" Type="http://schemas.openxmlformats.org/officeDocument/2006/relationships/image" Target="../media/image196.wmf"/><Relationship Id="rId1" Type="http://schemas.openxmlformats.org/officeDocument/2006/relationships/image" Target="../media/image195.wmf"/><Relationship Id="rId6" Type="http://schemas.openxmlformats.org/officeDocument/2006/relationships/image" Target="../media/image203.wmf"/><Relationship Id="rId5" Type="http://schemas.openxmlformats.org/officeDocument/2006/relationships/image" Target="../media/image199.wmf"/><Relationship Id="rId4" Type="http://schemas.openxmlformats.org/officeDocument/2006/relationships/image" Target="../media/image19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image" Target="../media/image206.wmf"/><Relationship Id="rId1" Type="http://schemas.openxmlformats.org/officeDocument/2006/relationships/image" Target="../media/image205.wmf"/><Relationship Id="rId4" Type="http://schemas.openxmlformats.org/officeDocument/2006/relationships/image" Target="../media/image208.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image" Target="../media/image207.wmf"/><Relationship Id="rId6" Type="http://schemas.openxmlformats.org/officeDocument/2006/relationships/image" Target="../media/image214.wmf"/><Relationship Id="rId5" Type="http://schemas.openxmlformats.org/officeDocument/2006/relationships/image" Target="../media/image213.wmf"/><Relationship Id="rId4" Type="http://schemas.openxmlformats.org/officeDocument/2006/relationships/image" Target="../media/image212.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image" Target="../media/image216.png"/><Relationship Id="rId1" Type="http://schemas.openxmlformats.org/officeDocument/2006/relationships/image" Target="../media/image215.wmf"/><Relationship Id="rId5" Type="http://schemas.openxmlformats.org/officeDocument/2006/relationships/image" Target="../media/image208.wmf"/><Relationship Id="rId4" Type="http://schemas.openxmlformats.org/officeDocument/2006/relationships/image" Target="../media/image20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image" Target="../media/image219.wmf"/><Relationship Id="rId1" Type="http://schemas.openxmlformats.org/officeDocument/2006/relationships/image" Target="../media/image218.wmf"/><Relationship Id="rId4" Type="http://schemas.openxmlformats.org/officeDocument/2006/relationships/image" Target="../media/image221.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image" Target="../media/image223.wmf"/><Relationship Id="rId1" Type="http://schemas.openxmlformats.org/officeDocument/2006/relationships/image" Target="../media/image222.wmf"/><Relationship Id="rId4" Type="http://schemas.openxmlformats.org/officeDocument/2006/relationships/image" Target="../media/image22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14.wmf"/><Relationship Id="rId1" Type="http://schemas.openxmlformats.org/officeDocument/2006/relationships/image" Target="../media/image205.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image" Target="../media/image231.wmf"/><Relationship Id="rId5" Type="http://schemas.openxmlformats.org/officeDocument/2006/relationships/image" Target="../media/image235.wmf"/><Relationship Id="rId4" Type="http://schemas.openxmlformats.org/officeDocument/2006/relationships/image" Target="../media/image234.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33.wmf"/><Relationship Id="rId7" Type="http://schemas.openxmlformats.org/officeDocument/2006/relationships/image" Target="../media/image241.wmf"/><Relationship Id="rId2" Type="http://schemas.openxmlformats.org/officeDocument/2006/relationships/image" Target="../media/image237.wmf"/><Relationship Id="rId1" Type="http://schemas.openxmlformats.org/officeDocument/2006/relationships/image" Target="../media/image236.wmf"/><Relationship Id="rId6" Type="http://schemas.openxmlformats.org/officeDocument/2006/relationships/image" Target="../media/image240.wmf"/><Relationship Id="rId5" Type="http://schemas.openxmlformats.org/officeDocument/2006/relationships/image" Target="../media/image239.wmf"/><Relationship Id="rId4" Type="http://schemas.openxmlformats.org/officeDocument/2006/relationships/image" Target="../media/image238.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image" Target="../media/image242.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44.png"/></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image" Target="../media/image245.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4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82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4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2C9D0B3C-B59E-49B0-B0B5-643FC1B56988}" type="slidenum">
              <a:rPr lang="en-US" altLang="en-US"/>
              <a:pPr/>
              <a:t>‹#›</a:t>
            </a:fld>
            <a:endParaRPr lang="en-US" altLang="en-US"/>
          </a:p>
        </p:txBody>
      </p:sp>
    </p:spTree>
    <p:extLst>
      <p:ext uri="{BB962C8B-B14F-4D97-AF65-F5344CB8AC3E}">
        <p14:creationId xmlns:p14="http://schemas.microsoft.com/office/powerpoint/2010/main" val="3487594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a:t>
            </a:fld>
            <a:endParaRPr lang="en-US" altLang="en-US"/>
          </a:p>
        </p:txBody>
      </p:sp>
    </p:spTree>
    <p:extLst>
      <p:ext uri="{BB962C8B-B14F-4D97-AF65-F5344CB8AC3E}">
        <p14:creationId xmlns:p14="http://schemas.microsoft.com/office/powerpoint/2010/main" val="2101353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10</a:t>
            </a:fld>
            <a:endParaRPr lang="en-US" altLang="en-US"/>
          </a:p>
        </p:txBody>
      </p:sp>
    </p:spTree>
    <p:extLst>
      <p:ext uri="{BB962C8B-B14F-4D97-AF65-F5344CB8AC3E}">
        <p14:creationId xmlns:p14="http://schemas.microsoft.com/office/powerpoint/2010/main" val="234317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11</a:t>
            </a:fld>
            <a:endParaRPr lang="en-US" altLang="en-US"/>
          </a:p>
        </p:txBody>
      </p:sp>
    </p:spTree>
    <p:extLst>
      <p:ext uri="{BB962C8B-B14F-4D97-AF65-F5344CB8AC3E}">
        <p14:creationId xmlns:p14="http://schemas.microsoft.com/office/powerpoint/2010/main" val="43178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12</a:t>
            </a:fld>
            <a:endParaRPr lang="en-US" altLang="en-US"/>
          </a:p>
        </p:txBody>
      </p:sp>
    </p:spTree>
    <p:extLst>
      <p:ext uri="{BB962C8B-B14F-4D97-AF65-F5344CB8AC3E}">
        <p14:creationId xmlns:p14="http://schemas.microsoft.com/office/powerpoint/2010/main" val="168604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13</a:t>
            </a:fld>
            <a:endParaRPr lang="en-US" altLang="en-US"/>
          </a:p>
        </p:txBody>
      </p:sp>
    </p:spTree>
    <p:extLst>
      <p:ext uri="{BB962C8B-B14F-4D97-AF65-F5344CB8AC3E}">
        <p14:creationId xmlns:p14="http://schemas.microsoft.com/office/powerpoint/2010/main" val="216562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14</a:t>
            </a:fld>
            <a:endParaRPr lang="en-US" altLang="en-US"/>
          </a:p>
        </p:txBody>
      </p:sp>
    </p:spTree>
    <p:extLst>
      <p:ext uri="{BB962C8B-B14F-4D97-AF65-F5344CB8AC3E}">
        <p14:creationId xmlns:p14="http://schemas.microsoft.com/office/powerpoint/2010/main" val="32344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15</a:t>
            </a:fld>
            <a:endParaRPr lang="en-US" altLang="en-US"/>
          </a:p>
        </p:txBody>
      </p:sp>
    </p:spTree>
    <p:extLst>
      <p:ext uri="{BB962C8B-B14F-4D97-AF65-F5344CB8AC3E}">
        <p14:creationId xmlns:p14="http://schemas.microsoft.com/office/powerpoint/2010/main" val="428294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16</a:t>
            </a:fld>
            <a:endParaRPr lang="en-US" altLang="en-US"/>
          </a:p>
        </p:txBody>
      </p:sp>
    </p:spTree>
    <p:extLst>
      <p:ext uri="{BB962C8B-B14F-4D97-AF65-F5344CB8AC3E}">
        <p14:creationId xmlns:p14="http://schemas.microsoft.com/office/powerpoint/2010/main" val="8568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17</a:t>
            </a:fld>
            <a:endParaRPr lang="en-US" altLang="en-US"/>
          </a:p>
        </p:txBody>
      </p:sp>
    </p:spTree>
    <p:extLst>
      <p:ext uri="{BB962C8B-B14F-4D97-AF65-F5344CB8AC3E}">
        <p14:creationId xmlns:p14="http://schemas.microsoft.com/office/powerpoint/2010/main" val="1896451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18</a:t>
            </a:fld>
            <a:endParaRPr lang="en-US" altLang="en-US"/>
          </a:p>
        </p:txBody>
      </p:sp>
    </p:spTree>
    <p:extLst>
      <p:ext uri="{BB962C8B-B14F-4D97-AF65-F5344CB8AC3E}">
        <p14:creationId xmlns:p14="http://schemas.microsoft.com/office/powerpoint/2010/main" val="61502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19</a:t>
            </a:fld>
            <a:endParaRPr lang="en-US" altLang="en-US"/>
          </a:p>
        </p:txBody>
      </p:sp>
    </p:spTree>
    <p:extLst>
      <p:ext uri="{BB962C8B-B14F-4D97-AF65-F5344CB8AC3E}">
        <p14:creationId xmlns:p14="http://schemas.microsoft.com/office/powerpoint/2010/main" val="47862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a:t>
            </a:fld>
            <a:endParaRPr lang="en-US" altLang="en-US"/>
          </a:p>
        </p:txBody>
      </p:sp>
    </p:spTree>
    <p:extLst>
      <p:ext uri="{BB962C8B-B14F-4D97-AF65-F5344CB8AC3E}">
        <p14:creationId xmlns:p14="http://schemas.microsoft.com/office/powerpoint/2010/main" val="1994800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20</a:t>
            </a:fld>
            <a:endParaRPr lang="en-US" altLang="en-US"/>
          </a:p>
        </p:txBody>
      </p:sp>
    </p:spTree>
    <p:extLst>
      <p:ext uri="{BB962C8B-B14F-4D97-AF65-F5344CB8AC3E}">
        <p14:creationId xmlns:p14="http://schemas.microsoft.com/office/powerpoint/2010/main" val="1366563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21</a:t>
            </a:fld>
            <a:endParaRPr lang="en-US" altLang="en-US"/>
          </a:p>
        </p:txBody>
      </p:sp>
    </p:spTree>
    <p:extLst>
      <p:ext uri="{BB962C8B-B14F-4D97-AF65-F5344CB8AC3E}">
        <p14:creationId xmlns:p14="http://schemas.microsoft.com/office/powerpoint/2010/main" val="2623789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22</a:t>
            </a:fld>
            <a:endParaRPr lang="en-US" altLang="en-US"/>
          </a:p>
        </p:txBody>
      </p:sp>
    </p:spTree>
    <p:extLst>
      <p:ext uri="{BB962C8B-B14F-4D97-AF65-F5344CB8AC3E}">
        <p14:creationId xmlns:p14="http://schemas.microsoft.com/office/powerpoint/2010/main" val="2753773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23</a:t>
            </a:fld>
            <a:endParaRPr lang="en-US" altLang="en-US"/>
          </a:p>
        </p:txBody>
      </p:sp>
    </p:spTree>
    <p:extLst>
      <p:ext uri="{BB962C8B-B14F-4D97-AF65-F5344CB8AC3E}">
        <p14:creationId xmlns:p14="http://schemas.microsoft.com/office/powerpoint/2010/main" val="154437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24</a:t>
            </a:fld>
            <a:endParaRPr lang="en-US" altLang="en-US"/>
          </a:p>
        </p:txBody>
      </p:sp>
    </p:spTree>
    <p:extLst>
      <p:ext uri="{BB962C8B-B14F-4D97-AF65-F5344CB8AC3E}">
        <p14:creationId xmlns:p14="http://schemas.microsoft.com/office/powerpoint/2010/main" val="114007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25</a:t>
            </a:fld>
            <a:endParaRPr lang="en-US" altLang="en-US"/>
          </a:p>
        </p:txBody>
      </p:sp>
    </p:spTree>
    <p:extLst>
      <p:ext uri="{BB962C8B-B14F-4D97-AF65-F5344CB8AC3E}">
        <p14:creationId xmlns:p14="http://schemas.microsoft.com/office/powerpoint/2010/main" val="1992586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26</a:t>
            </a:fld>
            <a:endParaRPr lang="en-US" altLang="en-US"/>
          </a:p>
        </p:txBody>
      </p:sp>
    </p:spTree>
    <p:extLst>
      <p:ext uri="{BB962C8B-B14F-4D97-AF65-F5344CB8AC3E}">
        <p14:creationId xmlns:p14="http://schemas.microsoft.com/office/powerpoint/2010/main" val="419496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27</a:t>
            </a:fld>
            <a:endParaRPr lang="en-US" altLang="en-US"/>
          </a:p>
        </p:txBody>
      </p:sp>
    </p:spTree>
    <p:extLst>
      <p:ext uri="{BB962C8B-B14F-4D97-AF65-F5344CB8AC3E}">
        <p14:creationId xmlns:p14="http://schemas.microsoft.com/office/powerpoint/2010/main" val="3490440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28</a:t>
            </a:fld>
            <a:endParaRPr lang="en-US" altLang="en-US"/>
          </a:p>
        </p:txBody>
      </p:sp>
    </p:spTree>
    <p:extLst>
      <p:ext uri="{BB962C8B-B14F-4D97-AF65-F5344CB8AC3E}">
        <p14:creationId xmlns:p14="http://schemas.microsoft.com/office/powerpoint/2010/main" val="2378547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29</a:t>
            </a:fld>
            <a:endParaRPr lang="en-US" altLang="en-US"/>
          </a:p>
        </p:txBody>
      </p:sp>
    </p:spTree>
    <p:extLst>
      <p:ext uri="{BB962C8B-B14F-4D97-AF65-F5344CB8AC3E}">
        <p14:creationId xmlns:p14="http://schemas.microsoft.com/office/powerpoint/2010/main" val="323760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a:t>
            </a:fld>
            <a:endParaRPr lang="en-US" altLang="en-US"/>
          </a:p>
        </p:txBody>
      </p:sp>
    </p:spTree>
    <p:extLst>
      <p:ext uri="{BB962C8B-B14F-4D97-AF65-F5344CB8AC3E}">
        <p14:creationId xmlns:p14="http://schemas.microsoft.com/office/powerpoint/2010/main" val="39936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30</a:t>
            </a:fld>
            <a:endParaRPr lang="en-US" altLang="en-US"/>
          </a:p>
        </p:txBody>
      </p:sp>
    </p:spTree>
    <p:extLst>
      <p:ext uri="{BB962C8B-B14F-4D97-AF65-F5344CB8AC3E}">
        <p14:creationId xmlns:p14="http://schemas.microsoft.com/office/powerpoint/2010/main" val="126333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31</a:t>
            </a:fld>
            <a:endParaRPr lang="en-US" altLang="en-US"/>
          </a:p>
        </p:txBody>
      </p:sp>
    </p:spTree>
    <p:extLst>
      <p:ext uri="{BB962C8B-B14F-4D97-AF65-F5344CB8AC3E}">
        <p14:creationId xmlns:p14="http://schemas.microsoft.com/office/powerpoint/2010/main" val="741615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32</a:t>
            </a:fld>
            <a:endParaRPr lang="en-US" altLang="en-US"/>
          </a:p>
        </p:txBody>
      </p:sp>
    </p:spTree>
    <p:extLst>
      <p:ext uri="{BB962C8B-B14F-4D97-AF65-F5344CB8AC3E}">
        <p14:creationId xmlns:p14="http://schemas.microsoft.com/office/powerpoint/2010/main" val="1738805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33</a:t>
            </a:fld>
            <a:endParaRPr lang="en-US" altLang="en-US"/>
          </a:p>
        </p:txBody>
      </p:sp>
    </p:spTree>
    <p:extLst>
      <p:ext uri="{BB962C8B-B14F-4D97-AF65-F5344CB8AC3E}">
        <p14:creationId xmlns:p14="http://schemas.microsoft.com/office/powerpoint/2010/main" val="148992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34</a:t>
            </a:fld>
            <a:endParaRPr lang="en-US" altLang="en-US"/>
          </a:p>
        </p:txBody>
      </p:sp>
    </p:spTree>
    <p:extLst>
      <p:ext uri="{BB962C8B-B14F-4D97-AF65-F5344CB8AC3E}">
        <p14:creationId xmlns:p14="http://schemas.microsoft.com/office/powerpoint/2010/main" val="4162495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35</a:t>
            </a:fld>
            <a:endParaRPr lang="en-US" altLang="en-US"/>
          </a:p>
        </p:txBody>
      </p:sp>
    </p:spTree>
    <p:extLst>
      <p:ext uri="{BB962C8B-B14F-4D97-AF65-F5344CB8AC3E}">
        <p14:creationId xmlns:p14="http://schemas.microsoft.com/office/powerpoint/2010/main" val="289913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36</a:t>
            </a:fld>
            <a:endParaRPr lang="en-US" altLang="en-US"/>
          </a:p>
        </p:txBody>
      </p:sp>
    </p:spTree>
    <p:extLst>
      <p:ext uri="{BB962C8B-B14F-4D97-AF65-F5344CB8AC3E}">
        <p14:creationId xmlns:p14="http://schemas.microsoft.com/office/powerpoint/2010/main" val="157428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37</a:t>
            </a:fld>
            <a:endParaRPr lang="en-US" altLang="en-US"/>
          </a:p>
        </p:txBody>
      </p:sp>
    </p:spTree>
    <p:extLst>
      <p:ext uri="{BB962C8B-B14F-4D97-AF65-F5344CB8AC3E}">
        <p14:creationId xmlns:p14="http://schemas.microsoft.com/office/powerpoint/2010/main" val="1507026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38</a:t>
            </a:fld>
            <a:endParaRPr lang="en-US" altLang="en-US"/>
          </a:p>
        </p:txBody>
      </p:sp>
    </p:spTree>
    <p:extLst>
      <p:ext uri="{BB962C8B-B14F-4D97-AF65-F5344CB8AC3E}">
        <p14:creationId xmlns:p14="http://schemas.microsoft.com/office/powerpoint/2010/main" val="4086857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39</a:t>
            </a:fld>
            <a:endParaRPr lang="en-US" altLang="en-US"/>
          </a:p>
        </p:txBody>
      </p:sp>
    </p:spTree>
    <p:extLst>
      <p:ext uri="{BB962C8B-B14F-4D97-AF65-F5344CB8AC3E}">
        <p14:creationId xmlns:p14="http://schemas.microsoft.com/office/powerpoint/2010/main" val="62819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a:t>
            </a:fld>
            <a:endParaRPr lang="en-US" altLang="en-US"/>
          </a:p>
        </p:txBody>
      </p:sp>
    </p:spTree>
    <p:extLst>
      <p:ext uri="{BB962C8B-B14F-4D97-AF65-F5344CB8AC3E}">
        <p14:creationId xmlns:p14="http://schemas.microsoft.com/office/powerpoint/2010/main" val="3379826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40</a:t>
            </a:fld>
            <a:endParaRPr lang="en-US" altLang="en-US"/>
          </a:p>
        </p:txBody>
      </p:sp>
    </p:spTree>
    <p:extLst>
      <p:ext uri="{BB962C8B-B14F-4D97-AF65-F5344CB8AC3E}">
        <p14:creationId xmlns:p14="http://schemas.microsoft.com/office/powerpoint/2010/main" val="3496518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41</a:t>
            </a:fld>
            <a:endParaRPr lang="en-US" altLang="en-US"/>
          </a:p>
        </p:txBody>
      </p:sp>
    </p:spTree>
    <p:extLst>
      <p:ext uri="{BB962C8B-B14F-4D97-AF65-F5344CB8AC3E}">
        <p14:creationId xmlns:p14="http://schemas.microsoft.com/office/powerpoint/2010/main" val="27206328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42</a:t>
            </a:fld>
            <a:endParaRPr lang="en-US" altLang="en-US"/>
          </a:p>
        </p:txBody>
      </p:sp>
    </p:spTree>
    <p:extLst>
      <p:ext uri="{BB962C8B-B14F-4D97-AF65-F5344CB8AC3E}">
        <p14:creationId xmlns:p14="http://schemas.microsoft.com/office/powerpoint/2010/main" val="2876650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43</a:t>
            </a:fld>
            <a:endParaRPr lang="en-US" altLang="en-US"/>
          </a:p>
        </p:txBody>
      </p:sp>
    </p:spTree>
    <p:extLst>
      <p:ext uri="{BB962C8B-B14F-4D97-AF65-F5344CB8AC3E}">
        <p14:creationId xmlns:p14="http://schemas.microsoft.com/office/powerpoint/2010/main" val="3284614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44</a:t>
            </a:fld>
            <a:endParaRPr lang="en-US" altLang="en-US"/>
          </a:p>
        </p:txBody>
      </p:sp>
    </p:spTree>
    <p:extLst>
      <p:ext uri="{BB962C8B-B14F-4D97-AF65-F5344CB8AC3E}">
        <p14:creationId xmlns:p14="http://schemas.microsoft.com/office/powerpoint/2010/main" val="2217666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45</a:t>
            </a:fld>
            <a:endParaRPr lang="en-US" altLang="en-US"/>
          </a:p>
        </p:txBody>
      </p:sp>
    </p:spTree>
    <p:extLst>
      <p:ext uri="{BB962C8B-B14F-4D97-AF65-F5344CB8AC3E}">
        <p14:creationId xmlns:p14="http://schemas.microsoft.com/office/powerpoint/2010/main" val="965720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46</a:t>
            </a:fld>
            <a:endParaRPr lang="en-US" altLang="en-US"/>
          </a:p>
        </p:txBody>
      </p:sp>
    </p:spTree>
    <p:extLst>
      <p:ext uri="{BB962C8B-B14F-4D97-AF65-F5344CB8AC3E}">
        <p14:creationId xmlns:p14="http://schemas.microsoft.com/office/powerpoint/2010/main" val="1026453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47</a:t>
            </a:fld>
            <a:endParaRPr lang="en-US" altLang="en-US"/>
          </a:p>
        </p:txBody>
      </p:sp>
    </p:spTree>
    <p:extLst>
      <p:ext uri="{BB962C8B-B14F-4D97-AF65-F5344CB8AC3E}">
        <p14:creationId xmlns:p14="http://schemas.microsoft.com/office/powerpoint/2010/main" val="2403044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48</a:t>
            </a:fld>
            <a:endParaRPr lang="en-US" altLang="en-US"/>
          </a:p>
        </p:txBody>
      </p:sp>
    </p:spTree>
    <p:extLst>
      <p:ext uri="{BB962C8B-B14F-4D97-AF65-F5344CB8AC3E}">
        <p14:creationId xmlns:p14="http://schemas.microsoft.com/office/powerpoint/2010/main" val="2809072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49</a:t>
            </a:fld>
            <a:endParaRPr lang="en-US" altLang="en-US"/>
          </a:p>
        </p:txBody>
      </p:sp>
    </p:spTree>
    <p:extLst>
      <p:ext uri="{BB962C8B-B14F-4D97-AF65-F5344CB8AC3E}">
        <p14:creationId xmlns:p14="http://schemas.microsoft.com/office/powerpoint/2010/main" val="278099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a:t>
            </a:fld>
            <a:endParaRPr lang="en-US" altLang="en-US"/>
          </a:p>
        </p:txBody>
      </p:sp>
    </p:spTree>
    <p:extLst>
      <p:ext uri="{BB962C8B-B14F-4D97-AF65-F5344CB8AC3E}">
        <p14:creationId xmlns:p14="http://schemas.microsoft.com/office/powerpoint/2010/main" val="2991015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50</a:t>
            </a:fld>
            <a:endParaRPr lang="en-US" altLang="en-US"/>
          </a:p>
        </p:txBody>
      </p:sp>
    </p:spTree>
    <p:extLst>
      <p:ext uri="{BB962C8B-B14F-4D97-AF65-F5344CB8AC3E}">
        <p14:creationId xmlns:p14="http://schemas.microsoft.com/office/powerpoint/2010/main" val="417960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51</a:t>
            </a:fld>
            <a:endParaRPr lang="en-US" altLang="en-US"/>
          </a:p>
        </p:txBody>
      </p:sp>
    </p:spTree>
    <p:extLst>
      <p:ext uri="{BB962C8B-B14F-4D97-AF65-F5344CB8AC3E}">
        <p14:creationId xmlns:p14="http://schemas.microsoft.com/office/powerpoint/2010/main" val="9453805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52</a:t>
            </a:fld>
            <a:endParaRPr lang="en-US" altLang="en-US"/>
          </a:p>
        </p:txBody>
      </p:sp>
    </p:spTree>
    <p:extLst>
      <p:ext uri="{BB962C8B-B14F-4D97-AF65-F5344CB8AC3E}">
        <p14:creationId xmlns:p14="http://schemas.microsoft.com/office/powerpoint/2010/main" val="32997543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53</a:t>
            </a:fld>
            <a:endParaRPr lang="en-US" altLang="en-US"/>
          </a:p>
        </p:txBody>
      </p:sp>
    </p:spTree>
    <p:extLst>
      <p:ext uri="{BB962C8B-B14F-4D97-AF65-F5344CB8AC3E}">
        <p14:creationId xmlns:p14="http://schemas.microsoft.com/office/powerpoint/2010/main" val="1092120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54</a:t>
            </a:fld>
            <a:endParaRPr lang="en-US" altLang="en-US"/>
          </a:p>
        </p:txBody>
      </p:sp>
    </p:spTree>
    <p:extLst>
      <p:ext uri="{BB962C8B-B14F-4D97-AF65-F5344CB8AC3E}">
        <p14:creationId xmlns:p14="http://schemas.microsoft.com/office/powerpoint/2010/main" val="1846796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55</a:t>
            </a:fld>
            <a:endParaRPr lang="en-US" altLang="en-US"/>
          </a:p>
        </p:txBody>
      </p:sp>
    </p:spTree>
    <p:extLst>
      <p:ext uri="{BB962C8B-B14F-4D97-AF65-F5344CB8AC3E}">
        <p14:creationId xmlns:p14="http://schemas.microsoft.com/office/powerpoint/2010/main" val="2609594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56</a:t>
            </a:fld>
            <a:endParaRPr lang="en-US" altLang="en-US"/>
          </a:p>
        </p:txBody>
      </p:sp>
    </p:spTree>
    <p:extLst>
      <p:ext uri="{BB962C8B-B14F-4D97-AF65-F5344CB8AC3E}">
        <p14:creationId xmlns:p14="http://schemas.microsoft.com/office/powerpoint/2010/main" val="2632115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57</a:t>
            </a:fld>
            <a:endParaRPr lang="en-US" altLang="en-US"/>
          </a:p>
        </p:txBody>
      </p:sp>
    </p:spTree>
    <p:extLst>
      <p:ext uri="{BB962C8B-B14F-4D97-AF65-F5344CB8AC3E}">
        <p14:creationId xmlns:p14="http://schemas.microsoft.com/office/powerpoint/2010/main" val="30826243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58</a:t>
            </a:fld>
            <a:endParaRPr lang="en-US" altLang="en-US"/>
          </a:p>
        </p:txBody>
      </p:sp>
    </p:spTree>
    <p:extLst>
      <p:ext uri="{BB962C8B-B14F-4D97-AF65-F5344CB8AC3E}">
        <p14:creationId xmlns:p14="http://schemas.microsoft.com/office/powerpoint/2010/main" val="863953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59</a:t>
            </a:fld>
            <a:endParaRPr lang="en-US" altLang="en-US"/>
          </a:p>
        </p:txBody>
      </p:sp>
    </p:spTree>
    <p:extLst>
      <p:ext uri="{BB962C8B-B14F-4D97-AF65-F5344CB8AC3E}">
        <p14:creationId xmlns:p14="http://schemas.microsoft.com/office/powerpoint/2010/main" val="343468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a:t>
            </a:fld>
            <a:endParaRPr lang="en-US" altLang="en-US"/>
          </a:p>
        </p:txBody>
      </p:sp>
    </p:spTree>
    <p:extLst>
      <p:ext uri="{BB962C8B-B14F-4D97-AF65-F5344CB8AC3E}">
        <p14:creationId xmlns:p14="http://schemas.microsoft.com/office/powerpoint/2010/main" val="1856247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60</a:t>
            </a:fld>
            <a:endParaRPr lang="en-US" altLang="en-US"/>
          </a:p>
        </p:txBody>
      </p:sp>
    </p:spTree>
    <p:extLst>
      <p:ext uri="{BB962C8B-B14F-4D97-AF65-F5344CB8AC3E}">
        <p14:creationId xmlns:p14="http://schemas.microsoft.com/office/powerpoint/2010/main" val="8410539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61</a:t>
            </a:fld>
            <a:endParaRPr lang="en-US" altLang="en-US"/>
          </a:p>
        </p:txBody>
      </p:sp>
    </p:spTree>
    <p:extLst>
      <p:ext uri="{BB962C8B-B14F-4D97-AF65-F5344CB8AC3E}">
        <p14:creationId xmlns:p14="http://schemas.microsoft.com/office/powerpoint/2010/main" val="34299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62</a:t>
            </a:fld>
            <a:endParaRPr lang="en-US" altLang="en-US"/>
          </a:p>
        </p:txBody>
      </p:sp>
    </p:spTree>
    <p:extLst>
      <p:ext uri="{BB962C8B-B14F-4D97-AF65-F5344CB8AC3E}">
        <p14:creationId xmlns:p14="http://schemas.microsoft.com/office/powerpoint/2010/main" val="866196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63</a:t>
            </a:fld>
            <a:endParaRPr lang="en-US" altLang="en-US"/>
          </a:p>
        </p:txBody>
      </p:sp>
    </p:spTree>
    <p:extLst>
      <p:ext uri="{BB962C8B-B14F-4D97-AF65-F5344CB8AC3E}">
        <p14:creationId xmlns:p14="http://schemas.microsoft.com/office/powerpoint/2010/main" val="10321519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64</a:t>
            </a:fld>
            <a:endParaRPr lang="en-US" altLang="en-US"/>
          </a:p>
        </p:txBody>
      </p:sp>
    </p:spTree>
    <p:extLst>
      <p:ext uri="{BB962C8B-B14F-4D97-AF65-F5344CB8AC3E}">
        <p14:creationId xmlns:p14="http://schemas.microsoft.com/office/powerpoint/2010/main" val="3582717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65</a:t>
            </a:fld>
            <a:endParaRPr lang="en-US" altLang="en-US"/>
          </a:p>
        </p:txBody>
      </p:sp>
    </p:spTree>
    <p:extLst>
      <p:ext uri="{BB962C8B-B14F-4D97-AF65-F5344CB8AC3E}">
        <p14:creationId xmlns:p14="http://schemas.microsoft.com/office/powerpoint/2010/main" val="2642727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66</a:t>
            </a:fld>
            <a:endParaRPr lang="en-US" altLang="en-US"/>
          </a:p>
        </p:txBody>
      </p:sp>
    </p:spTree>
    <p:extLst>
      <p:ext uri="{BB962C8B-B14F-4D97-AF65-F5344CB8AC3E}">
        <p14:creationId xmlns:p14="http://schemas.microsoft.com/office/powerpoint/2010/main" val="30687195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67</a:t>
            </a:fld>
            <a:endParaRPr lang="en-US" altLang="en-US"/>
          </a:p>
        </p:txBody>
      </p:sp>
    </p:spTree>
    <p:extLst>
      <p:ext uri="{BB962C8B-B14F-4D97-AF65-F5344CB8AC3E}">
        <p14:creationId xmlns:p14="http://schemas.microsoft.com/office/powerpoint/2010/main" val="18463042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68</a:t>
            </a:fld>
            <a:endParaRPr lang="en-US" altLang="en-US"/>
          </a:p>
        </p:txBody>
      </p:sp>
    </p:spTree>
    <p:extLst>
      <p:ext uri="{BB962C8B-B14F-4D97-AF65-F5344CB8AC3E}">
        <p14:creationId xmlns:p14="http://schemas.microsoft.com/office/powerpoint/2010/main" val="3627296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69</a:t>
            </a:fld>
            <a:endParaRPr lang="en-US" altLang="en-US"/>
          </a:p>
        </p:txBody>
      </p:sp>
    </p:spTree>
    <p:extLst>
      <p:ext uri="{BB962C8B-B14F-4D97-AF65-F5344CB8AC3E}">
        <p14:creationId xmlns:p14="http://schemas.microsoft.com/office/powerpoint/2010/main" val="196384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a:t>
            </a:fld>
            <a:endParaRPr lang="en-US" altLang="en-US"/>
          </a:p>
        </p:txBody>
      </p:sp>
    </p:spTree>
    <p:extLst>
      <p:ext uri="{BB962C8B-B14F-4D97-AF65-F5344CB8AC3E}">
        <p14:creationId xmlns:p14="http://schemas.microsoft.com/office/powerpoint/2010/main" val="5222993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70</a:t>
            </a:fld>
            <a:endParaRPr lang="en-US" altLang="en-US"/>
          </a:p>
        </p:txBody>
      </p:sp>
    </p:spTree>
    <p:extLst>
      <p:ext uri="{BB962C8B-B14F-4D97-AF65-F5344CB8AC3E}">
        <p14:creationId xmlns:p14="http://schemas.microsoft.com/office/powerpoint/2010/main" val="1979040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71</a:t>
            </a:fld>
            <a:endParaRPr lang="en-US" altLang="en-US"/>
          </a:p>
        </p:txBody>
      </p:sp>
    </p:spTree>
    <p:extLst>
      <p:ext uri="{BB962C8B-B14F-4D97-AF65-F5344CB8AC3E}">
        <p14:creationId xmlns:p14="http://schemas.microsoft.com/office/powerpoint/2010/main" val="289383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72</a:t>
            </a:fld>
            <a:endParaRPr lang="en-US" altLang="en-US"/>
          </a:p>
        </p:txBody>
      </p:sp>
    </p:spTree>
    <p:extLst>
      <p:ext uri="{BB962C8B-B14F-4D97-AF65-F5344CB8AC3E}">
        <p14:creationId xmlns:p14="http://schemas.microsoft.com/office/powerpoint/2010/main" val="15261047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73</a:t>
            </a:fld>
            <a:endParaRPr lang="en-US" altLang="en-US"/>
          </a:p>
        </p:txBody>
      </p:sp>
    </p:spTree>
    <p:extLst>
      <p:ext uri="{BB962C8B-B14F-4D97-AF65-F5344CB8AC3E}">
        <p14:creationId xmlns:p14="http://schemas.microsoft.com/office/powerpoint/2010/main" val="2120527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74</a:t>
            </a:fld>
            <a:endParaRPr lang="en-US" altLang="en-US"/>
          </a:p>
        </p:txBody>
      </p:sp>
    </p:spTree>
    <p:extLst>
      <p:ext uri="{BB962C8B-B14F-4D97-AF65-F5344CB8AC3E}">
        <p14:creationId xmlns:p14="http://schemas.microsoft.com/office/powerpoint/2010/main" val="15263698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75</a:t>
            </a:fld>
            <a:endParaRPr lang="en-US" altLang="en-US"/>
          </a:p>
        </p:txBody>
      </p:sp>
    </p:spTree>
    <p:extLst>
      <p:ext uri="{BB962C8B-B14F-4D97-AF65-F5344CB8AC3E}">
        <p14:creationId xmlns:p14="http://schemas.microsoft.com/office/powerpoint/2010/main" val="38653917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76</a:t>
            </a:fld>
            <a:endParaRPr lang="en-US" altLang="en-US"/>
          </a:p>
        </p:txBody>
      </p:sp>
    </p:spTree>
    <p:extLst>
      <p:ext uri="{BB962C8B-B14F-4D97-AF65-F5344CB8AC3E}">
        <p14:creationId xmlns:p14="http://schemas.microsoft.com/office/powerpoint/2010/main" val="38293199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77</a:t>
            </a:fld>
            <a:endParaRPr lang="en-US" altLang="en-US"/>
          </a:p>
        </p:txBody>
      </p:sp>
    </p:spTree>
    <p:extLst>
      <p:ext uri="{BB962C8B-B14F-4D97-AF65-F5344CB8AC3E}">
        <p14:creationId xmlns:p14="http://schemas.microsoft.com/office/powerpoint/2010/main" val="24701386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78</a:t>
            </a:fld>
            <a:endParaRPr lang="en-US" altLang="en-US"/>
          </a:p>
        </p:txBody>
      </p:sp>
    </p:spTree>
    <p:extLst>
      <p:ext uri="{BB962C8B-B14F-4D97-AF65-F5344CB8AC3E}">
        <p14:creationId xmlns:p14="http://schemas.microsoft.com/office/powerpoint/2010/main" val="29984973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79</a:t>
            </a:fld>
            <a:endParaRPr lang="en-US" altLang="en-US"/>
          </a:p>
        </p:txBody>
      </p:sp>
    </p:spTree>
    <p:extLst>
      <p:ext uri="{BB962C8B-B14F-4D97-AF65-F5344CB8AC3E}">
        <p14:creationId xmlns:p14="http://schemas.microsoft.com/office/powerpoint/2010/main" val="97298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a:t>
            </a:fld>
            <a:endParaRPr lang="en-US" altLang="en-US"/>
          </a:p>
        </p:txBody>
      </p:sp>
    </p:spTree>
    <p:extLst>
      <p:ext uri="{BB962C8B-B14F-4D97-AF65-F5344CB8AC3E}">
        <p14:creationId xmlns:p14="http://schemas.microsoft.com/office/powerpoint/2010/main" val="2040677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80</a:t>
            </a:fld>
            <a:endParaRPr lang="en-US" altLang="en-US"/>
          </a:p>
        </p:txBody>
      </p:sp>
    </p:spTree>
    <p:extLst>
      <p:ext uri="{BB962C8B-B14F-4D97-AF65-F5344CB8AC3E}">
        <p14:creationId xmlns:p14="http://schemas.microsoft.com/office/powerpoint/2010/main" val="1025004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81</a:t>
            </a:fld>
            <a:endParaRPr lang="en-US" altLang="en-US"/>
          </a:p>
        </p:txBody>
      </p:sp>
    </p:spTree>
    <p:extLst>
      <p:ext uri="{BB962C8B-B14F-4D97-AF65-F5344CB8AC3E}">
        <p14:creationId xmlns:p14="http://schemas.microsoft.com/office/powerpoint/2010/main" val="473002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82</a:t>
            </a:fld>
            <a:endParaRPr lang="en-US" altLang="en-US"/>
          </a:p>
        </p:txBody>
      </p:sp>
    </p:spTree>
    <p:extLst>
      <p:ext uri="{BB962C8B-B14F-4D97-AF65-F5344CB8AC3E}">
        <p14:creationId xmlns:p14="http://schemas.microsoft.com/office/powerpoint/2010/main" val="25815728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83</a:t>
            </a:fld>
            <a:endParaRPr lang="en-US" altLang="en-US"/>
          </a:p>
        </p:txBody>
      </p:sp>
    </p:spTree>
    <p:extLst>
      <p:ext uri="{BB962C8B-B14F-4D97-AF65-F5344CB8AC3E}">
        <p14:creationId xmlns:p14="http://schemas.microsoft.com/office/powerpoint/2010/main" val="38947441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84</a:t>
            </a:fld>
            <a:endParaRPr lang="en-US" altLang="en-US"/>
          </a:p>
        </p:txBody>
      </p:sp>
    </p:spTree>
    <p:extLst>
      <p:ext uri="{BB962C8B-B14F-4D97-AF65-F5344CB8AC3E}">
        <p14:creationId xmlns:p14="http://schemas.microsoft.com/office/powerpoint/2010/main" val="27030238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85</a:t>
            </a:fld>
            <a:endParaRPr lang="en-US" altLang="en-US"/>
          </a:p>
        </p:txBody>
      </p:sp>
    </p:spTree>
    <p:extLst>
      <p:ext uri="{BB962C8B-B14F-4D97-AF65-F5344CB8AC3E}">
        <p14:creationId xmlns:p14="http://schemas.microsoft.com/office/powerpoint/2010/main" val="13029058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86</a:t>
            </a:fld>
            <a:endParaRPr lang="en-US" altLang="en-US"/>
          </a:p>
        </p:txBody>
      </p:sp>
    </p:spTree>
    <p:extLst>
      <p:ext uri="{BB962C8B-B14F-4D97-AF65-F5344CB8AC3E}">
        <p14:creationId xmlns:p14="http://schemas.microsoft.com/office/powerpoint/2010/main" val="33836450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87</a:t>
            </a:fld>
            <a:endParaRPr lang="en-US" altLang="en-US"/>
          </a:p>
        </p:txBody>
      </p:sp>
    </p:spTree>
    <p:extLst>
      <p:ext uri="{BB962C8B-B14F-4D97-AF65-F5344CB8AC3E}">
        <p14:creationId xmlns:p14="http://schemas.microsoft.com/office/powerpoint/2010/main" val="3983829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D0B3C-B59E-49B0-B0B5-643FC1B56988}" type="slidenum">
              <a:rPr lang="en-US" altLang="en-US" smtClean="0"/>
              <a:pPr/>
              <a:t>9</a:t>
            </a:fld>
            <a:endParaRPr lang="en-US" altLang="en-US"/>
          </a:p>
        </p:txBody>
      </p:sp>
    </p:spTree>
    <p:extLst>
      <p:ext uri="{BB962C8B-B14F-4D97-AF65-F5344CB8AC3E}">
        <p14:creationId xmlns:p14="http://schemas.microsoft.com/office/powerpoint/2010/main" val="289967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1F4BF8C8-C416-4AE9-BF13-23F79ACD5233}" type="datetime1">
              <a:rPr lang="en-US" smtClean="0"/>
              <a:pPr>
                <a:defRPr/>
              </a:pPr>
              <a:t>4/11/2019</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04DF24A2-B738-4EB2-AC82-7365073EB18C}" type="slidenum">
              <a:rPr lang="en-US" altLang="en-US" smtClean="0"/>
              <a:pPr/>
              <a:t>‹#›</a:t>
            </a:fld>
            <a:endParaRPr lang="en-US" altLang="en-US"/>
          </a:p>
        </p:txBody>
      </p:sp>
    </p:spTree>
    <p:extLst>
      <p:ext uri="{BB962C8B-B14F-4D97-AF65-F5344CB8AC3E}">
        <p14:creationId xmlns:p14="http://schemas.microsoft.com/office/powerpoint/2010/main" val="301195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CE03790-895F-4B59-BF59-6B6518C686B8}" type="datetime1">
              <a:rPr lang="en-US" smtClean="0"/>
              <a:pPr>
                <a:defRPr/>
              </a:pPr>
              <a:t>4/11/2019</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666AB5ED-A101-4A92-AAFE-D698A1B4BBA6}" type="slidenum">
              <a:rPr lang="en-US" altLang="en-US" smtClean="0"/>
              <a:pPr/>
              <a:t>‹#›</a:t>
            </a:fld>
            <a:endParaRPr lang="en-US" altLang="en-US"/>
          </a:p>
        </p:txBody>
      </p:sp>
    </p:spTree>
    <p:extLst>
      <p:ext uri="{BB962C8B-B14F-4D97-AF65-F5344CB8AC3E}">
        <p14:creationId xmlns:p14="http://schemas.microsoft.com/office/powerpoint/2010/main" val="31939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5C51551-AA25-45DE-8117-FCF55909E804}" type="datetime1">
              <a:rPr lang="en-US" smtClean="0"/>
              <a:pPr>
                <a:defRPr/>
              </a:pPr>
              <a:t>4/11/2019</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21DE712F-4E6B-4F48-87E9-2621F80B3090}" type="slidenum">
              <a:rPr lang="en-US" altLang="en-US" smtClean="0"/>
              <a:pPr/>
              <a:t>‹#›</a:t>
            </a:fld>
            <a:endParaRPr lang="en-US" altLang="en-US"/>
          </a:p>
        </p:txBody>
      </p:sp>
    </p:spTree>
    <p:extLst>
      <p:ext uri="{BB962C8B-B14F-4D97-AF65-F5344CB8AC3E}">
        <p14:creationId xmlns:p14="http://schemas.microsoft.com/office/powerpoint/2010/main" val="380895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E4046B0-2603-47F9-B062-9B58A1666761}" type="datetime1">
              <a:rPr lang="en-US" smtClean="0"/>
              <a:pPr>
                <a:defRPr/>
              </a:pPr>
              <a:t>4/11/2019</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97EC9551-CB6B-44FC-B265-0D00DAA25CEB}" type="slidenum">
              <a:rPr lang="en-US" altLang="en-US" smtClean="0"/>
              <a:pPr/>
              <a:t>‹#›</a:t>
            </a:fld>
            <a:endParaRPr lang="en-US" altLang="en-US"/>
          </a:p>
        </p:txBody>
      </p:sp>
    </p:spTree>
    <p:extLst>
      <p:ext uri="{BB962C8B-B14F-4D97-AF65-F5344CB8AC3E}">
        <p14:creationId xmlns:p14="http://schemas.microsoft.com/office/powerpoint/2010/main" val="329216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F7934B6-8784-427D-BF5F-95F02A9DDA1E}" type="datetime1">
              <a:rPr lang="en-US" smtClean="0"/>
              <a:pPr>
                <a:defRPr/>
              </a:pPr>
              <a:t>4/11/2019</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9F057B08-B6E0-4EAD-B18B-AD08A2A08708}" type="slidenum">
              <a:rPr lang="en-US" altLang="en-US" smtClean="0"/>
              <a:pPr/>
              <a:t>‹#›</a:t>
            </a:fld>
            <a:endParaRPr lang="en-US" altLang="en-US"/>
          </a:p>
        </p:txBody>
      </p:sp>
    </p:spTree>
    <p:extLst>
      <p:ext uri="{BB962C8B-B14F-4D97-AF65-F5344CB8AC3E}">
        <p14:creationId xmlns:p14="http://schemas.microsoft.com/office/powerpoint/2010/main" val="337398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C3D42C9A-B583-47CA-A673-ABB8F9F46907}" type="datetime1">
              <a:rPr lang="en-US" smtClean="0"/>
              <a:pPr>
                <a:defRPr/>
              </a:pPr>
              <a:t>4/11/2019</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5837CCE7-52C8-42CC-99DC-027D6E61664E}" type="slidenum">
              <a:rPr lang="en-US" altLang="en-US" smtClean="0"/>
              <a:pPr/>
              <a:t>‹#›</a:t>
            </a:fld>
            <a:endParaRPr lang="en-US" altLang="en-US"/>
          </a:p>
        </p:txBody>
      </p:sp>
    </p:spTree>
    <p:extLst>
      <p:ext uri="{BB962C8B-B14F-4D97-AF65-F5344CB8AC3E}">
        <p14:creationId xmlns:p14="http://schemas.microsoft.com/office/powerpoint/2010/main" val="1196886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E76A20FA-5688-4C82-99A1-8887D4623AE0}" type="datetime1">
              <a:rPr lang="en-US" smtClean="0"/>
              <a:pPr>
                <a:defRPr/>
              </a:pPr>
              <a:t>4/11/2019</a:t>
            </a:fld>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3782C202-BE35-454F-B039-F1E9BEB98538}" type="slidenum">
              <a:rPr lang="en-US" altLang="en-US" smtClean="0"/>
              <a:pPr/>
              <a:t>‹#›</a:t>
            </a:fld>
            <a:endParaRPr lang="en-US" altLang="en-US"/>
          </a:p>
        </p:txBody>
      </p:sp>
    </p:spTree>
    <p:extLst>
      <p:ext uri="{BB962C8B-B14F-4D97-AF65-F5344CB8AC3E}">
        <p14:creationId xmlns:p14="http://schemas.microsoft.com/office/powerpoint/2010/main" val="187580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BAE5778-803B-4EDA-B0E0-01670A1A21F7}" type="datetime1">
              <a:rPr lang="en-US" smtClean="0"/>
              <a:pPr>
                <a:defRPr/>
              </a:pPr>
              <a:t>4/11/2019</a:t>
            </a:fld>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12CEE6EA-2FAB-46C1-9038-EC7BE82C5338}" type="slidenum">
              <a:rPr lang="en-US" altLang="en-US" smtClean="0"/>
              <a:pPr/>
              <a:t>‹#›</a:t>
            </a:fld>
            <a:endParaRPr lang="en-US" altLang="en-US"/>
          </a:p>
        </p:txBody>
      </p:sp>
    </p:spTree>
    <p:extLst>
      <p:ext uri="{BB962C8B-B14F-4D97-AF65-F5344CB8AC3E}">
        <p14:creationId xmlns:p14="http://schemas.microsoft.com/office/powerpoint/2010/main" val="419286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3C40D14-2F8B-415F-9B19-B49EE9A073F6}" type="datetime1">
              <a:rPr lang="en-US" smtClean="0"/>
              <a:pPr>
                <a:defRPr/>
              </a:pPr>
              <a:t>4/11/2019</a:t>
            </a:fld>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278601AC-5B4C-4759-91B4-B51798E6DEB7}" type="slidenum">
              <a:rPr lang="en-US" altLang="en-US" smtClean="0"/>
              <a:pPr/>
              <a:t>‹#›</a:t>
            </a:fld>
            <a:endParaRPr lang="en-US" altLang="en-US"/>
          </a:p>
        </p:txBody>
      </p:sp>
    </p:spTree>
    <p:extLst>
      <p:ext uri="{BB962C8B-B14F-4D97-AF65-F5344CB8AC3E}">
        <p14:creationId xmlns:p14="http://schemas.microsoft.com/office/powerpoint/2010/main" val="3736554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32F6D0B-F37B-41D3-94E6-E8F1FF6C96C5}" type="datetime1">
              <a:rPr lang="en-US" smtClean="0"/>
              <a:pPr>
                <a:defRPr/>
              </a:pPr>
              <a:t>4/11/2019</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CB76E90B-383A-424B-85F8-C64ED29BC081}" type="slidenum">
              <a:rPr lang="en-US" altLang="en-US" smtClean="0"/>
              <a:pPr/>
              <a:t>‹#›</a:t>
            </a:fld>
            <a:endParaRPr lang="en-US" altLang="en-US"/>
          </a:p>
        </p:txBody>
      </p:sp>
    </p:spTree>
    <p:extLst>
      <p:ext uri="{BB962C8B-B14F-4D97-AF65-F5344CB8AC3E}">
        <p14:creationId xmlns:p14="http://schemas.microsoft.com/office/powerpoint/2010/main" val="367914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DCF23BA-A227-42CD-A368-6453AC1A2C37}" type="datetime1">
              <a:rPr lang="en-US" smtClean="0"/>
              <a:pPr>
                <a:defRPr/>
              </a:pPr>
              <a:t>4/11/2019</a:t>
            </a:fld>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768D5958-D25A-4C84-B10D-59CFFC760EB9}" type="slidenum">
              <a:rPr lang="en-US" altLang="en-US" smtClean="0"/>
              <a:pPr/>
              <a:t>‹#›</a:t>
            </a:fld>
            <a:endParaRPr lang="en-US" altLang="en-US"/>
          </a:p>
        </p:txBody>
      </p:sp>
    </p:spTree>
    <p:extLst>
      <p:ext uri="{BB962C8B-B14F-4D97-AF65-F5344CB8AC3E}">
        <p14:creationId xmlns:p14="http://schemas.microsoft.com/office/powerpoint/2010/main" val="1356394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76F4C82-5FB4-47D2-A251-961668424E29}" type="datetime1">
              <a:rPr lang="en-US" smtClean="0"/>
              <a:pPr>
                <a:defRPr/>
              </a:pPr>
              <a:t>4/11/2019</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E8E831-7169-491A-9BDD-95ECD2443F74}" type="slidenum">
              <a:rPr lang="en-US" altLang="en-US" smtClean="0"/>
              <a:pPr/>
              <a:t>‹#›</a:t>
            </a:fld>
            <a:endParaRPr lang="en-US" altLang="en-US"/>
          </a:p>
        </p:txBody>
      </p:sp>
    </p:spTree>
    <p:extLst>
      <p:ext uri="{BB962C8B-B14F-4D97-AF65-F5344CB8AC3E}">
        <p14:creationId xmlns:p14="http://schemas.microsoft.com/office/powerpoint/2010/main" val="26570863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83.wmf"/></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5.wmf"/><Relationship Id="rId5" Type="http://schemas.openxmlformats.org/officeDocument/2006/relationships/oleObject" Target="../embeddings/oleObject4.bin"/><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87.wmf"/><Relationship Id="rId5" Type="http://schemas.openxmlformats.org/officeDocument/2006/relationships/oleObject" Target="../embeddings/oleObject6.bin"/><Relationship Id="rId4" Type="http://schemas.openxmlformats.org/officeDocument/2006/relationships/image" Target="../media/image86.w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89.png"/><Relationship Id="rId4" Type="http://schemas.openxmlformats.org/officeDocument/2006/relationships/image" Target="../media/image88.w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91.wmf"/><Relationship Id="rId5" Type="http://schemas.openxmlformats.org/officeDocument/2006/relationships/oleObject" Target="../embeddings/oleObject9.bin"/><Relationship Id="rId4" Type="http://schemas.openxmlformats.org/officeDocument/2006/relationships/image" Target="../media/image90.wmf"/></Relationships>
</file>

<file path=ppt/slides/_rels/slide112.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93.wmf"/><Relationship Id="rId5" Type="http://schemas.openxmlformats.org/officeDocument/2006/relationships/oleObject" Target="../embeddings/oleObject11.bin"/><Relationship Id="rId4" Type="http://schemas.openxmlformats.org/officeDocument/2006/relationships/image" Target="../media/image92.png"/></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6.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95.wmf"/><Relationship Id="rId4" Type="http://schemas.openxmlformats.org/officeDocument/2006/relationships/oleObject" Target="../embeddings/oleObject13.bin"/></Relationships>
</file>

<file path=ppt/slides/_rels/slide114.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101.png"/><Relationship Id="rId7" Type="http://schemas.openxmlformats.org/officeDocument/2006/relationships/image" Target="../media/image99.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98.wmf"/><Relationship Id="rId4" Type="http://schemas.openxmlformats.org/officeDocument/2006/relationships/oleObject" Target="../embeddings/oleObject15.bin"/><Relationship Id="rId9" Type="http://schemas.openxmlformats.org/officeDocument/2006/relationships/image" Target="../media/image100.wmf"/></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03.png"/><Relationship Id="rId5" Type="http://schemas.openxmlformats.org/officeDocument/2006/relationships/oleObject" Target="../embeddings/oleObject19.bin"/><Relationship Id="rId4" Type="http://schemas.openxmlformats.org/officeDocument/2006/relationships/image" Target="../media/image102.png"/></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04.png"/><Relationship Id="rId4" Type="http://schemas.openxmlformats.org/officeDocument/2006/relationships/oleObject" Target="../embeddings/oleObject20.bin"/></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09.wmf"/><Relationship Id="rId5" Type="http://schemas.openxmlformats.org/officeDocument/2006/relationships/oleObject" Target="../embeddings/oleObject21.bin"/><Relationship Id="rId4" Type="http://schemas.openxmlformats.org/officeDocument/2006/relationships/image" Target="../media/image111.png"/></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13.wmf"/><Relationship Id="rId5" Type="http://schemas.openxmlformats.org/officeDocument/2006/relationships/oleObject" Target="../embeddings/oleObject23.bin"/><Relationship Id="rId4" Type="http://schemas.openxmlformats.org/officeDocument/2006/relationships/image" Target="../media/image112.w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20.xml.rels><?xml version="1.0" encoding="UTF-8" standalone="yes"?>
<Relationships xmlns="http://schemas.openxmlformats.org/package/2006/relationships"><Relationship Id="rId8" Type="http://schemas.openxmlformats.org/officeDocument/2006/relationships/image" Target="../media/image115.wmf"/><Relationship Id="rId13" Type="http://schemas.openxmlformats.org/officeDocument/2006/relationships/image" Target="../media/image118.png"/><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117.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114.wmf"/><Relationship Id="rId11" Type="http://schemas.openxmlformats.org/officeDocument/2006/relationships/oleObject" Target="../embeddings/oleObject28.bin"/><Relationship Id="rId5" Type="http://schemas.openxmlformats.org/officeDocument/2006/relationships/oleObject" Target="../embeddings/oleObject25.bin"/><Relationship Id="rId10" Type="http://schemas.openxmlformats.org/officeDocument/2006/relationships/image" Target="../media/image116.wmf"/><Relationship Id="rId4" Type="http://schemas.openxmlformats.org/officeDocument/2006/relationships/image" Target="../media/image92.png"/><Relationship Id="rId9" Type="http://schemas.openxmlformats.org/officeDocument/2006/relationships/oleObject" Target="../embeddings/oleObject27.bin"/></Relationships>
</file>

<file path=ppt/slides/_rels/slide121.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97.png"/><Relationship Id="rId7" Type="http://schemas.openxmlformats.org/officeDocument/2006/relationships/image" Target="../media/image120.wmf"/><Relationship Id="rId12" Type="http://schemas.openxmlformats.org/officeDocument/2006/relationships/image" Target="../media/image122.png"/><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30.bin"/><Relationship Id="rId11" Type="http://schemas.openxmlformats.org/officeDocument/2006/relationships/image" Target="../media/image121.wmf"/><Relationship Id="rId5" Type="http://schemas.openxmlformats.org/officeDocument/2006/relationships/image" Target="../media/image119.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116.wmf"/></Relationships>
</file>

<file path=ppt/slides/_rels/slide122.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123.wmf"/><Relationship Id="rId3" Type="http://schemas.openxmlformats.org/officeDocument/2006/relationships/image" Target="../media/image101.png"/><Relationship Id="rId7" Type="http://schemas.openxmlformats.org/officeDocument/2006/relationships/image" Target="../media/image99.wmf"/><Relationship Id="rId12"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34.bin"/><Relationship Id="rId11" Type="http://schemas.openxmlformats.org/officeDocument/2006/relationships/image" Target="../media/image116.wmf"/><Relationship Id="rId5" Type="http://schemas.openxmlformats.org/officeDocument/2006/relationships/image" Target="../media/image98.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100.wmf"/><Relationship Id="rId14" Type="http://schemas.openxmlformats.org/officeDocument/2006/relationships/image" Target="../media/image124.png"/></Relationships>
</file>

<file path=ppt/slides/_rels/slide123.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126.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128.wmf"/><Relationship Id="rId4" Type="http://schemas.openxmlformats.org/officeDocument/2006/relationships/image" Target="../media/image125.wmf"/><Relationship Id="rId9" Type="http://schemas.openxmlformats.org/officeDocument/2006/relationships/oleObject" Target="../embeddings/oleObject41.bin"/></Relationships>
</file>

<file path=ppt/slides/_rels/slide124.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oleObject" Target="../embeddings/oleObject43.bin"/><Relationship Id="rId7"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116.wmf"/><Relationship Id="rId5" Type="http://schemas.openxmlformats.org/officeDocument/2006/relationships/oleObject" Target="../embeddings/oleObject44.bin"/><Relationship Id="rId10" Type="http://schemas.openxmlformats.org/officeDocument/2006/relationships/image" Target="../media/image131.wmf"/><Relationship Id="rId4" Type="http://schemas.openxmlformats.org/officeDocument/2006/relationships/image" Target="../media/image129.png"/><Relationship Id="rId9" Type="http://schemas.openxmlformats.org/officeDocument/2006/relationships/oleObject" Target="../embeddings/oleObject46.bin"/></Relationships>
</file>

<file path=ppt/slides/_rels/slide125.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134.wmf"/><Relationship Id="rId3" Type="http://schemas.openxmlformats.org/officeDocument/2006/relationships/image" Target="../media/image122.png"/><Relationship Id="rId7" Type="http://schemas.openxmlformats.org/officeDocument/2006/relationships/image" Target="../media/image128.wmf"/><Relationship Id="rId12"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oleObject" Target="../embeddings/oleObject48.bin"/><Relationship Id="rId11" Type="http://schemas.openxmlformats.org/officeDocument/2006/relationships/image" Target="../media/image133.wmf"/><Relationship Id="rId5" Type="http://schemas.openxmlformats.org/officeDocument/2006/relationships/image" Target="../media/image127.wmf"/><Relationship Id="rId15" Type="http://schemas.openxmlformats.org/officeDocument/2006/relationships/image" Target="../media/image135.wmf"/><Relationship Id="rId10" Type="http://schemas.openxmlformats.org/officeDocument/2006/relationships/oleObject" Target="../embeddings/oleObject50.bin"/><Relationship Id="rId4" Type="http://schemas.openxmlformats.org/officeDocument/2006/relationships/oleObject" Target="../embeddings/oleObject47.bin"/><Relationship Id="rId9" Type="http://schemas.openxmlformats.org/officeDocument/2006/relationships/image" Target="../media/image132.wmf"/><Relationship Id="rId14" Type="http://schemas.openxmlformats.org/officeDocument/2006/relationships/oleObject" Target="../embeddings/oleObject52.bin"/></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image" Target="../media/image124.png"/><Relationship Id="rId7" Type="http://schemas.openxmlformats.org/officeDocument/2006/relationships/image" Target="../media/image130.wmf"/><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oleObject" Target="../embeddings/oleObject54.bin"/><Relationship Id="rId11" Type="http://schemas.openxmlformats.org/officeDocument/2006/relationships/image" Target="../media/image137.wmf"/><Relationship Id="rId5" Type="http://schemas.openxmlformats.org/officeDocument/2006/relationships/image" Target="../media/image128.wmf"/><Relationship Id="rId10" Type="http://schemas.openxmlformats.org/officeDocument/2006/relationships/oleObject" Target="../embeddings/oleObject56.bin"/><Relationship Id="rId4" Type="http://schemas.openxmlformats.org/officeDocument/2006/relationships/oleObject" Target="../embeddings/oleObject53.bin"/><Relationship Id="rId9" Type="http://schemas.openxmlformats.org/officeDocument/2006/relationships/image" Target="../media/image136.wmf"/></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57.bin"/><Relationship Id="rId7" Type="http://schemas.openxmlformats.org/officeDocument/2006/relationships/image" Target="../media/image140.png"/><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139.wmf"/><Relationship Id="rId5" Type="http://schemas.openxmlformats.org/officeDocument/2006/relationships/oleObject" Target="../embeddings/oleObject58.bin"/><Relationship Id="rId4" Type="http://schemas.openxmlformats.org/officeDocument/2006/relationships/image" Target="../media/image138.wmf"/></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59.bin"/><Relationship Id="rId7" Type="http://schemas.openxmlformats.org/officeDocument/2006/relationships/image" Target="../media/image143.pn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142.wmf"/><Relationship Id="rId5" Type="http://schemas.openxmlformats.org/officeDocument/2006/relationships/oleObject" Target="../embeddings/oleObject60.bin"/><Relationship Id="rId4" Type="http://schemas.openxmlformats.org/officeDocument/2006/relationships/image" Target="../media/image141.wmf"/></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61.bin"/><Relationship Id="rId7" Type="http://schemas.openxmlformats.org/officeDocument/2006/relationships/image" Target="../media/image146.png"/><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image" Target="../media/image145.wmf"/><Relationship Id="rId5" Type="http://schemas.openxmlformats.org/officeDocument/2006/relationships/oleObject" Target="../embeddings/oleObject62.bin"/><Relationship Id="rId4" Type="http://schemas.openxmlformats.org/officeDocument/2006/relationships/image" Target="../media/image144.w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3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oleObject" Target="../embeddings/oleObject67.bin"/><Relationship Id="rId3" Type="http://schemas.openxmlformats.org/officeDocument/2006/relationships/oleObject" Target="../embeddings/oleObject63.bin"/><Relationship Id="rId7" Type="http://schemas.openxmlformats.org/officeDocument/2006/relationships/oleObject" Target="../embeddings/oleObject64.bin"/><Relationship Id="rId12" Type="http://schemas.openxmlformats.org/officeDocument/2006/relationships/image" Target="../media/image149.wmf"/><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97.png"/><Relationship Id="rId11" Type="http://schemas.openxmlformats.org/officeDocument/2006/relationships/oleObject" Target="../embeddings/oleObject66.bin"/><Relationship Id="rId5" Type="http://schemas.openxmlformats.org/officeDocument/2006/relationships/image" Target="../media/image101.png"/><Relationship Id="rId10" Type="http://schemas.openxmlformats.org/officeDocument/2006/relationships/image" Target="../media/image148.wmf"/><Relationship Id="rId4" Type="http://schemas.openxmlformats.org/officeDocument/2006/relationships/image" Target="../media/image147.wmf"/><Relationship Id="rId9" Type="http://schemas.openxmlformats.org/officeDocument/2006/relationships/oleObject" Target="../embeddings/oleObject65.bin"/><Relationship Id="rId14" Type="http://schemas.openxmlformats.org/officeDocument/2006/relationships/image" Target="../media/image150.wmf"/></Relationships>
</file>

<file path=ppt/slides/_rels/slide131.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oleObject" Target="../embeddings/oleObject73.bin"/><Relationship Id="rId18" Type="http://schemas.openxmlformats.org/officeDocument/2006/relationships/image" Target="../media/image158.wmf"/><Relationship Id="rId3" Type="http://schemas.openxmlformats.org/officeDocument/2006/relationships/oleObject" Target="../embeddings/oleObject68.bin"/><Relationship Id="rId7" Type="http://schemas.openxmlformats.org/officeDocument/2006/relationships/oleObject" Target="../embeddings/oleObject70.bin"/><Relationship Id="rId12" Type="http://schemas.openxmlformats.org/officeDocument/2006/relationships/image" Target="../media/image155.wmf"/><Relationship Id="rId17" Type="http://schemas.openxmlformats.org/officeDocument/2006/relationships/oleObject" Target="../embeddings/oleObject75.bin"/><Relationship Id="rId2" Type="http://schemas.openxmlformats.org/officeDocument/2006/relationships/slideLayout" Target="../slideLayouts/slideLayout1.xml"/><Relationship Id="rId16" Type="http://schemas.openxmlformats.org/officeDocument/2006/relationships/image" Target="../media/image157.wmf"/><Relationship Id="rId20" Type="http://schemas.openxmlformats.org/officeDocument/2006/relationships/image" Target="../media/image159.wmf"/><Relationship Id="rId1" Type="http://schemas.openxmlformats.org/officeDocument/2006/relationships/vmlDrawing" Target="../drawings/vmlDrawing25.vml"/><Relationship Id="rId6" Type="http://schemas.openxmlformats.org/officeDocument/2006/relationships/image" Target="../media/image152.wmf"/><Relationship Id="rId11" Type="http://schemas.openxmlformats.org/officeDocument/2006/relationships/oleObject" Target="../embeddings/oleObject72.bin"/><Relationship Id="rId5" Type="http://schemas.openxmlformats.org/officeDocument/2006/relationships/oleObject" Target="../embeddings/oleObject69.bin"/><Relationship Id="rId15" Type="http://schemas.openxmlformats.org/officeDocument/2006/relationships/oleObject" Target="../embeddings/oleObject74.bin"/><Relationship Id="rId10" Type="http://schemas.openxmlformats.org/officeDocument/2006/relationships/image" Target="../media/image154.wmf"/><Relationship Id="rId19" Type="http://schemas.openxmlformats.org/officeDocument/2006/relationships/oleObject" Target="../embeddings/oleObject76.bin"/><Relationship Id="rId4" Type="http://schemas.openxmlformats.org/officeDocument/2006/relationships/image" Target="../media/image151.png"/><Relationship Id="rId9" Type="http://schemas.openxmlformats.org/officeDocument/2006/relationships/oleObject" Target="../embeddings/oleObject71.bin"/><Relationship Id="rId14" Type="http://schemas.openxmlformats.org/officeDocument/2006/relationships/image" Target="../media/image156.wmf"/></Relationships>
</file>

<file path=ppt/slides/_rels/slide132.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77.bin"/><Relationship Id="rId7" Type="http://schemas.openxmlformats.org/officeDocument/2006/relationships/oleObject" Target="../embeddings/oleObject79.bin"/><Relationship Id="rId12" Type="http://schemas.openxmlformats.org/officeDocument/2006/relationships/image" Target="../media/image164.png"/><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161.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163.wmf"/><Relationship Id="rId4" Type="http://schemas.openxmlformats.org/officeDocument/2006/relationships/image" Target="../media/image160.wmf"/><Relationship Id="rId9" Type="http://schemas.openxmlformats.org/officeDocument/2006/relationships/oleObject" Target="../embeddings/oleObject80.bin"/></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image" Target="../media/image165.png"/></Relationships>
</file>

<file path=ppt/slides/_rels/slide134.xml.rels><?xml version="1.0" encoding="UTF-8" standalone="yes"?>
<Relationships xmlns="http://schemas.openxmlformats.org/package/2006/relationships"><Relationship Id="rId8" Type="http://schemas.openxmlformats.org/officeDocument/2006/relationships/image" Target="../media/image168.wmf"/><Relationship Id="rId13" Type="http://schemas.openxmlformats.org/officeDocument/2006/relationships/oleObject" Target="../embeddings/oleObject88.bin"/><Relationship Id="rId3" Type="http://schemas.openxmlformats.org/officeDocument/2006/relationships/oleObject" Target="../embeddings/oleObject83.bin"/><Relationship Id="rId7" Type="http://schemas.openxmlformats.org/officeDocument/2006/relationships/oleObject" Target="../embeddings/oleObject85.bin"/><Relationship Id="rId12" Type="http://schemas.openxmlformats.org/officeDocument/2006/relationships/image" Target="../media/image170.wmf"/><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image" Target="../media/image167.wmf"/><Relationship Id="rId11" Type="http://schemas.openxmlformats.org/officeDocument/2006/relationships/oleObject" Target="../embeddings/oleObject87.bin"/><Relationship Id="rId5" Type="http://schemas.openxmlformats.org/officeDocument/2006/relationships/oleObject" Target="../embeddings/oleObject84.bin"/><Relationship Id="rId10" Type="http://schemas.openxmlformats.org/officeDocument/2006/relationships/image" Target="../media/image169.wmf"/><Relationship Id="rId4" Type="http://schemas.openxmlformats.org/officeDocument/2006/relationships/image" Target="../media/image166.png"/><Relationship Id="rId9" Type="http://schemas.openxmlformats.org/officeDocument/2006/relationships/oleObject" Target="../embeddings/oleObject86.bin"/><Relationship Id="rId14" Type="http://schemas.openxmlformats.org/officeDocument/2006/relationships/image" Target="../media/image171.wmf"/></Relationships>
</file>

<file path=ppt/slides/_rels/slide135.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oleObject" Target="../embeddings/oleObject89.bin"/><Relationship Id="rId7"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image" Target="../media/image173.wmf"/><Relationship Id="rId5" Type="http://schemas.openxmlformats.org/officeDocument/2006/relationships/oleObject" Target="../embeddings/oleObject90.bin"/><Relationship Id="rId10" Type="http://schemas.openxmlformats.org/officeDocument/2006/relationships/image" Target="../media/image175.wmf"/><Relationship Id="rId4" Type="http://schemas.openxmlformats.org/officeDocument/2006/relationships/image" Target="../media/image172.wmf"/><Relationship Id="rId9" Type="http://schemas.openxmlformats.org/officeDocument/2006/relationships/oleObject" Target="../embeddings/oleObject92.bin"/></Relationships>
</file>

<file path=ppt/slides/_rels/slide136.xml.rels><?xml version="1.0" encoding="UTF-8" standalone="yes"?>
<Relationships xmlns="http://schemas.openxmlformats.org/package/2006/relationships"><Relationship Id="rId8" Type="http://schemas.openxmlformats.org/officeDocument/2006/relationships/image" Target="../media/image178.wmf"/><Relationship Id="rId13" Type="http://schemas.openxmlformats.org/officeDocument/2006/relationships/oleObject" Target="../embeddings/oleObject98.bin"/><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image" Target="../media/image180.wmf"/><Relationship Id="rId2" Type="http://schemas.openxmlformats.org/officeDocument/2006/relationships/slideLayout" Target="../slideLayouts/slideLayout1.xml"/><Relationship Id="rId16" Type="http://schemas.openxmlformats.org/officeDocument/2006/relationships/image" Target="../media/image182.wmf"/><Relationship Id="rId1" Type="http://schemas.openxmlformats.org/officeDocument/2006/relationships/vmlDrawing" Target="../drawings/vmlDrawing30.vml"/><Relationship Id="rId6" Type="http://schemas.openxmlformats.org/officeDocument/2006/relationships/image" Target="../media/image177.wmf"/><Relationship Id="rId11" Type="http://schemas.openxmlformats.org/officeDocument/2006/relationships/oleObject" Target="../embeddings/oleObject97.bin"/><Relationship Id="rId5" Type="http://schemas.openxmlformats.org/officeDocument/2006/relationships/oleObject" Target="../embeddings/oleObject94.bin"/><Relationship Id="rId15" Type="http://schemas.openxmlformats.org/officeDocument/2006/relationships/oleObject" Target="../embeddings/oleObject99.bin"/><Relationship Id="rId10" Type="http://schemas.openxmlformats.org/officeDocument/2006/relationships/image" Target="../media/image179.wmf"/><Relationship Id="rId4" Type="http://schemas.openxmlformats.org/officeDocument/2006/relationships/image" Target="../media/image176.wmf"/><Relationship Id="rId9" Type="http://schemas.openxmlformats.org/officeDocument/2006/relationships/oleObject" Target="../embeddings/oleObject96.bin"/><Relationship Id="rId14" Type="http://schemas.openxmlformats.org/officeDocument/2006/relationships/image" Target="../media/image181.wmf"/></Relationships>
</file>

<file path=ppt/slides/_rels/slide137.xml.rels><?xml version="1.0" encoding="UTF-8" standalone="yes"?>
<Relationships xmlns="http://schemas.openxmlformats.org/package/2006/relationships"><Relationship Id="rId8" Type="http://schemas.openxmlformats.org/officeDocument/2006/relationships/image" Target="../media/image176.wmf"/><Relationship Id="rId13" Type="http://schemas.openxmlformats.org/officeDocument/2006/relationships/image" Target="../media/image177.wmf"/><Relationship Id="rId18" Type="http://schemas.openxmlformats.org/officeDocument/2006/relationships/oleObject" Target="../embeddings/oleObject108.bin"/><Relationship Id="rId3" Type="http://schemas.openxmlformats.org/officeDocument/2006/relationships/oleObject" Target="../embeddings/oleObject100.bin"/><Relationship Id="rId21" Type="http://schemas.openxmlformats.org/officeDocument/2006/relationships/image" Target="../media/image187.wmf"/><Relationship Id="rId7" Type="http://schemas.openxmlformats.org/officeDocument/2006/relationships/oleObject" Target="../embeddings/oleObject102.bin"/><Relationship Id="rId12" Type="http://schemas.openxmlformats.org/officeDocument/2006/relationships/oleObject" Target="../embeddings/oleObject105.bin"/><Relationship Id="rId17" Type="http://schemas.openxmlformats.org/officeDocument/2006/relationships/image" Target="../media/image179.wmf"/><Relationship Id="rId25" Type="http://schemas.openxmlformats.org/officeDocument/2006/relationships/image" Target="../media/image189.wmf"/><Relationship Id="rId2" Type="http://schemas.openxmlformats.org/officeDocument/2006/relationships/slideLayout" Target="../slideLayouts/slideLayout1.xml"/><Relationship Id="rId16" Type="http://schemas.openxmlformats.org/officeDocument/2006/relationships/oleObject" Target="../embeddings/oleObject107.bin"/><Relationship Id="rId20" Type="http://schemas.openxmlformats.org/officeDocument/2006/relationships/oleObject" Target="../embeddings/oleObject109.bin"/><Relationship Id="rId1" Type="http://schemas.openxmlformats.org/officeDocument/2006/relationships/vmlDrawing" Target="../drawings/vmlDrawing31.vml"/><Relationship Id="rId6" Type="http://schemas.openxmlformats.org/officeDocument/2006/relationships/image" Target="../media/image184.wmf"/><Relationship Id="rId11" Type="http://schemas.openxmlformats.org/officeDocument/2006/relationships/oleObject" Target="../embeddings/oleObject104.bin"/><Relationship Id="rId24" Type="http://schemas.openxmlformats.org/officeDocument/2006/relationships/oleObject" Target="../embeddings/oleObject111.bin"/><Relationship Id="rId5" Type="http://schemas.openxmlformats.org/officeDocument/2006/relationships/oleObject" Target="../embeddings/oleObject101.bin"/><Relationship Id="rId15" Type="http://schemas.openxmlformats.org/officeDocument/2006/relationships/image" Target="../media/image178.wmf"/><Relationship Id="rId23" Type="http://schemas.openxmlformats.org/officeDocument/2006/relationships/image" Target="../media/image188.wmf"/><Relationship Id="rId10" Type="http://schemas.openxmlformats.org/officeDocument/2006/relationships/image" Target="../media/image185.wmf"/><Relationship Id="rId19" Type="http://schemas.openxmlformats.org/officeDocument/2006/relationships/image" Target="../media/image186.wmf"/><Relationship Id="rId4" Type="http://schemas.openxmlformats.org/officeDocument/2006/relationships/image" Target="../media/image183.wmf"/><Relationship Id="rId9" Type="http://schemas.openxmlformats.org/officeDocument/2006/relationships/oleObject" Target="../embeddings/oleObject103.bin"/><Relationship Id="rId14" Type="http://schemas.openxmlformats.org/officeDocument/2006/relationships/oleObject" Target="../embeddings/oleObject106.bin"/><Relationship Id="rId22" Type="http://schemas.openxmlformats.org/officeDocument/2006/relationships/oleObject" Target="../embeddings/oleObject110.bin"/></Relationships>
</file>

<file path=ppt/slides/_rels/slide138.x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94.wmf"/><Relationship Id="rId2" Type="http://schemas.openxmlformats.org/officeDocument/2006/relationships/slideLayout" Target="../slideLayouts/slideLayout1.xml"/><Relationship Id="rId1" Type="http://schemas.openxmlformats.org/officeDocument/2006/relationships/vmlDrawing" Target="../drawings/vmlDrawing32.vml"/><Relationship Id="rId6" Type="http://schemas.openxmlformats.org/officeDocument/2006/relationships/image" Target="../media/image191.wmf"/><Relationship Id="rId11" Type="http://schemas.openxmlformats.org/officeDocument/2006/relationships/oleObject" Target="../embeddings/oleObject116.bin"/><Relationship Id="rId5" Type="http://schemas.openxmlformats.org/officeDocument/2006/relationships/oleObject" Target="../embeddings/oleObject113.bin"/><Relationship Id="rId10" Type="http://schemas.openxmlformats.org/officeDocument/2006/relationships/image" Target="../media/image193.wmf"/><Relationship Id="rId4" Type="http://schemas.openxmlformats.org/officeDocument/2006/relationships/image" Target="../media/image190.wmf"/><Relationship Id="rId9" Type="http://schemas.openxmlformats.org/officeDocument/2006/relationships/oleObject" Target="../embeddings/oleObject115.bin"/></Relationships>
</file>

<file path=ppt/slides/_rels/slide139.xml.rels><?xml version="1.0" encoding="UTF-8" standalone="yes"?>
<Relationships xmlns="http://schemas.openxmlformats.org/package/2006/relationships"><Relationship Id="rId8" Type="http://schemas.openxmlformats.org/officeDocument/2006/relationships/image" Target="../media/image197.wmf"/><Relationship Id="rId13" Type="http://schemas.openxmlformats.org/officeDocument/2006/relationships/oleObject" Target="../embeddings/oleObject122.bin"/><Relationship Id="rId3" Type="http://schemas.openxmlformats.org/officeDocument/2006/relationships/oleObject" Target="../embeddings/oleObject117.bin"/><Relationship Id="rId7" Type="http://schemas.openxmlformats.org/officeDocument/2006/relationships/oleObject" Target="../embeddings/oleObject119.bin"/><Relationship Id="rId12" Type="http://schemas.openxmlformats.org/officeDocument/2006/relationships/image" Target="../media/image199.wmf"/><Relationship Id="rId2" Type="http://schemas.openxmlformats.org/officeDocument/2006/relationships/slideLayout" Target="../slideLayouts/slideLayout1.xml"/><Relationship Id="rId16" Type="http://schemas.openxmlformats.org/officeDocument/2006/relationships/image" Target="../media/image201.wmf"/><Relationship Id="rId1" Type="http://schemas.openxmlformats.org/officeDocument/2006/relationships/vmlDrawing" Target="../drawings/vmlDrawing33.vml"/><Relationship Id="rId6" Type="http://schemas.openxmlformats.org/officeDocument/2006/relationships/image" Target="../media/image196.wmf"/><Relationship Id="rId11" Type="http://schemas.openxmlformats.org/officeDocument/2006/relationships/oleObject" Target="../embeddings/oleObject121.bin"/><Relationship Id="rId5" Type="http://schemas.openxmlformats.org/officeDocument/2006/relationships/oleObject" Target="../embeddings/oleObject118.bin"/><Relationship Id="rId15" Type="http://schemas.openxmlformats.org/officeDocument/2006/relationships/oleObject" Target="../embeddings/oleObject123.bin"/><Relationship Id="rId10" Type="http://schemas.openxmlformats.org/officeDocument/2006/relationships/image" Target="../media/image198.wmf"/><Relationship Id="rId4" Type="http://schemas.openxmlformats.org/officeDocument/2006/relationships/image" Target="../media/image195.wmf"/><Relationship Id="rId9" Type="http://schemas.openxmlformats.org/officeDocument/2006/relationships/oleObject" Target="../embeddings/oleObject120.bin"/><Relationship Id="rId14" Type="http://schemas.openxmlformats.org/officeDocument/2006/relationships/image" Target="../media/image200.w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www.electricaleasy.com/2012/12/classifications-of-dc-machines.html" TargetMode="External"/><Relationship Id="rId4" Type="http://schemas.openxmlformats.org/officeDocument/2006/relationships/hyperlink" Target="http://www.electricaleasy.com/2014/01/basic-working-of-dc-motor.html"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202.wmf"/><Relationship Id="rId13" Type="http://schemas.openxmlformats.org/officeDocument/2006/relationships/oleObject" Target="../embeddings/oleObject129.bin"/><Relationship Id="rId3" Type="http://schemas.openxmlformats.org/officeDocument/2006/relationships/oleObject" Target="../embeddings/oleObject124.bin"/><Relationship Id="rId7" Type="http://schemas.openxmlformats.org/officeDocument/2006/relationships/oleObject" Target="../embeddings/oleObject126.bin"/><Relationship Id="rId12" Type="http://schemas.openxmlformats.org/officeDocument/2006/relationships/image" Target="../media/image199.wmf"/><Relationship Id="rId2" Type="http://schemas.openxmlformats.org/officeDocument/2006/relationships/slideLayout" Target="../slideLayouts/slideLayout1.xml"/><Relationship Id="rId16" Type="http://schemas.openxmlformats.org/officeDocument/2006/relationships/image" Target="../media/image204.wmf"/><Relationship Id="rId1" Type="http://schemas.openxmlformats.org/officeDocument/2006/relationships/vmlDrawing" Target="../drawings/vmlDrawing34.vml"/><Relationship Id="rId6" Type="http://schemas.openxmlformats.org/officeDocument/2006/relationships/image" Target="../media/image196.wmf"/><Relationship Id="rId11" Type="http://schemas.openxmlformats.org/officeDocument/2006/relationships/oleObject" Target="../embeddings/oleObject128.bin"/><Relationship Id="rId5" Type="http://schemas.openxmlformats.org/officeDocument/2006/relationships/oleObject" Target="../embeddings/oleObject125.bin"/><Relationship Id="rId15" Type="http://schemas.openxmlformats.org/officeDocument/2006/relationships/oleObject" Target="../embeddings/oleObject130.bin"/><Relationship Id="rId10" Type="http://schemas.openxmlformats.org/officeDocument/2006/relationships/image" Target="../media/image198.wmf"/><Relationship Id="rId4" Type="http://schemas.openxmlformats.org/officeDocument/2006/relationships/image" Target="../media/image195.wmf"/><Relationship Id="rId9" Type="http://schemas.openxmlformats.org/officeDocument/2006/relationships/oleObject" Target="../embeddings/oleObject127.bin"/><Relationship Id="rId14" Type="http://schemas.openxmlformats.org/officeDocument/2006/relationships/image" Target="../media/image203.wmf"/></Relationships>
</file>

<file path=ppt/slides/_rels/slide141.xml.rels><?xml version="1.0" encoding="UTF-8" standalone="yes"?>
<Relationships xmlns="http://schemas.openxmlformats.org/package/2006/relationships"><Relationship Id="rId8" Type="http://schemas.openxmlformats.org/officeDocument/2006/relationships/oleObject" Target="../embeddings/oleObject133.bin"/><Relationship Id="rId3" Type="http://schemas.openxmlformats.org/officeDocument/2006/relationships/image" Target="../media/image209.png"/><Relationship Id="rId7" Type="http://schemas.openxmlformats.org/officeDocument/2006/relationships/image" Target="../media/image206.wmf"/><Relationship Id="rId2" Type="http://schemas.openxmlformats.org/officeDocument/2006/relationships/slideLayout" Target="../slideLayouts/slideLayout1.xml"/><Relationship Id="rId1" Type="http://schemas.openxmlformats.org/officeDocument/2006/relationships/vmlDrawing" Target="../drawings/vmlDrawing35.vml"/><Relationship Id="rId6" Type="http://schemas.openxmlformats.org/officeDocument/2006/relationships/oleObject" Target="../embeddings/oleObject132.bin"/><Relationship Id="rId11" Type="http://schemas.openxmlformats.org/officeDocument/2006/relationships/image" Target="../media/image208.wmf"/><Relationship Id="rId5" Type="http://schemas.openxmlformats.org/officeDocument/2006/relationships/image" Target="../media/image205.wmf"/><Relationship Id="rId10" Type="http://schemas.openxmlformats.org/officeDocument/2006/relationships/oleObject" Target="../embeddings/oleObject134.bin"/><Relationship Id="rId4" Type="http://schemas.openxmlformats.org/officeDocument/2006/relationships/oleObject" Target="../embeddings/oleObject131.bin"/><Relationship Id="rId9" Type="http://schemas.openxmlformats.org/officeDocument/2006/relationships/image" Target="../media/image207.wmf"/></Relationships>
</file>

<file path=ppt/slides/_rels/slide142.xml.rels><?xml version="1.0" encoding="UTF-8" standalone="yes"?>
<Relationships xmlns="http://schemas.openxmlformats.org/package/2006/relationships"><Relationship Id="rId8" Type="http://schemas.openxmlformats.org/officeDocument/2006/relationships/image" Target="../media/image211.wmf"/><Relationship Id="rId13" Type="http://schemas.openxmlformats.org/officeDocument/2006/relationships/oleObject" Target="../embeddings/oleObject140.bin"/><Relationship Id="rId3" Type="http://schemas.openxmlformats.org/officeDocument/2006/relationships/oleObject" Target="../embeddings/oleObject135.bin"/><Relationship Id="rId7" Type="http://schemas.openxmlformats.org/officeDocument/2006/relationships/oleObject" Target="../embeddings/oleObject137.bin"/><Relationship Id="rId12" Type="http://schemas.openxmlformats.org/officeDocument/2006/relationships/image" Target="../media/image213.wmf"/><Relationship Id="rId2" Type="http://schemas.openxmlformats.org/officeDocument/2006/relationships/slideLayout" Target="../slideLayouts/slideLayout1.xml"/><Relationship Id="rId1" Type="http://schemas.openxmlformats.org/officeDocument/2006/relationships/vmlDrawing" Target="../drawings/vmlDrawing36.vml"/><Relationship Id="rId6" Type="http://schemas.openxmlformats.org/officeDocument/2006/relationships/image" Target="../media/image210.wmf"/><Relationship Id="rId11" Type="http://schemas.openxmlformats.org/officeDocument/2006/relationships/oleObject" Target="../embeddings/oleObject139.bin"/><Relationship Id="rId5" Type="http://schemas.openxmlformats.org/officeDocument/2006/relationships/oleObject" Target="../embeddings/oleObject136.bin"/><Relationship Id="rId10" Type="http://schemas.openxmlformats.org/officeDocument/2006/relationships/image" Target="../media/image212.wmf"/><Relationship Id="rId4" Type="http://schemas.openxmlformats.org/officeDocument/2006/relationships/image" Target="../media/image207.wmf"/><Relationship Id="rId9" Type="http://schemas.openxmlformats.org/officeDocument/2006/relationships/oleObject" Target="../embeddings/oleObject138.bin"/><Relationship Id="rId14" Type="http://schemas.openxmlformats.org/officeDocument/2006/relationships/image" Target="../media/image214.wmf"/></Relationships>
</file>

<file path=ppt/slides/_rels/slide143.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oleObject" Target="../embeddings/oleObject141.bin"/><Relationship Id="rId7" Type="http://schemas.openxmlformats.org/officeDocument/2006/relationships/oleObject" Target="../embeddings/oleObject143.bin"/><Relationship Id="rId12" Type="http://schemas.openxmlformats.org/officeDocument/2006/relationships/image" Target="../media/image208.wmf"/><Relationship Id="rId2" Type="http://schemas.openxmlformats.org/officeDocument/2006/relationships/slideLayout" Target="../slideLayouts/slideLayout1.xml"/><Relationship Id="rId1" Type="http://schemas.openxmlformats.org/officeDocument/2006/relationships/vmlDrawing" Target="../drawings/vmlDrawing37.vml"/><Relationship Id="rId6" Type="http://schemas.openxmlformats.org/officeDocument/2006/relationships/image" Target="../media/image216.png"/><Relationship Id="rId11" Type="http://schemas.openxmlformats.org/officeDocument/2006/relationships/oleObject" Target="../embeddings/oleObject145.bin"/><Relationship Id="rId5" Type="http://schemas.openxmlformats.org/officeDocument/2006/relationships/oleObject" Target="../embeddings/oleObject142.bin"/><Relationship Id="rId10" Type="http://schemas.openxmlformats.org/officeDocument/2006/relationships/image" Target="../media/image205.wmf"/><Relationship Id="rId4" Type="http://schemas.openxmlformats.org/officeDocument/2006/relationships/image" Target="../media/image215.wmf"/><Relationship Id="rId9" Type="http://schemas.openxmlformats.org/officeDocument/2006/relationships/oleObject" Target="../embeddings/oleObject144.bin"/></Relationships>
</file>

<file path=ppt/slides/_rels/slide144.x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oleObject" Target="../embeddings/oleObject146.bin"/><Relationship Id="rId7" Type="http://schemas.openxmlformats.org/officeDocument/2006/relationships/oleObject" Target="../embeddings/oleObject148.bin"/><Relationship Id="rId2" Type="http://schemas.openxmlformats.org/officeDocument/2006/relationships/slideLayout" Target="../slideLayouts/slideLayout1.xml"/><Relationship Id="rId1" Type="http://schemas.openxmlformats.org/officeDocument/2006/relationships/vmlDrawing" Target="../drawings/vmlDrawing38.vml"/><Relationship Id="rId6" Type="http://schemas.openxmlformats.org/officeDocument/2006/relationships/image" Target="../media/image219.wmf"/><Relationship Id="rId5" Type="http://schemas.openxmlformats.org/officeDocument/2006/relationships/oleObject" Target="../embeddings/oleObject147.bin"/><Relationship Id="rId10" Type="http://schemas.openxmlformats.org/officeDocument/2006/relationships/image" Target="../media/image221.wmf"/><Relationship Id="rId4" Type="http://schemas.openxmlformats.org/officeDocument/2006/relationships/image" Target="../media/image218.wmf"/><Relationship Id="rId9" Type="http://schemas.openxmlformats.org/officeDocument/2006/relationships/oleObject" Target="../embeddings/oleObject149.bin"/></Relationships>
</file>

<file path=ppt/slides/_rels/slide145.xml.rels><?xml version="1.0" encoding="UTF-8" standalone="yes"?>
<Relationships xmlns="http://schemas.openxmlformats.org/package/2006/relationships"><Relationship Id="rId8" Type="http://schemas.openxmlformats.org/officeDocument/2006/relationships/image" Target="../media/image224.wmf"/><Relationship Id="rId3" Type="http://schemas.openxmlformats.org/officeDocument/2006/relationships/oleObject" Target="../embeddings/oleObject150.bin"/><Relationship Id="rId7" Type="http://schemas.openxmlformats.org/officeDocument/2006/relationships/oleObject" Target="../embeddings/oleObject152.bin"/><Relationship Id="rId2" Type="http://schemas.openxmlformats.org/officeDocument/2006/relationships/slideLayout" Target="../slideLayouts/slideLayout1.xml"/><Relationship Id="rId1" Type="http://schemas.openxmlformats.org/officeDocument/2006/relationships/vmlDrawing" Target="../drawings/vmlDrawing39.vml"/><Relationship Id="rId6" Type="http://schemas.openxmlformats.org/officeDocument/2006/relationships/image" Target="../media/image223.wmf"/><Relationship Id="rId5" Type="http://schemas.openxmlformats.org/officeDocument/2006/relationships/oleObject" Target="../embeddings/oleObject151.bin"/><Relationship Id="rId10" Type="http://schemas.openxmlformats.org/officeDocument/2006/relationships/image" Target="../media/image225.wmf"/><Relationship Id="rId4" Type="http://schemas.openxmlformats.org/officeDocument/2006/relationships/image" Target="../media/image222.wmf"/><Relationship Id="rId9" Type="http://schemas.openxmlformats.org/officeDocument/2006/relationships/oleObject" Target="../embeddings/oleObject153.bin"/></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Layout" Target="../slideLayouts/slideLayout1.xml"/><Relationship Id="rId1" Type="http://schemas.openxmlformats.org/officeDocument/2006/relationships/vmlDrawing" Target="../drawings/vmlDrawing40.vml"/><Relationship Id="rId5" Type="http://schemas.openxmlformats.org/officeDocument/2006/relationships/image" Target="../media/image227.png"/><Relationship Id="rId4" Type="http://schemas.openxmlformats.org/officeDocument/2006/relationships/image" Target="../media/image226.wmf"/></Relationships>
</file>

<file path=ppt/slides/_rels/slide14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55.bin"/><Relationship Id="rId7" Type="http://schemas.openxmlformats.org/officeDocument/2006/relationships/image" Target="../media/image229.png"/><Relationship Id="rId2" Type="http://schemas.openxmlformats.org/officeDocument/2006/relationships/slideLayout" Target="../slideLayouts/slideLayout1.xml"/><Relationship Id="rId1" Type="http://schemas.openxmlformats.org/officeDocument/2006/relationships/vmlDrawing" Target="../drawings/vmlDrawing41.vml"/><Relationship Id="rId6" Type="http://schemas.openxmlformats.org/officeDocument/2006/relationships/image" Target="../media/image214.wmf"/><Relationship Id="rId5" Type="http://schemas.openxmlformats.org/officeDocument/2006/relationships/oleObject" Target="../embeddings/oleObject156.bin"/><Relationship Id="rId4" Type="http://schemas.openxmlformats.org/officeDocument/2006/relationships/image" Target="../media/image205.wmf"/></Relationships>
</file>

<file path=ppt/slides/_rels/slide14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www.electricaleasy.com/2014/01/losses-in-dc-machine.html" TargetMode="External"/></Relationships>
</file>

<file path=ppt/slides/_rels/slide150.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oleObject" Target="../embeddings/oleObject157.bin"/><Relationship Id="rId7" Type="http://schemas.openxmlformats.org/officeDocument/2006/relationships/oleObject" Target="../embeddings/oleObject159.bin"/><Relationship Id="rId12" Type="http://schemas.openxmlformats.org/officeDocument/2006/relationships/image" Target="../media/image235.wmf"/><Relationship Id="rId2" Type="http://schemas.openxmlformats.org/officeDocument/2006/relationships/slideLayout" Target="../slideLayouts/slideLayout1.xml"/><Relationship Id="rId1" Type="http://schemas.openxmlformats.org/officeDocument/2006/relationships/vmlDrawing" Target="../drawings/vmlDrawing42.vml"/><Relationship Id="rId6" Type="http://schemas.openxmlformats.org/officeDocument/2006/relationships/image" Target="../media/image232.wmf"/><Relationship Id="rId11" Type="http://schemas.openxmlformats.org/officeDocument/2006/relationships/oleObject" Target="../embeddings/oleObject161.bin"/><Relationship Id="rId5" Type="http://schemas.openxmlformats.org/officeDocument/2006/relationships/oleObject" Target="../embeddings/oleObject158.bin"/><Relationship Id="rId10" Type="http://schemas.openxmlformats.org/officeDocument/2006/relationships/image" Target="../media/image234.wmf"/><Relationship Id="rId4" Type="http://schemas.openxmlformats.org/officeDocument/2006/relationships/image" Target="../media/image231.wmf"/><Relationship Id="rId9" Type="http://schemas.openxmlformats.org/officeDocument/2006/relationships/oleObject" Target="../embeddings/oleObject160.bin"/></Relationships>
</file>

<file path=ppt/slides/_rels/slide151.xml.rels><?xml version="1.0" encoding="UTF-8" standalone="yes"?>
<Relationships xmlns="http://schemas.openxmlformats.org/package/2006/relationships"><Relationship Id="rId8" Type="http://schemas.openxmlformats.org/officeDocument/2006/relationships/image" Target="../media/image233.wmf"/><Relationship Id="rId13" Type="http://schemas.openxmlformats.org/officeDocument/2006/relationships/oleObject" Target="../embeddings/oleObject167.bin"/><Relationship Id="rId3" Type="http://schemas.openxmlformats.org/officeDocument/2006/relationships/oleObject" Target="../embeddings/oleObject162.bin"/><Relationship Id="rId7" Type="http://schemas.openxmlformats.org/officeDocument/2006/relationships/oleObject" Target="../embeddings/oleObject164.bin"/><Relationship Id="rId12" Type="http://schemas.openxmlformats.org/officeDocument/2006/relationships/image" Target="../media/image239.wmf"/><Relationship Id="rId2" Type="http://schemas.openxmlformats.org/officeDocument/2006/relationships/slideLayout" Target="../slideLayouts/slideLayout1.xml"/><Relationship Id="rId16" Type="http://schemas.openxmlformats.org/officeDocument/2006/relationships/image" Target="../media/image241.wmf"/><Relationship Id="rId1" Type="http://schemas.openxmlformats.org/officeDocument/2006/relationships/vmlDrawing" Target="../drawings/vmlDrawing43.vml"/><Relationship Id="rId6" Type="http://schemas.openxmlformats.org/officeDocument/2006/relationships/image" Target="../media/image237.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238.wmf"/><Relationship Id="rId4" Type="http://schemas.openxmlformats.org/officeDocument/2006/relationships/image" Target="../media/image236.wmf"/><Relationship Id="rId9" Type="http://schemas.openxmlformats.org/officeDocument/2006/relationships/oleObject" Target="../embeddings/oleObject165.bin"/><Relationship Id="rId14" Type="http://schemas.openxmlformats.org/officeDocument/2006/relationships/image" Target="../media/image240.w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Layout" Target="../slideLayouts/slideLayout1.xml"/><Relationship Id="rId1" Type="http://schemas.openxmlformats.org/officeDocument/2006/relationships/vmlDrawing" Target="../drawings/vmlDrawing44.vml"/><Relationship Id="rId6" Type="http://schemas.openxmlformats.org/officeDocument/2006/relationships/image" Target="../media/image243.wmf"/><Relationship Id="rId5" Type="http://schemas.openxmlformats.org/officeDocument/2006/relationships/oleObject" Target="../embeddings/oleObject170.bin"/><Relationship Id="rId4" Type="http://schemas.openxmlformats.org/officeDocument/2006/relationships/image" Target="../media/image242.wmf"/></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171.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image" Target="../media/image244.png"/></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172.bin"/><Relationship Id="rId2" Type="http://schemas.openxmlformats.org/officeDocument/2006/relationships/slideLayout" Target="../slideLayouts/slideLayout1.xml"/><Relationship Id="rId1" Type="http://schemas.openxmlformats.org/officeDocument/2006/relationships/vmlDrawing" Target="../drawings/vmlDrawing46.vml"/><Relationship Id="rId6" Type="http://schemas.openxmlformats.org/officeDocument/2006/relationships/image" Target="../media/image246.png"/><Relationship Id="rId5" Type="http://schemas.openxmlformats.org/officeDocument/2006/relationships/oleObject" Target="../embeddings/oleObject173.bin"/><Relationship Id="rId4" Type="http://schemas.openxmlformats.org/officeDocument/2006/relationships/image" Target="../media/image245.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image" Target="../media/image24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www.electricaleasy.com/2013/01/armature-reaction-in-dc-machin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www.electricaleasy.com/2014/02/three-phase-induction-motor.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www.electricaleasy.com/2014/02/working-principle-and-types-of.html"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electricaleasy.com/2012/12/armature-winding-of-dc-machine.html" TargetMode="External"/><Relationship Id="rId5" Type="http://schemas.openxmlformats.org/officeDocument/2006/relationships/hyperlink" Target="https://www.electricaleasy.com/2012/12/emf-and-torque-equation-of-dc-machine.html" TargetMode="External"/><Relationship Id="rId4" Type="http://schemas.openxmlformats.org/officeDocument/2006/relationships/hyperlink" Target="https://www.electricaleasy.com/2014/01/basic-working-of-dc-motor.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www.electricaleasy.com/2014/01/basic-working-of-dc-motor.html" TargetMode="External"/><Relationship Id="rId4" Type="http://schemas.openxmlformats.org/officeDocument/2006/relationships/hyperlink" Target="https://www.electricaleasy.com/2014/02/working-principle-and-types-of.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www.electricaleasy.com/2012/12/basic-construction-and-working-of-dc.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hyperlink" Target="http://www.electricaleasy.com/2014/02/torque-equation-of-three-phase.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www.electricaleasy.com/2014/02/production-of-rotating-magnetic-field.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www.electricaleasy.com/2014/02/three-phase-induction-motor.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hyperlink" Target="http://www.electricaleasy.com/2014/02/three-phase-induction-motor.html" TargetMode="External"/><Relationship Id="rId4" Type="http://schemas.openxmlformats.org/officeDocument/2006/relationships/hyperlink" Target="http://www.electricaleasy.com/2014/01/speed-control-methods-of-dc-motor.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hyperlink" Target="http://www.electricaleasy.com/2014/01/basic-working-of-dc-motor.html" TargetMode="External"/><Relationship Id="rId5" Type="http://schemas.openxmlformats.org/officeDocument/2006/relationships/hyperlink" Target="http://www.electricaleasy.com/2014/04/three-phase-transformer.html" TargetMode="External"/><Relationship Id="rId4" Type="http://schemas.openxmlformats.org/officeDocument/2006/relationships/hyperlink" Target="http://www.electricaleasy.com/2014/02/working-principle-and-types-of.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hyperlink" Target="http://www.electricaleasy.com/2014/02/three-phase-induction-motor.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www.electricaleasy.com/2014/02/torque-equation-of-three-phase.html" TargetMode="External"/><Relationship Id="rId4" Type="http://schemas.openxmlformats.org/officeDocument/2006/relationships/hyperlink" Target="https://www.electricaleasy.com/2014/02/starting-of-three-phase-induction-motors.html#primary-resisto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hyperlink" Target="http://www.electricaleasy.com/2014/03/emf-equation-of-transformer.html" TargetMode="External"/><Relationship Id="rId3" Type="http://schemas.openxmlformats.org/officeDocument/2006/relationships/image" Target="../media/image1.png"/><Relationship Id="rId7" Type="http://schemas.openxmlformats.org/officeDocument/2006/relationships/hyperlink" Target="http://www.electricaleasy.com/2014/02/three-phase-induction-motor.html"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www.electricaleasy.com/2014/04/auto-transformer.html" TargetMode="External"/><Relationship Id="rId5" Type="http://schemas.openxmlformats.org/officeDocument/2006/relationships/image" Target="../media/image48.png"/><Relationship Id="rId4" Type="http://schemas.openxmlformats.org/officeDocument/2006/relationships/hyperlink" Target="https://www.electricaleasy.com/2014/02/starting-of-three-phase-induction-motors.html#autotransforme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www.electricaleasy.com/2014/02/starting-of-three-phase-induction-motors.html#star-delta-starter"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hyperlink" Target="http://www.electricaleasy.com/2014/02/three-phase-induction-motor.html" TargetMode="Externa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www.electricaleasy.com/2012/12/armature-winding-of-dc-machine.html" TargetMode="External"/><Relationship Id="rId5" Type="http://schemas.openxmlformats.org/officeDocument/2006/relationships/hyperlink" Target="http://www.electricaleasy.com/search/label/DC%20Machines" TargetMode="External"/><Relationship Id="rId4" Type="http://schemas.openxmlformats.org/officeDocument/2006/relationships/hyperlink" Target="http://www.electricaleasy.com/2014/01/basic-working-of-dc-motor.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hyperlink" Target="http://www.electricaleasy.com/2014/01/speed-control-methods-of-dc-motor.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hyperlink" Target="http://www.electricaleasy.com/2014/01/basic-working-of-dc-motor.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hyperlink" Target="http://www.electricaleasy.com/2012/12/classifications-of-dc-machines.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www.electricaleasy.com/2012/12/basic-construction-and-working-of-dc.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s://circuitglobe.com/induction-motor-drives.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png"/><Relationship Id="rId7"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hyperlink" Target="https://electrical-engineering-portal.com/why-do-we-need-variable-speed-drives-vsd" TargetMode="External"/><Relationship Id="rId4" Type="http://schemas.openxmlformats.org/officeDocument/2006/relationships/hyperlink" Target="https://electrical-engineering-portal.com/construction-of-3-phase-ac-induction-motor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hyperlink" Target="https://electrical-engineering-portal.com/download-center/books-and-guides/abb-drives-technical-guides/using-vsds-pump-application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a:t>
            </a:fld>
            <a:endParaRPr lang="en-US" altLang="en-US" sz="1000">
              <a:latin typeface="Arial" panose="020B0604020202020204" pitchFamily="34" charset="0"/>
            </a:endParaRPr>
          </a:p>
        </p:txBody>
      </p:sp>
      <p:sp>
        <p:nvSpPr>
          <p:cNvPr id="2055" name="Rectangle 7"/>
          <p:cNvSpPr>
            <a:spLocks noChangeArrowheads="1"/>
          </p:cNvSpPr>
          <p:nvPr/>
        </p:nvSpPr>
        <p:spPr bwMode="auto">
          <a:xfrm>
            <a:off x="592555" y="1952965"/>
            <a:ext cx="80653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4000" b="1" dirty="0" smtClean="0">
                <a:solidFill>
                  <a:srgbClr val="FF33CC"/>
                </a:solidFill>
                <a:latin typeface="Arial" panose="020B0604020202020204" pitchFamily="34" charset="0"/>
              </a:rPr>
              <a:t>PEN</a:t>
            </a:r>
            <a:r>
              <a:rPr lang="en-US" altLang="en-US" sz="4000" b="1" dirty="0" smtClean="0">
                <a:solidFill>
                  <a:srgbClr val="3333FF"/>
                </a:solidFill>
                <a:latin typeface="Arial" panose="020B0604020202020204" pitchFamily="34" charset="0"/>
              </a:rPr>
              <a:t>GGU</a:t>
            </a:r>
            <a:r>
              <a:rPr lang="en-US" altLang="en-US" sz="4000" b="1" dirty="0" smtClean="0">
                <a:solidFill>
                  <a:srgbClr val="FF33CC"/>
                </a:solidFill>
                <a:latin typeface="Arial" panose="020B0604020202020204" pitchFamily="34" charset="0"/>
              </a:rPr>
              <a:t>NAAN </a:t>
            </a:r>
            <a:r>
              <a:rPr lang="en-US" altLang="en-US" sz="4000" b="1" dirty="0" smtClean="0">
                <a:solidFill>
                  <a:srgbClr val="3333FF"/>
                </a:solidFill>
                <a:latin typeface="Arial" panose="020B0604020202020204" pitchFamily="34" charset="0"/>
              </a:rPr>
              <a:t>MOTOR</a:t>
            </a:r>
            <a:r>
              <a:rPr lang="en-US" altLang="en-US" sz="4000" b="1" dirty="0" smtClean="0">
                <a:solidFill>
                  <a:srgbClr val="FF33CC"/>
                </a:solidFill>
                <a:latin typeface="Arial" panose="020B0604020202020204" pitchFamily="34" charset="0"/>
              </a:rPr>
              <a:t> LISTRIK</a:t>
            </a:r>
            <a:endParaRPr lang="en-US" altLang="en-US" sz="5400" dirty="0">
              <a:latin typeface="Arial" panose="020B0604020202020204" pitchFamily="34" charset="0"/>
            </a:endParaRPr>
          </a:p>
        </p:txBody>
      </p:sp>
      <p:sp>
        <p:nvSpPr>
          <p:cNvPr id="6" name="Rectangle 7"/>
          <p:cNvSpPr>
            <a:spLocks noChangeArrowheads="1"/>
          </p:cNvSpPr>
          <p:nvPr/>
        </p:nvSpPr>
        <p:spPr bwMode="auto">
          <a:xfrm>
            <a:off x="1838822" y="3182034"/>
            <a:ext cx="56478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d-ID" altLang="en-US" sz="3600" b="1" dirty="0">
                <a:solidFill>
                  <a:srgbClr val="FF33CC"/>
                </a:solidFill>
                <a:latin typeface="Arial" panose="020B0604020202020204" pitchFamily="34" charset="0"/>
              </a:rPr>
              <a:t>HENDRA </a:t>
            </a:r>
            <a:r>
              <a:rPr lang="id-ID" altLang="en-US" sz="3600" b="1" dirty="0">
                <a:solidFill>
                  <a:srgbClr val="3333FF"/>
                </a:solidFill>
                <a:latin typeface="Arial" panose="020B0604020202020204" pitchFamily="34" charset="0"/>
              </a:rPr>
              <a:t>MARTA </a:t>
            </a:r>
            <a:r>
              <a:rPr lang="id-ID" altLang="en-US" sz="3600" b="1" dirty="0" smtClean="0">
                <a:solidFill>
                  <a:srgbClr val="FF33CC"/>
                </a:solidFill>
                <a:latin typeface="Arial" panose="020B0604020202020204" pitchFamily="34" charset="0"/>
              </a:rPr>
              <a:t>YUDHA</a:t>
            </a:r>
            <a:endParaRPr lang="id-ID" altLang="en-US" sz="3600" b="1" dirty="0">
              <a:solidFill>
                <a:srgbClr val="FF33CC"/>
              </a:solidFill>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8" name="Rectangle 7"/>
          <p:cNvSpPr>
            <a:spLocks noChangeArrowheads="1"/>
          </p:cNvSpPr>
          <p:nvPr/>
        </p:nvSpPr>
        <p:spPr bwMode="auto">
          <a:xfrm>
            <a:off x="2948236" y="3574817"/>
            <a:ext cx="342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d-ID" altLang="en-US" sz="1800" dirty="0" smtClean="0">
                <a:latin typeface="Arial" panose="020B0604020202020204" pitchFamily="34" charset="0"/>
              </a:rPr>
              <a:t>hendra</a:t>
            </a:r>
            <a:r>
              <a:rPr lang="en-ID" altLang="en-US" sz="1800" dirty="0" err="1" smtClean="0">
                <a:latin typeface="Arial" panose="020B0604020202020204" pitchFamily="34" charset="0"/>
              </a:rPr>
              <a:t>my@univ-tridinanti.a</a:t>
            </a:r>
            <a:r>
              <a:rPr lang="id-ID" altLang="en-US" sz="1800" dirty="0" smtClean="0">
                <a:latin typeface="Arial" panose="020B0604020202020204" pitchFamily="34" charset="0"/>
              </a:rPr>
              <a:t>c.id</a:t>
            </a:r>
            <a:r>
              <a:rPr lang="en-US" altLang="en-US" sz="5400" dirty="0" smtClean="0">
                <a:latin typeface="Arial" panose="020B0604020202020204" pitchFamily="34" charset="0"/>
              </a:rPr>
              <a:t> </a:t>
            </a:r>
            <a:endParaRPr lang="en-US" altLang="en-US" sz="54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1000" fill="hold"/>
                                        <p:tgtEl>
                                          <p:spTgt spid="2055"/>
                                        </p:tgtEl>
                                        <p:attrNameLst>
                                          <p:attrName>ppt_x</p:attrName>
                                        </p:attrNameLst>
                                      </p:cBhvr>
                                      <p:tavLst>
                                        <p:tav tm="0">
                                          <p:val>
                                            <p:strVal val="#ppt_x-.2"/>
                                          </p:val>
                                        </p:tav>
                                        <p:tav tm="100000">
                                          <p:val>
                                            <p:strVal val="#ppt_x"/>
                                          </p:val>
                                        </p:tav>
                                      </p:tavLst>
                                    </p:anim>
                                    <p:anim calcmode="lin" valueType="num">
                                      <p:cBhvr>
                                        <p:cTn id="8" dur="1000" fill="hold"/>
                                        <p:tgtEl>
                                          <p:spTgt spid="205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2" descr="https://2.bp.blogspot.com/-rvD40hysqnc/VCmMIw1GV2I/AAAAAAAAA7Y/uecPscXlGN4/s1600/3%2Bphase%2Brotating%2Bmagnetic%2Bfie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7" y="914400"/>
            <a:ext cx="7477125"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996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671D4D16-961A-49E3-8D81-ED91D63E7B1B}"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F86D933B-09E2-4D2D-8E18-83742CAEC3EE}" type="slidenum">
              <a:rPr lang="en-US" altLang="en-US" sz="1000">
                <a:latin typeface="Arial" panose="020B0604020202020204" pitchFamily="34" charset="0"/>
              </a:rPr>
              <a:pPr/>
              <a:t>100</a:t>
            </a:fld>
            <a:endParaRPr lang="en-US" altLang="en-US" sz="1000">
              <a:latin typeface="Arial" panose="020B0604020202020204" pitchFamily="34" charset="0"/>
            </a:endParaRPr>
          </a:p>
        </p:txBody>
      </p:sp>
      <p:pic>
        <p:nvPicPr>
          <p:cNvPr id="231426" name="Picture 2" descr="el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randombar(horizontal)">
                                      <p:cBhvr>
                                        <p:cTn id="7" dur="2000"/>
                                        <p:tgtEl>
                                          <p:spTgt spid="231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06FD4D18-1ECC-4C8D-9431-1D0F1510ED7E}"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8E3DC063-46EB-416D-9694-47A933583D91}" type="slidenum">
              <a:rPr lang="en-US" altLang="en-US" sz="1000">
                <a:latin typeface="Arial" panose="020B0604020202020204" pitchFamily="34" charset="0"/>
              </a:rPr>
              <a:pPr/>
              <a:t>101</a:t>
            </a:fld>
            <a:endParaRPr lang="en-US" altLang="en-US" sz="1000">
              <a:latin typeface="Arial" panose="020B0604020202020204" pitchFamily="34" charset="0"/>
            </a:endParaRPr>
          </a:p>
        </p:txBody>
      </p:sp>
      <p:pic>
        <p:nvPicPr>
          <p:cNvPr id="232450" name="Picture 2" descr="el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32450"/>
                                        </p:tgtEl>
                                        <p:attrNameLst>
                                          <p:attrName>style.visibility</p:attrName>
                                        </p:attrNameLst>
                                      </p:cBhvr>
                                      <p:to>
                                        <p:strVal val="visible"/>
                                      </p:to>
                                    </p:set>
                                    <p:anim calcmode="lin" valueType="num">
                                      <p:cBhvr>
                                        <p:cTn id="7" dur="500" fill="hold"/>
                                        <p:tgtEl>
                                          <p:spTgt spid="232450"/>
                                        </p:tgtEl>
                                        <p:attrNameLst>
                                          <p:attrName>ppt_w</p:attrName>
                                        </p:attrNameLst>
                                      </p:cBhvr>
                                      <p:tavLst>
                                        <p:tav tm="0">
                                          <p:val>
                                            <p:fltVal val="0"/>
                                          </p:val>
                                        </p:tav>
                                        <p:tav tm="100000">
                                          <p:val>
                                            <p:strVal val="#ppt_w"/>
                                          </p:val>
                                        </p:tav>
                                      </p:tavLst>
                                    </p:anim>
                                    <p:anim calcmode="lin" valueType="num">
                                      <p:cBhvr>
                                        <p:cTn id="8" dur="500" fill="hold"/>
                                        <p:tgtEl>
                                          <p:spTgt spid="232450"/>
                                        </p:tgtEl>
                                        <p:attrNameLst>
                                          <p:attrName>ppt_h</p:attrName>
                                        </p:attrNameLst>
                                      </p:cBhvr>
                                      <p:tavLst>
                                        <p:tav tm="0">
                                          <p:val>
                                            <p:fltVal val="0"/>
                                          </p:val>
                                        </p:tav>
                                        <p:tav tm="100000">
                                          <p:val>
                                            <p:strVal val="#ppt_h"/>
                                          </p:val>
                                        </p:tav>
                                      </p:tavLst>
                                    </p:anim>
                                    <p:anim calcmode="lin" valueType="num">
                                      <p:cBhvr>
                                        <p:cTn id="9" dur="500" fill="hold"/>
                                        <p:tgtEl>
                                          <p:spTgt spid="232450"/>
                                        </p:tgtEl>
                                        <p:attrNameLst>
                                          <p:attrName>style.rotation</p:attrName>
                                        </p:attrNameLst>
                                      </p:cBhvr>
                                      <p:tavLst>
                                        <p:tav tm="0">
                                          <p:val>
                                            <p:fltVal val="360"/>
                                          </p:val>
                                        </p:tav>
                                        <p:tav tm="100000">
                                          <p:val>
                                            <p:fltVal val="0"/>
                                          </p:val>
                                        </p:tav>
                                      </p:tavLst>
                                    </p:anim>
                                    <p:animEffect transition="in" filter="fade">
                                      <p:cBhvr>
                                        <p:cTn id="10" dur="500"/>
                                        <p:tgtEl>
                                          <p:spTgt spid="232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E9998B2B-5760-44C6-B181-62FEDAB4D381}"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192D5FB-31C7-46CB-BCF1-68642647154A}" type="slidenum">
              <a:rPr lang="en-US" altLang="en-US" sz="1000">
                <a:latin typeface="Arial" panose="020B0604020202020204" pitchFamily="34" charset="0"/>
              </a:rPr>
              <a:pPr/>
              <a:t>102</a:t>
            </a:fld>
            <a:endParaRPr lang="en-US" altLang="en-US" sz="1000">
              <a:latin typeface="Arial" panose="020B0604020202020204" pitchFamily="34" charset="0"/>
            </a:endParaRPr>
          </a:p>
        </p:txBody>
      </p:sp>
      <p:pic>
        <p:nvPicPr>
          <p:cNvPr id="233474" name="Picture 2" descr="el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2" fill="hold" nodeType="clickEffect">
                                  <p:stCondLst>
                                    <p:cond delay="0"/>
                                  </p:stCondLst>
                                  <p:childTnLst>
                                    <p:set>
                                      <p:cBhvr>
                                        <p:cTn id="6" dur="1" fill="hold">
                                          <p:stCondLst>
                                            <p:cond delay="0"/>
                                          </p:stCondLst>
                                        </p:cTn>
                                        <p:tgtEl>
                                          <p:spTgt spid="233474"/>
                                        </p:tgtEl>
                                        <p:attrNameLst>
                                          <p:attrName>style.visibility</p:attrName>
                                        </p:attrNameLst>
                                      </p:cBhvr>
                                      <p:to>
                                        <p:strVal val="visible"/>
                                      </p:to>
                                    </p:set>
                                    <p:animEffect transition="in" filter="wheel(2)">
                                      <p:cBhvr>
                                        <p:cTn id="7" dur="2000"/>
                                        <p:tgtEl>
                                          <p:spTgt spid="233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C84B45F8-3595-4D20-9606-93F22BF19069}"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CC82B313-D828-46E2-98E6-88836482671C}" type="slidenum">
              <a:rPr lang="en-US" altLang="en-US" sz="1000">
                <a:latin typeface="Arial" panose="020B0604020202020204" pitchFamily="34" charset="0"/>
              </a:rPr>
              <a:pPr/>
              <a:t>103</a:t>
            </a:fld>
            <a:endParaRPr lang="en-US" altLang="en-US" sz="1000">
              <a:latin typeface="Arial" panose="020B0604020202020204" pitchFamily="34" charset="0"/>
            </a:endParaRPr>
          </a:p>
        </p:txBody>
      </p:sp>
      <p:pic>
        <p:nvPicPr>
          <p:cNvPr id="234498" name="Picture 2" descr="el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3" fill="hold" nodeType="clickEffect">
                                  <p:stCondLst>
                                    <p:cond delay="0"/>
                                  </p:stCondLst>
                                  <p:childTnLst>
                                    <p:set>
                                      <p:cBhvr>
                                        <p:cTn id="6" dur="1" fill="hold">
                                          <p:stCondLst>
                                            <p:cond delay="0"/>
                                          </p:stCondLst>
                                        </p:cTn>
                                        <p:tgtEl>
                                          <p:spTgt spid="234498"/>
                                        </p:tgtEl>
                                        <p:attrNameLst>
                                          <p:attrName>style.visibility</p:attrName>
                                        </p:attrNameLst>
                                      </p:cBhvr>
                                      <p:to>
                                        <p:strVal val="visible"/>
                                      </p:to>
                                    </p:set>
                                    <p:animEffect transition="in" filter="wheel(3)">
                                      <p:cBhvr>
                                        <p:cTn id="7" dur="2000"/>
                                        <p:tgtEl>
                                          <p:spTgt spid="234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96F58C07-FD2F-4F45-B1E0-92919D4CD965}"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9CFAA160-887B-472E-BCB4-ADB4383D0614}" type="slidenum">
              <a:rPr lang="en-US" altLang="en-US" sz="1000">
                <a:latin typeface="Arial" panose="020B0604020202020204" pitchFamily="34" charset="0"/>
              </a:rPr>
              <a:pPr/>
              <a:t>104</a:t>
            </a:fld>
            <a:endParaRPr lang="en-US" altLang="en-US" sz="1000">
              <a:latin typeface="Arial" panose="020B0604020202020204" pitchFamily="34" charset="0"/>
            </a:endParaRPr>
          </a:p>
        </p:txBody>
      </p:sp>
      <p:pic>
        <p:nvPicPr>
          <p:cNvPr id="235522" name="Picture 2" descr="el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blinds(horizontal)">
                                      <p:cBhvr>
                                        <p:cTn id="7" dur="500"/>
                                        <p:tgtEl>
                                          <p:spTgt spid="235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01643BA6-7358-445D-BFCD-A3E50CEBD975}"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699ECCB-864E-4468-9A55-F442C5876B16}" type="slidenum">
              <a:rPr lang="en-US" altLang="en-US" sz="1000">
                <a:latin typeface="Arial" panose="020B0604020202020204" pitchFamily="34" charset="0"/>
              </a:rPr>
              <a:pPr/>
              <a:t>105</a:t>
            </a:fld>
            <a:endParaRPr lang="en-US" altLang="en-US" sz="1000">
              <a:latin typeface="Arial" panose="020B0604020202020204" pitchFamily="34" charset="0"/>
            </a:endParaRPr>
          </a:p>
        </p:txBody>
      </p:sp>
      <p:pic>
        <p:nvPicPr>
          <p:cNvPr id="236546" name="Picture 2" descr="el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36546"/>
                                        </p:tgtEl>
                                        <p:attrNameLst>
                                          <p:attrName>style.visibility</p:attrName>
                                        </p:attrNameLst>
                                      </p:cBhvr>
                                      <p:to>
                                        <p:strVal val="visible"/>
                                      </p:to>
                                    </p:set>
                                    <p:animEffect transition="in" filter="blinds(vertical)">
                                      <p:cBhvr>
                                        <p:cTn id="7" dur="500"/>
                                        <p:tgtEl>
                                          <p:spTgt spid="23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3DC6BBCC-EC60-41F3-A344-5ED10B31B06A}"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6AC8751D-BBFA-4E81-A98E-CA76DD81F629}" type="slidenum">
              <a:rPr lang="en-US" altLang="en-US" sz="1000">
                <a:latin typeface="Arial" panose="020B0604020202020204" pitchFamily="34" charset="0"/>
              </a:rPr>
              <a:pPr/>
              <a:t>106</a:t>
            </a:fld>
            <a:endParaRPr lang="en-US" altLang="en-US" sz="1000">
              <a:latin typeface="Arial" panose="020B0604020202020204" pitchFamily="34" charset="0"/>
            </a:endParaRPr>
          </a:p>
        </p:txBody>
      </p:sp>
      <p:pic>
        <p:nvPicPr>
          <p:cNvPr id="237570" name="Picture 2" descr="el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37570"/>
                                        </p:tgtEl>
                                        <p:attrNameLst>
                                          <p:attrName>style.visibility</p:attrName>
                                        </p:attrNameLst>
                                      </p:cBhvr>
                                      <p:to>
                                        <p:strVal val="visible"/>
                                      </p:to>
                                    </p:set>
                                    <p:anim calcmode="lin" valueType="num">
                                      <p:cBhvr>
                                        <p:cTn id="7" dur="2000" fill="hold"/>
                                        <p:tgtEl>
                                          <p:spTgt spid="237570"/>
                                        </p:tgtEl>
                                        <p:attrNameLst>
                                          <p:attrName>ppt_w</p:attrName>
                                        </p:attrNameLst>
                                      </p:cBhvr>
                                      <p:tavLst>
                                        <p:tav tm="0">
                                          <p:val>
                                            <p:strVal val="#ppt_w*0.05"/>
                                          </p:val>
                                        </p:tav>
                                        <p:tav tm="100000">
                                          <p:val>
                                            <p:strVal val="#ppt_w"/>
                                          </p:val>
                                        </p:tav>
                                      </p:tavLst>
                                    </p:anim>
                                    <p:anim calcmode="lin" valueType="num">
                                      <p:cBhvr>
                                        <p:cTn id="8" dur="2000" fill="hold"/>
                                        <p:tgtEl>
                                          <p:spTgt spid="237570"/>
                                        </p:tgtEl>
                                        <p:attrNameLst>
                                          <p:attrName>ppt_h</p:attrName>
                                        </p:attrNameLst>
                                      </p:cBhvr>
                                      <p:tavLst>
                                        <p:tav tm="0">
                                          <p:val>
                                            <p:strVal val="#ppt_h"/>
                                          </p:val>
                                        </p:tav>
                                        <p:tav tm="100000">
                                          <p:val>
                                            <p:strVal val="#ppt_h"/>
                                          </p:val>
                                        </p:tav>
                                      </p:tavLst>
                                    </p:anim>
                                    <p:anim calcmode="lin" valueType="num">
                                      <p:cBhvr>
                                        <p:cTn id="9" dur="2000" fill="hold"/>
                                        <p:tgtEl>
                                          <p:spTgt spid="237570"/>
                                        </p:tgtEl>
                                        <p:attrNameLst>
                                          <p:attrName>ppt_x</p:attrName>
                                        </p:attrNameLst>
                                      </p:cBhvr>
                                      <p:tavLst>
                                        <p:tav tm="0">
                                          <p:val>
                                            <p:strVal val="#ppt_x-.2"/>
                                          </p:val>
                                        </p:tav>
                                        <p:tav tm="100000">
                                          <p:val>
                                            <p:strVal val="#ppt_x"/>
                                          </p:val>
                                        </p:tav>
                                      </p:tavLst>
                                    </p:anim>
                                    <p:anim calcmode="lin" valueType="num">
                                      <p:cBhvr>
                                        <p:cTn id="10" dur="2000" fill="hold"/>
                                        <p:tgtEl>
                                          <p:spTgt spid="237570"/>
                                        </p:tgtEl>
                                        <p:attrNameLst>
                                          <p:attrName>ppt_y</p:attrName>
                                        </p:attrNameLst>
                                      </p:cBhvr>
                                      <p:tavLst>
                                        <p:tav tm="0">
                                          <p:val>
                                            <p:strVal val="#ppt_y"/>
                                          </p:val>
                                        </p:tav>
                                        <p:tav tm="100000">
                                          <p:val>
                                            <p:strVal val="#ppt_y"/>
                                          </p:val>
                                        </p:tav>
                                      </p:tavLst>
                                    </p:anim>
                                    <p:animEffect transition="in" filter="fade">
                                      <p:cBhvr>
                                        <p:cTn id="11" dur="2000"/>
                                        <p:tgtEl>
                                          <p:spTgt spid="237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a:spLocks noGrp="1" noChangeArrowheads="1"/>
          </p:cNvSpPr>
          <p:nvPr>
            <p:ph type="dt" sz="half" idx="10"/>
          </p:nvPr>
        </p:nvSpPr>
        <p:spPr/>
        <p:txBody>
          <a:bodyPr/>
          <a:lstStyle/>
          <a:p>
            <a:pPr>
              <a:defRPr/>
            </a:pPr>
            <a:fld id="{3E85108A-603C-49DF-9BBF-3E67EBED39D0}" type="datetime1">
              <a:rPr lang="en-US"/>
              <a:pPr>
                <a:defRPr/>
              </a:pPr>
              <a:t>4/11/2019</a:t>
            </a:fld>
            <a:endParaRPr lang="en-US" altLang="en-US"/>
          </a:p>
        </p:txBody>
      </p:sp>
      <p:sp>
        <p:nvSpPr>
          <p:cNvPr id="20"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EF31495-769B-4E5F-99B0-2A625BF05D8C}" type="slidenum">
              <a:rPr lang="en-US" altLang="en-US" sz="1000">
                <a:latin typeface="Arial" panose="020B0604020202020204" pitchFamily="34" charset="0"/>
              </a:rPr>
              <a:pPr/>
              <a:t>107</a:t>
            </a:fld>
            <a:endParaRPr lang="en-US" altLang="en-US" sz="1000">
              <a:latin typeface="Arial" panose="020B0604020202020204" pitchFamily="34" charset="0"/>
            </a:endParaRPr>
          </a:p>
        </p:txBody>
      </p:sp>
      <p:sp>
        <p:nvSpPr>
          <p:cNvPr id="205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38595" name="Rectangle 3"/>
          <p:cNvSpPr>
            <a:spLocks noChangeArrowheads="1"/>
          </p:cNvSpPr>
          <p:nvPr/>
        </p:nvSpPr>
        <p:spPr bwMode="auto">
          <a:xfrm>
            <a:off x="152400" y="198438"/>
            <a:ext cx="6415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solidFill>
                  <a:schemeClr val="accent2"/>
                </a:solidFill>
                <a:latin typeface="Book Antiqua" panose="02040602050305030304" pitchFamily="18" charset="0"/>
              </a:rPr>
              <a:t>2.  KUANTITAS LISTRIK FUnDAMENTAL</a:t>
            </a:r>
            <a:r>
              <a:rPr lang="en-US" altLang="en-US" sz="2000" b="1">
                <a:solidFill>
                  <a:schemeClr val="accent2"/>
                </a:solidFill>
                <a:latin typeface="Book Antiqua" panose="02040602050305030304" pitchFamily="18" charset="0"/>
              </a:rPr>
              <a:t> </a:t>
            </a:r>
          </a:p>
        </p:txBody>
      </p:sp>
      <p:sp>
        <p:nvSpPr>
          <p:cNvPr id="238596" name="Rectangle 4"/>
          <p:cNvSpPr>
            <a:spLocks noChangeArrowheads="1"/>
          </p:cNvSpPr>
          <p:nvPr/>
        </p:nvSpPr>
        <p:spPr bwMode="auto">
          <a:xfrm>
            <a:off x="152400" y="762000"/>
            <a:ext cx="5583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latin typeface="Book Antiqua" panose="02040602050305030304" pitchFamily="18" charset="0"/>
              </a:rPr>
              <a:t>DEFINISI DAN PARAMETER RANGKAIAN</a:t>
            </a:r>
            <a:r>
              <a:rPr lang="en-US" altLang="en-US" sz="2000" b="1">
                <a:latin typeface="Book Antiqua" panose="02040602050305030304" pitchFamily="18" charset="0"/>
              </a:rPr>
              <a:t> </a:t>
            </a:r>
          </a:p>
        </p:txBody>
      </p:sp>
      <p:sp>
        <p:nvSpPr>
          <p:cNvPr id="238597" name="Rectangle 5"/>
          <p:cNvSpPr>
            <a:spLocks noChangeArrowheads="1"/>
          </p:cNvSpPr>
          <p:nvPr/>
        </p:nvSpPr>
        <p:spPr bwMode="auto">
          <a:xfrm>
            <a:off x="152400" y="1219200"/>
            <a:ext cx="2116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solidFill>
                  <a:schemeClr val="accent2"/>
                </a:solidFill>
                <a:latin typeface="Book Antiqua" panose="02040602050305030304" pitchFamily="18" charset="0"/>
              </a:rPr>
              <a:t>A. Satuan Dasar</a:t>
            </a:r>
            <a:r>
              <a:rPr lang="en-US" altLang="en-US" sz="2000" b="1">
                <a:solidFill>
                  <a:schemeClr val="accent2"/>
                </a:solidFill>
                <a:latin typeface="Book Antiqua" panose="02040602050305030304" pitchFamily="18" charset="0"/>
              </a:rPr>
              <a:t> </a:t>
            </a:r>
          </a:p>
        </p:txBody>
      </p:sp>
      <p:sp>
        <p:nvSpPr>
          <p:cNvPr id="238598" name="Rectangle 6"/>
          <p:cNvSpPr>
            <a:spLocks noChangeArrowheads="1"/>
          </p:cNvSpPr>
          <p:nvPr/>
        </p:nvSpPr>
        <p:spPr bwMode="auto">
          <a:xfrm>
            <a:off x="533400" y="2041525"/>
            <a:ext cx="2573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panjang → meter (m)</a:t>
            </a:r>
            <a:endParaRPr lang="en-US" altLang="en-US" sz="2000" b="1">
              <a:latin typeface="Book Antiqua" panose="02040602050305030304" pitchFamily="18" charset="0"/>
            </a:endParaRPr>
          </a:p>
        </p:txBody>
      </p:sp>
      <p:sp>
        <p:nvSpPr>
          <p:cNvPr id="238599" name="Rectangle 7"/>
          <p:cNvSpPr>
            <a:spLocks noChangeArrowheads="1"/>
          </p:cNvSpPr>
          <p:nvPr/>
        </p:nvSpPr>
        <p:spPr bwMode="auto">
          <a:xfrm>
            <a:off x="533400" y="2422525"/>
            <a:ext cx="2673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berat →</a:t>
            </a:r>
            <a:r>
              <a:rPr lang="en-US" altLang="en-US" sz="2000" b="1">
                <a:latin typeface="Book Antiqua" panose="02040602050305030304" pitchFamily="18" charset="0"/>
              </a:rPr>
              <a:t> </a:t>
            </a:r>
            <a:r>
              <a:rPr lang="en-US" altLang="en-US" sz="2000">
                <a:latin typeface="Book Antiqua" panose="02040602050305030304" pitchFamily="18" charset="0"/>
              </a:rPr>
              <a:t>kilogram (kg)</a:t>
            </a:r>
            <a:endParaRPr lang="en-US" altLang="en-US" sz="2000" b="1">
              <a:latin typeface="Book Antiqua" panose="02040602050305030304" pitchFamily="18" charset="0"/>
            </a:endParaRPr>
          </a:p>
        </p:txBody>
      </p:sp>
      <p:sp>
        <p:nvSpPr>
          <p:cNvPr id="238600" name="Rectangle 8"/>
          <p:cNvSpPr>
            <a:spLocks noChangeArrowheads="1"/>
          </p:cNvSpPr>
          <p:nvPr/>
        </p:nvSpPr>
        <p:spPr bwMode="auto">
          <a:xfrm>
            <a:off x="533400" y="2727325"/>
            <a:ext cx="225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waktu →</a:t>
            </a:r>
            <a:r>
              <a:rPr lang="en-US" altLang="en-US" sz="2000" b="1">
                <a:latin typeface="Book Antiqua" panose="02040602050305030304" pitchFamily="18" charset="0"/>
              </a:rPr>
              <a:t> </a:t>
            </a:r>
            <a:r>
              <a:rPr lang="en-US" altLang="en-US" sz="2000">
                <a:latin typeface="Book Antiqua" panose="02040602050305030304" pitchFamily="18" charset="0"/>
              </a:rPr>
              <a:t>detik (s)</a:t>
            </a:r>
            <a:r>
              <a:rPr lang="en-US" altLang="en-US" sz="2000" b="1">
                <a:latin typeface="Book Antiqua" panose="02040602050305030304" pitchFamily="18" charset="0"/>
              </a:rPr>
              <a:t> </a:t>
            </a:r>
          </a:p>
        </p:txBody>
      </p:sp>
      <p:sp>
        <p:nvSpPr>
          <p:cNvPr id="238601" name="Rectangle 9"/>
          <p:cNvSpPr>
            <a:spLocks noChangeArrowheads="1"/>
          </p:cNvSpPr>
          <p:nvPr/>
        </p:nvSpPr>
        <p:spPr bwMode="auto">
          <a:xfrm>
            <a:off x="533400" y="1660525"/>
            <a:ext cx="7680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Dalam sistem ketenaga listrikan digunakan satuan dasar sistem SI</a:t>
            </a:r>
            <a:r>
              <a:rPr lang="en-US" altLang="en-US" sz="2000" b="1">
                <a:latin typeface="Book Antiqua" panose="02040602050305030304" pitchFamily="18" charset="0"/>
              </a:rPr>
              <a:t> </a:t>
            </a:r>
          </a:p>
        </p:txBody>
      </p:sp>
      <p:sp>
        <p:nvSpPr>
          <p:cNvPr id="238602" name="Rectangle 10"/>
          <p:cNvSpPr>
            <a:spLocks noChangeArrowheads="1"/>
          </p:cNvSpPr>
          <p:nvPr/>
        </p:nvSpPr>
        <p:spPr bwMode="auto">
          <a:xfrm>
            <a:off x="533400" y="3352800"/>
            <a:ext cx="7294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besaran dasar sistem kelistrikan untuk arus adalah ampere (A)</a:t>
            </a:r>
            <a:r>
              <a:rPr lang="en-US" altLang="en-US" sz="2000" b="1">
                <a:latin typeface="Book Antiqua" panose="02040602050305030304" pitchFamily="18" charset="0"/>
              </a:rPr>
              <a:t> </a:t>
            </a:r>
          </a:p>
        </p:txBody>
      </p:sp>
      <p:sp>
        <p:nvSpPr>
          <p:cNvPr id="238603" name="Rectangle 11"/>
          <p:cNvSpPr>
            <a:spLocks noChangeArrowheads="1"/>
          </p:cNvSpPr>
          <p:nvPr/>
        </p:nvSpPr>
        <p:spPr bwMode="auto">
          <a:xfrm>
            <a:off x="533400" y="3733800"/>
            <a:ext cx="524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didefinisikan memakai terminologi Gaya (F)</a:t>
            </a:r>
            <a:r>
              <a:rPr lang="en-US" altLang="en-US" sz="2000" b="1">
                <a:latin typeface="Book Antiqua" panose="02040602050305030304" pitchFamily="18" charset="0"/>
              </a:rPr>
              <a:t> </a:t>
            </a:r>
          </a:p>
        </p:txBody>
      </p:sp>
      <p:sp>
        <p:nvSpPr>
          <p:cNvPr id="2063" name="Rectangle 12"/>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38605" name="Object 13"/>
          <p:cNvGraphicFramePr>
            <a:graphicFrameLocks noChangeAspect="1"/>
          </p:cNvGraphicFramePr>
          <p:nvPr/>
        </p:nvGraphicFramePr>
        <p:xfrm>
          <a:off x="1066800" y="4267200"/>
          <a:ext cx="2066925" cy="1303338"/>
        </p:xfrm>
        <a:graphic>
          <a:graphicData uri="http://schemas.openxmlformats.org/presentationml/2006/ole">
            <mc:AlternateContent xmlns:mc="http://schemas.openxmlformats.org/markup-compatibility/2006">
              <mc:Choice xmlns:v="urn:schemas-microsoft-com:vml" Requires="v">
                <p:oleObj spid="_x0000_s2095" name="Equation" r:id="rId3" imgW="622030" imgH="393529" progId="Equation.3">
                  <p:embed/>
                </p:oleObj>
              </mc:Choice>
              <mc:Fallback>
                <p:oleObj name="Equation" r:id="rId3" imgW="622030" imgH="393529" progId="Equation.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267200"/>
                        <a:ext cx="2066925"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8606" name="Rectangle 14"/>
          <p:cNvSpPr>
            <a:spLocks noChangeArrowheads="1"/>
          </p:cNvSpPr>
          <p:nvPr/>
        </p:nvSpPr>
        <p:spPr bwMode="auto">
          <a:xfrm>
            <a:off x="4191000" y="4724400"/>
            <a:ext cx="2116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F    : Gaya (N/m)</a:t>
            </a:r>
            <a:endParaRPr lang="es-ES_tradnl" altLang="en-US" sz="2000" b="1">
              <a:latin typeface="Book Antiqua" panose="02040602050305030304" pitchFamily="18" charset="0"/>
            </a:endParaRPr>
          </a:p>
        </p:txBody>
      </p:sp>
      <p:sp>
        <p:nvSpPr>
          <p:cNvPr id="238607" name="Rectangle 15"/>
          <p:cNvSpPr>
            <a:spLocks noChangeArrowheads="1"/>
          </p:cNvSpPr>
          <p:nvPr/>
        </p:nvSpPr>
        <p:spPr bwMode="auto">
          <a:xfrm>
            <a:off x="4191000" y="5029200"/>
            <a:ext cx="3663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d    : Jarak antar konduktor (m)</a:t>
            </a:r>
            <a:endParaRPr lang="es-ES_tradnl" altLang="en-US" sz="2000" b="1">
              <a:latin typeface="Book Antiqua" panose="02040602050305030304" pitchFamily="18" charset="0"/>
            </a:endParaRPr>
          </a:p>
        </p:txBody>
      </p:sp>
      <p:sp>
        <p:nvSpPr>
          <p:cNvPr id="238608" name="Rectangle 16"/>
          <p:cNvSpPr>
            <a:spLocks noChangeArrowheads="1"/>
          </p:cNvSpPr>
          <p:nvPr/>
        </p:nvSpPr>
        <p:spPr bwMode="auto">
          <a:xfrm>
            <a:off x="4167188" y="5410200"/>
            <a:ext cx="4371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I/I’ : Arus pada setiap konduktor (A)</a:t>
            </a:r>
            <a:endParaRPr lang="es-ES_tradnl" altLang="en-US" sz="2000" b="1">
              <a:latin typeface="Book Antiqua" panose="02040602050305030304" pitchFamily="18" charset="0"/>
            </a:endParaRPr>
          </a:p>
        </p:txBody>
      </p:sp>
      <p:sp>
        <p:nvSpPr>
          <p:cNvPr id="238609" name="Rectangle 17"/>
          <p:cNvSpPr>
            <a:spLocks noChangeArrowheads="1"/>
          </p:cNvSpPr>
          <p:nvPr/>
        </p:nvSpPr>
        <p:spPr bwMode="auto">
          <a:xfrm>
            <a:off x="4240213" y="5791200"/>
            <a:ext cx="3151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K   : Konstanta, k = µ0/2</a:t>
            </a:r>
            <a:r>
              <a:rPr lang="en-US" altLang="en-US" sz="2000">
                <a:latin typeface="Book Antiqua" panose="02040602050305030304" pitchFamily="18" charset="0"/>
              </a:rPr>
              <a:t>π</a:t>
            </a:r>
            <a:r>
              <a:rPr lang="es-ES_tradnl" altLang="en-US" sz="2000" b="1">
                <a:latin typeface="Book Antiqua" panose="02040602050305030304" pitchFamily="18" charset="0"/>
              </a:rPr>
              <a:t> </a:t>
            </a:r>
          </a:p>
        </p:txBody>
      </p:sp>
      <p:sp>
        <p:nvSpPr>
          <p:cNvPr id="238610" name="Rectangle 18"/>
          <p:cNvSpPr>
            <a:spLocks noChangeArrowheads="1"/>
          </p:cNvSpPr>
          <p:nvPr/>
        </p:nvSpPr>
        <p:spPr bwMode="auto">
          <a:xfrm>
            <a:off x="1219200" y="5715000"/>
            <a:ext cx="1751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2 x 10-7 N/m</a:t>
            </a:r>
            <a:r>
              <a:rPr lang="en-US" altLang="en-US" sz="2000" b="1">
                <a:latin typeface="Book Antiqua" panose="0204060205030503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8595"/>
                                        </p:tgtEl>
                                        <p:attrNameLst>
                                          <p:attrName>style.visibility</p:attrName>
                                        </p:attrNameLst>
                                      </p:cBhvr>
                                      <p:to>
                                        <p:strVal val="visible"/>
                                      </p:to>
                                    </p:set>
                                    <p:anim calcmode="lin" valueType="num">
                                      <p:cBhvr>
                                        <p:cTn id="7" dur="1000" fill="hold"/>
                                        <p:tgtEl>
                                          <p:spTgt spid="238595"/>
                                        </p:tgtEl>
                                        <p:attrNameLst>
                                          <p:attrName>ppt_x</p:attrName>
                                        </p:attrNameLst>
                                      </p:cBhvr>
                                      <p:tavLst>
                                        <p:tav tm="0">
                                          <p:val>
                                            <p:strVal val="#ppt_x-.2"/>
                                          </p:val>
                                        </p:tav>
                                        <p:tav tm="100000">
                                          <p:val>
                                            <p:strVal val="#ppt_x"/>
                                          </p:val>
                                        </p:tav>
                                      </p:tavLst>
                                    </p:anim>
                                    <p:anim calcmode="lin" valueType="num">
                                      <p:cBhvr>
                                        <p:cTn id="8" dur="1000" fill="hold"/>
                                        <p:tgtEl>
                                          <p:spTgt spid="23859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859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38596"/>
                                        </p:tgtEl>
                                        <p:attrNameLst>
                                          <p:attrName>style.visibility</p:attrName>
                                        </p:attrNameLst>
                                      </p:cBhvr>
                                      <p:to>
                                        <p:strVal val="visible"/>
                                      </p:to>
                                    </p:set>
                                    <p:animEffect transition="in" filter="wedge">
                                      <p:cBhvr>
                                        <p:cTn id="14" dur="2000"/>
                                        <p:tgtEl>
                                          <p:spTgt spid="23859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38597"/>
                                        </p:tgtEl>
                                        <p:attrNameLst>
                                          <p:attrName>style.visibility</p:attrName>
                                        </p:attrNameLst>
                                      </p:cBhvr>
                                      <p:to>
                                        <p:strVal val="visible"/>
                                      </p:to>
                                    </p:set>
                                    <p:anim calcmode="lin" valueType="num">
                                      <p:cBhvr>
                                        <p:cTn id="19" dur="1000" fill="hold"/>
                                        <p:tgtEl>
                                          <p:spTgt spid="238597"/>
                                        </p:tgtEl>
                                        <p:attrNameLst>
                                          <p:attrName>ppt_x</p:attrName>
                                        </p:attrNameLst>
                                      </p:cBhvr>
                                      <p:tavLst>
                                        <p:tav tm="0">
                                          <p:val>
                                            <p:strVal val="#ppt_x-.2"/>
                                          </p:val>
                                        </p:tav>
                                        <p:tav tm="100000">
                                          <p:val>
                                            <p:strVal val="#ppt_x"/>
                                          </p:val>
                                        </p:tav>
                                      </p:tavLst>
                                    </p:anim>
                                    <p:anim calcmode="lin" valueType="num">
                                      <p:cBhvr>
                                        <p:cTn id="20" dur="1000" fill="hold"/>
                                        <p:tgtEl>
                                          <p:spTgt spid="23859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3859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38601"/>
                                        </p:tgtEl>
                                        <p:attrNameLst>
                                          <p:attrName>style.visibility</p:attrName>
                                        </p:attrNameLst>
                                      </p:cBhvr>
                                      <p:to>
                                        <p:strVal val="visible"/>
                                      </p:to>
                                    </p:set>
                                    <p:anim calcmode="lin" valueType="num">
                                      <p:cBhvr>
                                        <p:cTn id="26" dur="1000" fill="hold"/>
                                        <p:tgtEl>
                                          <p:spTgt spid="238601"/>
                                        </p:tgtEl>
                                        <p:attrNameLst>
                                          <p:attrName>ppt_x</p:attrName>
                                        </p:attrNameLst>
                                      </p:cBhvr>
                                      <p:tavLst>
                                        <p:tav tm="0">
                                          <p:val>
                                            <p:strVal val="#ppt_x-.2"/>
                                          </p:val>
                                        </p:tav>
                                        <p:tav tm="100000">
                                          <p:val>
                                            <p:strVal val="#ppt_x"/>
                                          </p:val>
                                        </p:tav>
                                      </p:tavLst>
                                    </p:anim>
                                    <p:anim calcmode="lin" valueType="num">
                                      <p:cBhvr>
                                        <p:cTn id="27" dur="1000" fill="hold"/>
                                        <p:tgtEl>
                                          <p:spTgt spid="238601"/>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3860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238598"/>
                                        </p:tgtEl>
                                        <p:attrNameLst>
                                          <p:attrName>style.visibility</p:attrName>
                                        </p:attrNameLst>
                                      </p:cBhvr>
                                      <p:to>
                                        <p:strVal val="visible"/>
                                      </p:to>
                                    </p:set>
                                    <p:animEffect transition="in" filter="strips(downRight)">
                                      <p:cBhvr>
                                        <p:cTn id="33" dur="500"/>
                                        <p:tgtEl>
                                          <p:spTgt spid="23859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238599"/>
                                        </p:tgtEl>
                                        <p:attrNameLst>
                                          <p:attrName>style.visibility</p:attrName>
                                        </p:attrNameLst>
                                      </p:cBhvr>
                                      <p:to>
                                        <p:strVal val="visible"/>
                                      </p:to>
                                    </p:set>
                                    <p:animEffect transition="in" filter="strips(downRight)">
                                      <p:cBhvr>
                                        <p:cTn id="38" dur="500"/>
                                        <p:tgtEl>
                                          <p:spTgt spid="23859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38600"/>
                                        </p:tgtEl>
                                        <p:attrNameLst>
                                          <p:attrName>style.visibility</p:attrName>
                                        </p:attrNameLst>
                                      </p:cBhvr>
                                      <p:to>
                                        <p:strVal val="visible"/>
                                      </p:to>
                                    </p:set>
                                    <p:animEffect transition="in" filter="strips(downRight)">
                                      <p:cBhvr>
                                        <p:cTn id="43" dur="500"/>
                                        <p:tgtEl>
                                          <p:spTgt spid="23860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238602"/>
                                        </p:tgtEl>
                                        <p:attrNameLst>
                                          <p:attrName>style.visibility</p:attrName>
                                        </p:attrNameLst>
                                      </p:cBhvr>
                                      <p:to>
                                        <p:strVal val="visible"/>
                                      </p:to>
                                    </p:set>
                                    <p:animEffect transition="in" filter="strips(downRight)">
                                      <p:cBhvr>
                                        <p:cTn id="48" dur="500"/>
                                        <p:tgtEl>
                                          <p:spTgt spid="23860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238603"/>
                                        </p:tgtEl>
                                        <p:attrNameLst>
                                          <p:attrName>style.visibility</p:attrName>
                                        </p:attrNameLst>
                                      </p:cBhvr>
                                      <p:to>
                                        <p:strVal val="visible"/>
                                      </p:to>
                                    </p:set>
                                    <p:animEffect transition="in" filter="strips(downRight)">
                                      <p:cBhvr>
                                        <p:cTn id="53" dur="500"/>
                                        <p:tgtEl>
                                          <p:spTgt spid="23860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nodeType="clickEffect">
                                  <p:stCondLst>
                                    <p:cond delay="0"/>
                                  </p:stCondLst>
                                  <p:childTnLst>
                                    <p:set>
                                      <p:cBhvr>
                                        <p:cTn id="57" dur="1" fill="hold">
                                          <p:stCondLst>
                                            <p:cond delay="0"/>
                                          </p:stCondLst>
                                        </p:cTn>
                                        <p:tgtEl>
                                          <p:spTgt spid="238605"/>
                                        </p:tgtEl>
                                        <p:attrNameLst>
                                          <p:attrName>style.visibility</p:attrName>
                                        </p:attrNameLst>
                                      </p:cBhvr>
                                      <p:to>
                                        <p:strVal val="visible"/>
                                      </p:to>
                                    </p:set>
                                    <p:anim calcmode="lin" valueType="num">
                                      <p:cBhvr>
                                        <p:cTn id="58" dur="1000" fill="hold"/>
                                        <p:tgtEl>
                                          <p:spTgt spid="238605"/>
                                        </p:tgtEl>
                                        <p:attrNameLst>
                                          <p:attrName>ppt_w</p:attrName>
                                        </p:attrNameLst>
                                      </p:cBhvr>
                                      <p:tavLst>
                                        <p:tav tm="0">
                                          <p:val>
                                            <p:strVal val="#ppt_w*0.70"/>
                                          </p:val>
                                        </p:tav>
                                        <p:tav tm="100000">
                                          <p:val>
                                            <p:strVal val="#ppt_w"/>
                                          </p:val>
                                        </p:tav>
                                      </p:tavLst>
                                    </p:anim>
                                    <p:anim calcmode="lin" valueType="num">
                                      <p:cBhvr>
                                        <p:cTn id="59" dur="1000" fill="hold"/>
                                        <p:tgtEl>
                                          <p:spTgt spid="238605"/>
                                        </p:tgtEl>
                                        <p:attrNameLst>
                                          <p:attrName>ppt_h</p:attrName>
                                        </p:attrNameLst>
                                      </p:cBhvr>
                                      <p:tavLst>
                                        <p:tav tm="0">
                                          <p:val>
                                            <p:strVal val="#ppt_h"/>
                                          </p:val>
                                        </p:tav>
                                        <p:tav tm="100000">
                                          <p:val>
                                            <p:strVal val="#ppt_h"/>
                                          </p:val>
                                        </p:tav>
                                      </p:tavLst>
                                    </p:anim>
                                    <p:animEffect transition="in" filter="fade">
                                      <p:cBhvr>
                                        <p:cTn id="60" dur="1000"/>
                                        <p:tgtEl>
                                          <p:spTgt spid="23860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0" presetClass="entr" presetSubtype="0" fill="hold" grpId="0" nodeType="clickEffect">
                                  <p:stCondLst>
                                    <p:cond delay="0"/>
                                  </p:stCondLst>
                                  <p:childTnLst>
                                    <p:set>
                                      <p:cBhvr>
                                        <p:cTn id="64" dur="1" fill="hold">
                                          <p:stCondLst>
                                            <p:cond delay="0"/>
                                          </p:stCondLst>
                                        </p:cTn>
                                        <p:tgtEl>
                                          <p:spTgt spid="238606"/>
                                        </p:tgtEl>
                                        <p:attrNameLst>
                                          <p:attrName>style.visibility</p:attrName>
                                        </p:attrNameLst>
                                      </p:cBhvr>
                                      <p:to>
                                        <p:strVal val="visible"/>
                                      </p:to>
                                    </p:set>
                                    <p:animEffect transition="in" filter="wedge">
                                      <p:cBhvr>
                                        <p:cTn id="65" dur="2000"/>
                                        <p:tgtEl>
                                          <p:spTgt spid="23860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0" presetClass="entr" presetSubtype="0" fill="hold" grpId="0" nodeType="clickEffect">
                                  <p:stCondLst>
                                    <p:cond delay="0"/>
                                  </p:stCondLst>
                                  <p:childTnLst>
                                    <p:set>
                                      <p:cBhvr>
                                        <p:cTn id="69" dur="1" fill="hold">
                                          <p:stCondLst>
                                            <p:cond delay="0"/>
                                          </p:stCondLst>
                                        </p:cTn>
                                        <p:tgtEl>
                                          <p:spTgt spid="238607"/>
                                        </p:tgtEl>
                                        <p:attrNameLst>
                                          <p:attrName>style.visibility</p:attrName>
                                        </p:attrNameLst>
                                      </p:cBhvr>
                                      <p:to>
                                        <p:strVal val="visible"/>
                                      </p:to>
                                    </p:set>
                                    <p:animEffect transition="in" filter="wedge">
                                      <p:cBhvr>
                                        <p:cTn id="70" dur="2000"/>
                                        <p:tgtEl>
                                          <p:spTgt spid="23860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0" presetClass="entr" presetSubtype="0" fill="hold" grpId="0" nodeType="clickEffect">
                                  <p:stCondLst>
                                    <p:cond delay="0"/>
                                  </p:stCondLst>
                                  <p:childTnLst>
                                    <p:set>
                                      <p:cBhvr>
                                        <p:cTn id="74" dur="1" fill="hold">
                                          <p:stCondLst>
                                            <p:cond delay="0"/>
                                          </p:stCondLst>
                                        </p:cTn>
                                        <p:tgtEl>
                                          <p:spTgt spid="238608"/>
                                        </p:tgtEl>
                                        <p:attrNameLst>
                                          <p:attrName>style.visibility</p:attrName>
                                        </p:attrNameLst>
                                      </p:cBhvr>
                                      <p:to>
                                        <p:strVal val="visible"/>
                                      </p:to>
                                    </p:set>
                                    <p:animEffect transition="in" filter="wedge">
                                      <p:cBhvr>
                                        <p:cTn id="75" dur="2000"/>
                                        <p:tgtEl>
                                          <p:spTgt spid="23860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0" presetClass="entr" presetSubtype="0" fill="hold" grpId="0" nodeType="clickEffect">
                                  <p:stCondLst>
                                    <p:cond delay="0"/>
                                  </p:stCondLst>
                                  <p:childTnLst>
                                    <p:set>
                                      <p:cBhvr>
                                        <p:cTn id="79" dur="1" fill="hold">
                                          <p:stCondLst>
                                            <p:cond delay="0"/>
                                          </p:stCondLst>
                                        </p:cTn>
                                        <p:tgtEl>
                                          <p:spTgt spid="238609"/>
                                        </p:tgtEl>
                                        <p:attrNameLst>
                                          <p:attrName>style.visibility</p:attrName>
                                        </p:attrNameLst>
                                      </p:cBhvr>
                                      <p:to>
                                        <p:strVal val="visible"/>
                                      </p:to>
                                    </p:set>
                                    <p:animEffect transition="in" filter="wedge">
                                      <p:cBhvr>
                                        <p:cTn id="80" dur="2000"/>
                                        <p:tgtEl>
                                          <p:spTgt spid="23860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ntr" presetSubtype="5" fill="hold" grpId="0" nodeType="clickEffect">
                                  <p:stCondLst>
                                    <p:cond delay="0"/>
                                  </p:stCondLst>
                                  <p:childTnLst>
                                    <p:set>
                                      <p:cBhvr>
                                        <p:cTn id="84" dur="1" fill="hold">
                                          <p:stCondLst>
                                            <p:cond delay="0"/>
                                          </p:stCondLst>
                                        </p:cTn>
                                        <p:tgtEl>
                                          <p:spTgt spid="238610"/>
                                        </p:tgtEl>
                                        <p:attrNameLst>
                                          <p:attrName>style.visibility</p:attrName>
                                        </p:attrNameLst>
                                      </p:cBhvr>
                                      <p:to>
                                        <p:strVal val="visible"/>
                                      </p:to>
                                    </p:set>
                                    <p:animEffect transition="in" filter="checkerboard(down)">
                                      <p:cBhvr>
                                        <p:cTn id="85" dur="5000"/>
                                        <p:tgtEl>
                                          <p:spTgt spid="23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p:bldP spid="238596" grpId="0"/>
      <p:bldP spid="238597" grpId="0"/>
      <p:bldP spid="238598" grpId="0"/>
      <p:bldP spid="238599" grpId="0"/>
      <p:bldP spid="238600" grpId="0"/>
      <p:bldP spid="238601" grpId="0"/>
      <p:bldP spid="238602" grpId="0"/>
      <p:bldP spid="238603" grpId="0"/>
      <p:bldP spid="238606" grpId="0"/>
      <p:bldP spid="238607" grpId="0"/>
      <p:bldP spid="238608" grpId="0"/>
      <p:bldP spid="238609" grpId="0"/>
      <p:bldP spid="2386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A93283A1-16C3-47E6-81A7-8C274E91A28E}"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CF3EAC0-C473-44D1-AAD5-F94BD439C860}" type="slidenum">
              <a:rPr lang="en-US" altLang="en-US" sz="1000">
                <a:latin typeface="Arial" panose="020B0604020202020204" pitchFamily="34" charset="0"/>
              </a:rPr>
              <a:pPr/>
              <a:t>108</a:t>
            </a:fld>
            <a:endParaRPr lang="en-US" altLang="en-US" sz="1000">
              <a:latin typeface="Arial" panose="020B0604020202020204" pitchFamily="34" charset="0"/>
            </a:endParaRPr>
          </a:p>
        </p:txBody>
      </p:sp>
      <p:sp>
        <p:nvSpPr>
          <p:cNvPr id="307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39619" name="Rectangle 3"/>
          <p:cNvSpPr>
            <a:spLocks noChangeArrowheads="1"/>
          </p:cNvSpPr>
          <p:nvPr/>
        </p:nvSpPr>
        <p:spPr bwMode="auto">
          <a:xfrm>
            <a:off x="152400" y="152400"/>
            <a:ext cx="8440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2000">
                <a:latin typeface="Book Antiqua" panose="02040602050305030304" pitchFamily="18" charset="0"/>
              </a:rPr>
              <a:t>Arah aliran arus berdasarkan konvensi berlawanan dengan arah  aliran elektron</a:t>
            </a:r>
            <a:r>
              <a:rPr lang="en-US" altLang="en-US" sz="2000" b="1">
                <a:latin typeface="Book Antiqua" panose="02040602050305030304" pitchFamily="18" charset="0"/>
              </a:rPr>
              <a:t> </a:t>
            </a:r>
          </a:p>
        </p:txBody>
      </p:sp>
      <p:sp>
        <p:nvSpPr>
          <p:cNvPr id="3080" name="Rectangle 4"/>
          <p:cNvSpPr>
            <a:spLocks noChangeArrowheads="1"/>
          </p:cNvSpPr>
          <p:nvPr/>
        </p:nvSpPr>
        <p:spPr bwMode="auto">
          <a:xfrm>
            <a:off x="0" y="2643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39621" name="Object 5"/>
          <p:cNvGraphicFramePr>
            <a:graphicFrameLocks noChangeAspect="1"/>
          </p:cNvGraphicFramePr>
          <p:nvPr/>
        </p:nvGraphicFramePr>
        <p:xfrm>
          <a:off x="762000" y="990600"/>
          <a:ext cx="7467600" cy="1855788"/>
        </p:xfrm>
        <a:graphic>
          <a:graphicData uri="http://schemas.openxmlformats.org/presentationml/2006/ole">
            <mc:AlternateContent xmlns:mc="http://schemas.openxmlformats.org/markup-compatibility/2006">
              <mc:Choice xmlns:v="urn:schemas-microsoft-com:vml" Requires="v">
                <p:oleObj spid="_x0000_s3136" r:id="rId3" imgW="8495238" imgH="2114845" progId="MSPhotoEd.3">
                  <p:embed/>
                </p:oleObj>
              </mc:Choice>
              <mc:Fallback>
                <p:oleObj r:id="rId3" imgW="8495238" imgH="2114845"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7467600" cy="185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9622" name="Rectangle 6"/>
          <p:cNvSpPr>
            <a:spLocks noChangeArrowheads="1"/>
          </p:cNvSpPr>
          <p:nvPr/>
        </p:nvSpPr>
        <p:spPr bwMode="auto">
          <a:xfrm>
            <a:off x="228600" y="3124200"/>
            <a:ext cx="173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solidFill>
                  <a:schemeClr val="accent2"/>
                </a:solidFill>
                <a:latin typeface="Book Antiqua" panose="02040602050305030304" pitchFamily="18" charset="0"/>
              </a:rPr>
              <a:t>B. Muatan, q</a:t>
            </a:r>
            <a:r>
              <a:rPr lang="en-US" altLang="en-US" sz="2000" b="1">
                <a:solidFill>
                  <a:schemeClr val="accent2"/>
                </a:solidFill>
                <a:latin typeface="Book Antiqua" panose="02040602050305030304" pitchFamily="18" charset="0"/>
              </a:rPr>
              <a:t> </a:t>
            </a:r>
          </a:p>
        </p:txBody>
      </p:sp>
      <p:sp>
        <p:nvSpPr>
          <p:cNvPr id="239623" name="Rectangle 7"/>
          <p:cNvSpPr>
            <a:spLocks noChangeArrowheads="1"/>
          </p:cNvSpPr>
          <p:nvPr/>
        </p:nvSpPr>
        <p:spPr bwMode="auto">
          <a:xfrm>
            <a:off x="228600" y="3505200"/>
            <a:ext cx="664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Relasi arus dan muatan dapat dituliskan sebagai berikut:</a:t>
            </a:r>
            <a:r>
              <a:rPr lang="en-US" altLang="en-US" sz="2000" b="1">
                <a:latin typeface="Book Antiqua" panose="02040602050305030304" pitchFamily="18" charset="0"/>
              </a:rPr>
              <a:t> </a:t>
            </a:r>
          </a:p>
        </p:txBody>
      </p:sp>
      <p:sp>
        <p:nvSpPr>
          <p:cNvPr id="3083" name="Rectangle 8"/>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39625" name="Object 9"/>
          <p:cNvGraphicFramePr>
            <a:graphicFrameLocks noChangeAspect="1"/>
          </p:cNvGraphicFramePr>
          <p:nvPr/>
        </p:nvGraphicFramePr>
        <p:xfrm>
          <a:off x="1143000" y="4114800"/>
          <a:ext cx="4114800" cy="1058863"/>
        </p:xfrm>
        <a:graphic>
          <a:graphicData uri="http://schemas.openxmlformats.org/presentationml/2006/ole">
            <mc:AlternateContent xmlns:mc="http://schemas.openxmlformats.org/markup-compatibility/2006">
              <mc:Choice xmlns:v="urn:schemas-microsoft-com:vml" Requires="v">
                <p:oleObj spid="_x0000_s3137" name="Equation" r:id="rId5" imgW="1663700" imgH="431800" progId="Equation.3">
                  <p:embed/>
                </p:oleObj>
              </mc:Choice>
              <mc:Fallback>
                <p:oleObj name="Equation" r:id="rId5" imgW="1663700" imgH="4318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114800"/>
                        <a:ext cx="4114800" cy="1058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9619"/>
                                        </p:tgtEl>
                                        <p:attrNameLst>
                                          <p:attrName>style.visibility</p:attrName>
                                        </p:attrNameLst>
                                      </p:cBhvr>
                                      <p:to>
                                        <p:strVal val="visible"/>
                                      </p:to>
                                    </p:set>
                                    <p:animEffect transition="in" filter="wedge">
                                      <p:cBhvr>
                                        <p:cTn id="7" dur="2000"/>
                                        <p:tgtEl>
                                          <p:spTgt spid="239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39621"/>
                                        </p:tgtEl>
                                        <p:attrNameLst>
                                          <p:attrName>style.visibility</p:attrName>
                                        </p:attrNameLst>
                                      </p:cBhvr>
                                      <p:to>
                                        <p:strVal val="visible"/>
                                      </p:to>
                                    </p:set>
                                    <p:anim calcmode="lin" valueType="num">
                                      <p:cBhvr>
                                        <p:cTn id="12" dur="1000" fill="hold"/>
                                        <p:tgtEl>
                                          <p:spTgt spid="239621"/>
                                        </p:tgtEl>
                                        <p:attrNameLst>
                                          <p:attrName>ppt_w</p:attrName>
                                        </p:attrNameLst>
                                      </p:cBhvr>
                                      <p:tavLst>
                                        <p:tav tm="0">
                                          <p:val>
                                            <p:strVal val="#ppt_w*0.70"/>
                                          </p:val>
                                        </p:tav>
                                        <p:tav tm="100000">
                                          <p:val>
                                            <p:strVal val="#ppt_w"/>
                                          </p:val>
                                        </p:tav>
                                      </p:tavLst>
                                    </p:anim>
                                    <p:anim calcmode="lin" valueType="num">
                                      <p:cBhvr>
                                        <p:cTn id="13" dur="1000" fill="hold"/>
                                        <p:tgtEl>
                                          <p:spTgt spid="239621"/>
                                        </p:tgtEl>
                                        <p:attrNameLst>
                                          <p:attrName>ppt_h</p:attrName>
                                        </p:attrNameLst>
                                      </p:cBhvr>
                                      <p:tavLst>
                                        <p:tav tm="0">
                                          <p:val>
                                            <p:strVal val="#ppt_h"/>
                                          </p:val>
                                        </p:tav>
                                        <p:tav tm="100000">
                                          <p:val>
                                            <p:strVal val="#ppt_h"/>
                                          </p:val>
                                        </p:tav>
                                      </p:tavLst>
                                    </p:anim>
                                    <p:animEffect transition="in" filter="fade">
                                      <p:cBhvr>
                                        <p:cTn id="14" dur="1000"/>
                                        <p:tgtEl>
                                          <p:spTgt spid="2396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39622"/>
                                        </p:tgtEl>
                                        <p:attrNameLst>
                                          <p:attrName>style.visibility</p:attrName>
                                        </p:attrNameLst>
                                      </p:cBhvr>
                                      <p:to>
                                        <p:strVal val="visible"/>
                                      </p:to>
                                    </p:set>
                                    <p:animEffect transition="in" filter="strips(downRight)">
                                      <p:cBhvr>
                                        <p:cTn id="19" dur="2000"/>
                                        <p:tgtEl>
                                          <p:spTgt spid="2396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39623"/>
                                        </p:tgtEl>
                                        <p:attrNameLst>
                                          <p:attrName>style.visibility</p:attrName>
                                        </p:attrNameLst>
                                      </p:cBhvr>
                                      <p:to>
                                        <p:strVal val="visible"/>
                                      </p:to>
                                    </p:set>
                                    <p:anim calcmode="lin" valueType="num">
                                      <p:cBhvr>
                                        <p:cTn id="24" dur="1000" fill="hold"/>
                                        <p:tgtEl>
                                          <p:spTgt spid="239623"/>
                                        </p:tgtEl>
                                        <p:attrNameLst>
                                          <p:attrName>ppt_x</p:attrName>
                                        </p:attrNameLst>
                                      </p:cBhvr>
                                      <p:tavLst>
                                        <p:tav tm="0">
                                          <p:val>
                                            <p:strVal val="#ppt_x-.2"/>
                                          </p:val>
                                        </p:tav>
                                        <p:tav tm="100000">
                                          <p:val>
                                            <p:strVal val="#ppt_x"/>
                                          </p:val>
                                        </p:tav>
                                      </p:tavLst>
                                    </p:anim>
                                    <p:anim calcmode="lin" valueType="num">
                                      <p:cBhvr>
                                        <p:cTn id="25" dur="1000" fill="hold"/>
                                        <p:tgtEl>
                                          <p:spTgt spid="239623"/>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962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4" fill="hold" nodeType="clickEffect">
                                  <p:stCondLst>
                                    <p:cond delay="0"/>
                                  </p:stCondLst>
                                  <p:childTnLst>
                                    <p:set>
                                      <p:cBhvr>
                                        <p:cTn id="30" dur="1" fill="hold">
                                          <p:stCondLst>
                                            <p:cond delay="0"/>
                                          </p:stCondLst>
                                        </p:cTn>
                                        <p:tgtEl>
                                          <p:spTgt spid="239625"/>
                                        </p:tgtEl>
                                        <p:attrNameLst>
                                          <p:attrName>style.visibility</p:attrName>
                                        </p:attrNameLst>
                                      </p:cBhvr>
                                      <p:to>
                                        <p:strVal val="visible"/>
                                      </p:to>
                                    </p:set>
                                    <p:animEffect transition="in" filter="wheel(4)">
                                      <p:cBhvr>
                                        <p:cTn id="31" dur="3000"/>
                                        <p:tgtEl>
                                          <p:spTgt spid="239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P spid="239622" grpId="0"/>
      <p:bldP spid="23962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90A78AFF-B86D-4C26-9BFA-ED69C3969BCE}"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0AA11D13-6F4B-414E-9AB7-8B5F430314DA}" type="slidenum">
              <a:rPr lang="en-US" altLang="en-US" sz="1000">
                <a:latin typeface="Arial" panose="020B0604020202020204" pitchFamily="34" charset="0"/>
              </a:rPr>
              <a:pPr/>
              <a:t>109</a:t>
            </a:fld>
            <a:endParaRPr lang="en-US" altLang="en-US" sz="1000">
              <a:latin typeface="Arial" panose="020B0604020202020204" pitchFamily="34" charset="0"/>
            </a:endParaRPr>
          </a:p>
        </p:txBody>
      </p:sp>
      <p:sp>
        <p:nvSpPr>
          <p:cNvPr id="4102"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0643" name="Rectangle 3"/>
          <p:cNvSpPr>
            <a:spLocks noChangeArrowheads="1"/>
          </p:cNvSpPr>
          <p:nvPr/>
        </p:nvSpPr>
        <p:spPr bwMode="auto">
          <a:xfrm>
            <a:off x="152400" y="1524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Gaya antara dua muatan q dan q’ yang terpisah sejauh d, dapat dinyatakan dalam hukum Coulomb sebagai berikut:</a:t>
            </a:r>
            <a:r>
              <a:rPr lang="en-US" altLang="en-US" sz="2000" b="1">
                <a:latin typeface="Book Antiqua" panose="02040602050305030304" pitchFamily="18" charset="0"/>
              </a:rPr>
              <a:t> </a:t>
            </a:r>
          </a:p>
        </p:txBody>
      </p:sp>
      <p:sp>
        <p:nvSpPr>
          <p:cNvPr id="4104"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0645" name="Object 5"/>
          <p:cNvGraphicFramePr>
            <a:graphicFrameLocks noChangeAspect="1"/>
          </p:cNvGraphicFramePr>
          <p:nvPr/>
        </p:nvGraphicFramePr>
        <p:xfrm>
          <a:off x="914400" y="990600"/>
          <a:ext cx="2286000" cy="1358900"/>
        </p:xfrm>
        <a:graphic>
          <a:graphicData uri="http://schemas.openxmlformats.org/presentationml/2006/ole">
            <mc:AlternateContent xmlns:mc="http://schemas.openxmlformats.org/markup-compatibility/2006">
              <mc:Choice xmlns:v="urn:schemas-microsoft-com:vml" Requires="v">
                <p:oleObj spid="_x0000_s4160" name="Equation" r:id="rId3" imgW="660113" imgH="393529" progId="Equation.3">
                  <p:embed/>
                </p:oleObj>
              </mc:Choice>
              <mc:Fallback>
                <p:oleObj name="Equation" r:id="rId3" imgW="660113" imgH="393529"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990600"/>
                        <a:ext cx="2286000" cy="135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0646" name="Rectangle 6"/>
          <p:cNvSpPr>
            <a:spLocks noChangeArrowheads="1"/>
          </p:cNvSpPr>
          <p:nvPr/>
        </p:nvSpPr>
        <p:spPr bwMode="auto">
          <a:xfrm>
            <a:off x="228600" y="2727325"/>
            <a:ext cx="2597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b="1">
                <a:solidFill>
                  <a:schemeClr val="accent2"/>
                </a:solidFill>
                <a:latin typeface="Book Antiqua" panose="02040602050305030304" pitchFamily="18" charset="0"/>
              </a:rPr>
              <a:t>C. Beda Potensial, V</a:t>
            </a:r>
            <a:r>
              <a:rPr lang="en-US" altLang="en-US" sz="2000" b="1">
                <a:solidFill>
                  <a:schemeClr val="accent2"/>
                </a:solidFill>
                <a:latin typeface="Book Antiqua" panose="02040602050305030304" pitchFamily="18" charset="0"/>
              </a:rPr>
              <a:t> </a:t>
            </a:r>
          </a:p>
        </p:txBody>
      </p:sp>
      <p:sp>
        <p:nvSpPr>
          <p:cNvPr id="240647" name="Rectangle 7"/>
          <p:cNvSpPr>
            <a:spLocks noChangeArrowheads="1"/>
          </p:cNvSpPr>
          <p:nvPr/>
        </p:nvSpPr>
        <p:spPr bwMode="auto">
          <a:xfrm>
            <a:off x="228600" y="3200400"/>
            <a:ext cx="8763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Book Antiqua" panose="02040602050305030304" pitchFamily="18" charset="0"/>
              </a:rPr>
              <a:t>Beda potensial (v) antara dua titik diukur berdasarkan berapa besar kerja (Usaha) yang dibutuhkan untuk memindahkan satu satuan muatan dari satu titik ke titik lain</a:t>
            </a:r>
            <a:r>
              <a:rPr lang="en-US" altLang="en-US" sz="2000" b="1">
                <a:latin typeface="Book Antiqua" panose="02040602050305030304" pitchFamily="18" charset="0"/>
              </a:rPr>
              <a:t> </a:t>
            </a:r>
          </a:p>
        </p:txBody>
      </p:sp>
      <p:sp>
        <p:nvSpPr>
          <p:cNvPr id="4107" name="Rectangle 8"/>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0649" name="Object 9"/>
          <p:cNvGraphicFramePr>
            <a:graphicFrameLocks noChangeAspect="1"/>
          </p:cNvGraphicFramePr>
          <p:nvPr/>
        </p:nvGraphicFramePr>
        <p:xfrm>
          <a:off x="990600" y="4267200"/>
          <a:ext cx="3581400" cy="1193800"/>
        </p:xfrm>
        <a:graphic>
          <a:graphicData uri="http://schemas.openxmlformats.org/presentationml/2006/ole">
            <mc:AlternateContent xmlns:mc="http://schemas.openxmlformats.org/markup-compatibility/2006">
              <mc:Choice xmlns:v="urn:schemas-microsoft-com:vml" Requires="v">
                <p:oleObj spid="_x0000_s4161" name="Equation" r:id="rId5" imgW="1117600" imgH="368300" progId="Equation.3">
                  <p:embed/>
                </p:oleObj>
              </mc:Choice>
              <mc:Fallback>
                <p:oleObj name="Equation" r:id="rId5" imgW="1117600" imgH="3683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67200"/>
                        <a:ext cx="3581400" cy="119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0643"/>
                                        </p:tgtEl>
                                        <p:attrNameLst>
                                          <p:attrName>style.visibility</p:attrName>
                                        </p:attrNameLst>
                                      </p:cBhvr>
                                      <p:to>
                                        <p:strVal val="visible"/>
                                      </p:to>
                                    </p:set>
                                    <p:animEffect transition="in" filter="wedge">
                                      <p:cBhvr>
                                        <p:cTn id="7" dur="2000"/>
                                        <p:tgtEl>
                                          <p:spTgt spid="240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40645"/>
                                        </p:tgtEl>
                                        <p:attrNameLst>
                                          <p:attrName>style.visibility</p:attrName>
                                        </p:attrNameLst>
                                      </p:cBhvr>
                                      <p:to>
                                        <p:strVal val="visible"/>
                                      </p:to>
                                    </p:set>
                                    <p:animEffect transition="in" filter="wheel(1)">
                                      <p:cBhvr>
                                        <p:cTn id="12" dur="2000"/>
                                        <p:tgtEl>
                                          <p:spTgt spid="2406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40646"/>
                                        </p:tgtEl>
                                        <p:attrNameLst>
                                          <p:attrName>style.visibility</p:attrName>
                                        </p:attrNameLst>
                                      </p:cBhvr>
                                      <p:to>
                                        <p:strVal val="visible"/>
                                      </p:to>
                                    </p:set>
                                    <p:anim calcmode="lin" valueType="num">
                                      <p:cBhvr>
                                        <p:cTn id="17" dur="1000" fill="hold"/>
                                        <p:tgtEl>
                                          <p:spTgt spid="240646"/>
                                        </p:tgtEl>
                                        <p:attrNameLst>
                                          <p:attrName>ppt_x</p:attrName>
                                        </p:attrNameLst>
                                      </p:cBhvr>
                                      <p:tavLst>
                                        <p:tav tm="0">
                                          <p:val>
                                            <p:strVal val="#ppt_x-.2"/>
                                          </p:val>
                                        </p:tav>
                                        <p:tav tm="100000">
                                          <p:val>
                                            <p:strVal val="#ppt_x"/>
                                          </p:val>
                                        </p:tav>
                                      </p:tavLst>
                                    </p:anim>
                                    <p:anim calcmode="lin" valueType="num">
                                      <p:cBhvr>
                                        <p:cTn id="18" dur="1000" fill="hold"/>
                                        <p:tgtEl>
                                          <p:spTgt spid="24064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4064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40647"/>
                                        </p:tgtEl>
                                        <p:attrNameLst>
                                          <p:attrName>style.visibility</p:attrName>
                                        </p:attrNameLst>
                                      </p:cBhvr>
                                      <p:to>
                                        <p:strVal val="visible"/>
                                      </p:to>
                                    </p:set>
                                    <p:animEffect transition="in" filter="wheel(1)">
                                      <p:cBhvr>
                                        <p:cTn id="24" dur="2000"/>
                                        <p:tgtEl>
                                          <p:spTgt spid="2406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nodeType="clickEffect">
                                  <p:stCondLst>
                                    <p:cond delay="0"/>
                                  </p:stCondLst>
                                  <p:childTnLst>
                                    <p:set>
                                      <p:cBhvr>
                                        <p:cTn id="28" dur="1" fill="hold">
                                          <p:stCondLst>
                                            <p:cond delay="0"/>
                                          </p:stCondLst>
                                        </p:cTn>
                                        <p:tgtEl>
                                          <p:spTgt spid="240649"/>
                                        </p:tgtEl>
                                        <p:attrNameLst>
                                          <p:attrName>style.visibility</p:attrName>
                                        </p:attrNameLst>
                                      </p:cBhvr>
                                      <p:to>
                                        <p:strVal val="visible"/>
                                      </p:to>
                                    </p:set>
                                    <p:anim calcmode="lin" valueType="num">
                                      <p:cBhvr>
                                        <p:cTn id="29" dur="1000" fill="hold"/>
                                        <p:tgtEl>
                                          <p:spTgt spid="240649"/>
                                        </p:tgtEl>
                                        <p:attrNameLst>
                                          <p:attrName>ppt_w</p:attrName>
                                        </p:attrNameLst>
                                      </p:cBhvr>
                                      <p:tavLst>
                                        <p:tav tm="0">
                                          <p:val>
                                            <p:strVal val="#ppt_w*0.70"/>
                                          </p:val>
                                        </p:tav>
                                        <p:tav tm="100000">
                                          <p:val>
                                            <p:strVal val="#ppt_w"/>
                                          </p:val>
                                        </p:tav>
                                      </p:tavLst>
                                    </p:anim>
                                    <p:anim calcmode="lin" valueType="num">
                                      <p:cBhvr>
                                        <p:cTn id="30" dur="1000" fill="hold"/>
                                        <p:tgtEl>
                                          <p:spTgt spid="240649"/>
                                        </p:tgtEl>
                                        <p:attrNameLst>
                                          <p:attrName>ppt_h</p:attrName>
                                        </p:attrNameLst>
                                      </p:cBhvr>
                                      <p:tavLst>
                                        <p:tav tm="0">
                                          <p:val>
                                            <p:strVal val="#ppt_h"/>
                                          </p:val>
                                        </p:tav>
                                        <p:tav tm="100000">
                                          <p:val>
                                            <p:strVal val="#ppt_h"/>
                                          </p:val>
                                        </p:tav>
                                      </p:tavLst>
                                    </p:anim>
                                    <p:animEffect transition="in" filter="fade">
                                      <p:cBhvr>
                                        <p:cTn id="31" dur="1000"/>
                                        <p:tgtEl>
                                          <p:spTgt spid="240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p:bldP spid="240646" grpId="0"/>
      <p:bldP spid="2406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41158" y="304799"/>
            <a:ext cx="7483642" cy="5664677"/>
          </a:xfrm>
          <a:prstGeom prst="rect">
            <a:avLst/>
          </a:prstGeom>
        </p:spPr>
      </p:pic>
    </p:spTree>
    <p:extLst>
      <p:ext uri="{BB962C8B-B14F-4D97-AF65-F5344CB8AC3E}">
        <p14:creationId xmlns:p14="http://schemas.microsoft.com/office/powerpoint/2010/main" val="25813318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123B35FF-DC88-41DF-B55F-2110AD87E3B8}"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B7D9820C-7815-490D-9080-6FB5DFFB2EDD}" type="slidenum">
              <a:rPr lang="en-US" altLang="en-US" sz="1000">
                <a:latin typeface="Arial" panose="020B0604020202020204" pitchFamily="34" charset="0"/>
              </a:rPr>
              <a:pPr/>
              <a:t>110</a:t>
            </a:fld>
            <a:endParaRPr lang="en-US" altLang="en-US" sz="1000">
              <a:latin typeface="Arial" panose="020B0604020202020204" pitchFamily="34" charset="0"/>
            </a:endParaRPr>
          </a:p>
        </p:txBody>
      </p:sp>
      <p:sp>
        <p:nvSpPr>
          <p:cNvPr id="5125"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1667" name="Rectangle 3"/>
          <p:cNvSpPr>
            <a:spLocks noChangeArrowheads="1"/>
          </p:cNvSpPr>
          <p:nvPr/>
        </p:nvSpPr>
        <p:spPr bwMode="auto">
          <a:xfrm>
            <a:off x="76200" y="152400"/>
            <a:ext cx="153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chemeClr val="accent2"/>
                </a:solidFill>
                <a:latin typeface="Book Antiqua" panose="02040602050305030304" pitchFamily="18" charset="0"/>
              </a:rPr>
              <a:t>D.  Daya, p </a:t>
            </a:r>
          </a:p>
        </p:txBody>
      </p:sp>
      <p:sp>
        <p:nvSpPr>
          <p:cNvPr id="241668" name="Rectangle 4"/>
          <p:cNvSpPr>
            <a:spLocks noChangeArrowheads="1"/>
          </p:cNvSpPr>
          <p:nvPr/>
        </p:nvSpPr>
        <p:spPr bwMode="auto">
          <a:xfrm>
            <a:off x="101600" y="609600"/>
            <a:ext cx="881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Daya listrik p merupakan hasil perkalian antara  tegangan v, dan arus i, sebagai berikut:</a:t>
            </a:r>
            <a:r>
              <a:rPr lang="en-US" altLang="en-US" sz="2000" b="1">
                <a:latin typeface="Book Antiqua" panose="02040602050305030304" pitchFamily="18" charset="0"/>
              </a:rPr>
              <a:t> </a:t>
            </a:r>
          </a:p>
        </p:txBody>
      </p:sp>
      <p:sp>
        <p:nvSpPr>
          <p:cNvPr id="241669" name="Rectangle 5"/>
          <p:cNvSpPr>
            <a:spLocks noChangeArrowheads="1"/>
          </p:cNvSpPr>
          <p:nvPr/>
        </p:nvSpPr>
        <p:spPr bwMode="auto">
          <a:xfrm>
            <a:off x="685800" y="1538288"/>
            <a:ext cx="5248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a:latin typeface="Book Antiqua" panose="02040602050305030304" pitchFamily="18" charset="0"/>
              </a:rPr>
              <a:t>p (Watt) = v (Volt) x i (Ampere)</a:t>
            </a:r>
            <a:r>
              <a:rPr lang="en-US" altLang="en-US" sz="2800" b="1">
                <a:latin typeface="Book Antiqua" panose="02040602050305030304" pitchFamily="18" charset="0"/>
              </a:rPr>
              <a:t> </a:t>
            </a:r>
          </a:p>
        </p:txBody>
      </p:sp>
      <p:sp>
        <p:nvSpPr>
          <p:cNvPr id="241670" name="Rectangle 6"/>
          <p:cNvSpPr>
            <a:spLocks noChangeArrowheads="1"/>
          </p:cNvSpPr>
          <p:nvPr/>
        </p:nvSpPr>
        <p:spPr bwMode="auto">
          <a:xfrm>
            <a:off x="95250" y="2346325"/>
            <a:ext cx="470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daya rata-rata P adalah sebagai berikut:</a:t>
            </a:r>
            <a:r>
              <a:rPr lang="en-US" altLang="en-US" sz="2000" b="1">
                <a:latin typeface="Book Antiqua" panose="02040602050305030304" pitchFamily="18" charset="0"/>
              </a:rPr>
              <a:t> </a:t>
            </a:r>
          </a:p>
        </p:txBody>
      </p:sp>
      <p:sp>
        <p:nvSpPr>
          <p:cNvPr id="5130" name="Rectangle 7"/>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1672" name="Object 8"/>
          <p:cNvGraphicFramePr>
            <a:graphicFrameLocks noChangeAspect="1"/>
          </p:cNvGraphicFramePr>
          <p:nvPr/>
        </p:nvGraphicFramePr>
        <p:xfrm>
          <a:off x="762000" y="2743200"/>
          <a:ext cx="1981200" cy="1260475"/>
        </p:xfrm>
        <a:graphic>
          <a:graphicData uri="http://schemas.openxmlformats.org/presentationml/2006/ole">
            <mc:AlternateContent xmlns:mc="http://schemas.openxmlformats.org/markup-compatibility/2006">
              <mc:Choice xmlns:v="urn:schemas-microsoft-com:vml" Requires="v">
                <p:oleObj spid="_x0000_s5158" name="Equation" r:id="rId3" imgW="736600" imgH="469900" progId="Equation.3">
                  <p:embed/>
                </p:oleObj>
              </mc:Choice>
              <mc:Fallback>
                <p:oleObj name="Equation" r:id="rId3" imgW="736600" imgH="4699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743200"/>
                        <a:ext cx="1981200"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16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200400"/>
            <a:ext cx="51371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1667"/>
                                        </p:tgtEl>
                                        <p:attrNameLst>
                                          <p:attrName>style.visibility</p:attrName>
                                        </p:attrNameLst>
                                      </p:cBhvr>
                                      <p:to>
                                        <p:strVal val="visible"/>
                                      </p:to>
                                    </p:set>
                                    <p:anim calcmode="lin" valueType="num">
                                      <p:cBhvr>
                                        <p:cTn id="7" dur="1000" fill="hold"/>
                                        <p:tgtEl>
                                          <p:spTgt spid="241667"/>
                                        </p:tgtEl>
                                        <p:attrNameLst>
                                          <p:attrName>ppt_x</p:attrName>
                                        </p:attrNameLst>
                                      </p:cBhvr>
                                      <p:tavLst>
                                        <p:tav tm="0">
                                          <p:val>
                                            <p:strVal val="#ppt_x-.2"/>
                                          </p:val>
                                        </p:tav>
                                        <p:tav tm="100000">
                                          <p:val>
                                            <p:strVal val="#ppt_x"/>
                                          </p:val>
                                        </p:tav>
                                      </p:tavLst>
                                    </p:anim>
                                    <p:anim calcmode="lin" valueType="num">
                                      <p:cBhvr>
                                        <p:cTn id="8" dur="1000" fill="hold"/>
                                        <p:tgtEl>
                                          <p:spTgt spid="2416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16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41668"/>
                                        </p:tgtEl>
                                        <p:attrNameLst>
                                          <p:attrName>style.visibility</p:attrName>
                                        </p:attrNameLst>
                                      </p:cBhvr>
                                      <p:to>
                                        <p:strVal val="visible"/>
                                      </p:to>
                                    </p:set>
                                    <p:animEffect transition="in" filter="wedge">
                                      <p:cBhvr>
                                        <p:cTn id="14" dur="2000"/>
                                        <p:tgtEl>
                                          <p:spTgt spid="2416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41669"/>
                                        </p:tgtEl>
                                        <p:attrNameLst>
                                          <p:attrName>style.visibility</p:attrName>
                                        </p:attrNameLst>
                                      </p:cBhvr>
                                      <p:to>
                                        <p:strVal val="visible"/>
                                      </p:to>
                                    </p:set>
                                    <p:animEffect transition="in" filter="wheel(4)">
                                      <p:cBhvr>
                                        <p:cTn id="19" dur="2000"/>
                                        <p:tgtEl>
                                          <p:spTgt spid="24166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41670"/>
                                        </p:tgtEl>
                                        <p:attrNameLst>
                                          <p:attrName>style.visibility</p:attrName>
                                        </p:attrNameLst>
                                      </p:cBhvr>
                                      <p:to>
                                        <p:strVal val="visible"/>
                                      </p:to>
                                    </p:set>
                                    <p:anim calcmode="lin" valueType="num">
                                      <p:cBhvr>
                                        <p:cTn id="24" dur="1000" fill="hold"/>
                                        <p:tgtEl>
                                          <p:spTgt spid="241670"/>
                                        </p:tgtEl>
                                        <p:attrNameLst>
                                          <p:attrName>ppt_x</p:attrName>
                                        </p:attrNameLst>
                                      </p:cBhvr>
                                      <p:tavLst>
                                        <p:tav tm="0">
                                          <p:val>
                                            <p:strVal val="#ppt_x-.2"/>
                                          </p:val>
                                        </p:tav>
                                        <p:tav tm="100000">
                                          <p:val>
                                            <p:strVal val="#ppt_x"/>
                                          </p:val>
                                        </p:tav>
                                      </p:tavLst>
                                    </p:anim>
                                    <p:anim calcmode="lin" valueType="num">
                                      <p:cBhvr>
                                        <p:cTn id="25" dur="1000" fill="hold"/>
                                        <p:tgtEl>
                                          <p:spTgt spid="24167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4167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241672"/>
                                        </p:tgtEl>
                                        <p:attrNameLst>
                                          <p:attrName>style.visibility</p:attrName>
                                        </p:attrNameLst>
                                      </p:cBhvr>
                                      <p:to>
                                        <p:strVal val="visible"/>
                                      </p:to>
                                    </p:set>
                                    <p:anim calcmode="lin" valueType="num">
                                      <p:cBhvr>
                                        <p:cTn id="31" dur="1000" fill="hold"/>
                                        <p:tgtEl>
                                          <p:spTgt spid="241672"/>
                                        </p:tgtEl>
                                        <p:attrNameLst>
                                          <p:attrName>ppt_w</p:attrName>
                                        </p:attrNameLst>
                                      </p:cBhvr>
                                      <p:tavLst>
                                        <p:tav tm="0">
                                          <p:val>
                                            <p:strVal val="#ppt_w*0.70"/>
                                          </p:val>
                                        </p:tav>
                                        <p:tav tm="100000">
                                          <p:val>
                                            <p:strVal val="#ppt_w"/>
                                          </p:val>
                                        </p:tav>
                                      </p:tavLst>
                                    </p:anim>
                                    <p:anim calcmode="lin" valueType="num">
                                      <p:cBhvr>
                                        <p:cTn id="32" dur="1000" fill="hold"/>
                                        <p:tgtEl>
                                          <p:spTgt spid="241672"/>
                                        </p:tgtEl>
                                        <p:attrNameLst>
                                          <p:attrName>ppt_h</p:attrName>
                                        </p:attrNameLst>
                                      </p:cBhvr>
                                      <p:tavLst>
                                        <p:tav tm="0">
                                          <p:val>
                                            <p:strVal val="#ppt_h"/>
                                          </p:val>
                                        </p:tav>
                                        <p:tav tm="100000">
                                          <p:val>
                                            <p:strVal val="#ppt_h"/>
                                          </p:val>
                                        </p:tav>
                                      </p:tavLst>
                                    </p:anim>
                                    <p:animEffect transition="in" filter="fade">
                                      <p:cBhvr>
                                        <p:cTn id="33" dur="1000"/>
                                        <p:tgtEl>
                                          <p:spTgt spid="24167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nodeType="clickEffect">
                                  <p:stCondLst>
                                    <p:cond delay="0"/>
                                  </p:stCondLst>
                                  <p:childTnLst>
                                    <p:set>
                                      <p:cBhvr>
                                        <p:cTn id="37" dur="1" fill="hold">
                                          <p:stCondLst>
                                            <p:cond delay="0"/>
                                          </p:stCondLst>
                                        </p:cTn>
                                        <p:tgtEl>
                                          <p:spTgt spid="241673"/>
                                        </p:tgtEl>
                                        <p:attrNameLst>
                                          <p:attrName>style.visibility</p:attrName>
                                        </p:attrNameLst>
                                      </p:cBhvr>
                                      <p:to>
                                        <p:strVal val="visible"/>
                                      </p:to>
                                    </p:set>
                                    <p:animEffect transition="in" filter="wedge">
                                      <p:cBhvr>
                                        <p:cTn id="38" dur="5000"/>
                                        <p:tgtEl>
                                          <p:spTgt spid="241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p:bldP spid="241668" grpId="0"/>
      <p:bldP spid="241669" grpId="0"/>
      <p:bldP spid="24167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2F452B42-786A-4569-9F22-716820BA1643}"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B409689-AF54-4B76-86AB-D3A25AB556F2}" type="slidenum">
              <a:rPr lang="en-US" altLang="en-US" sz="1000">
                <a:latin typeface="Arial" panose="020B0604020202020204" pitchFamily="34" charset="0"/>
              </a:rPr>
              <a:pPr/>
              <a:t>111</a:t>
            </a:fld>
            <a:endParaRPr lang="en-US" altLang="en-US" sz="1000">
              <a:latin typeface="Arial" panose="020B0604020202020204" pitchFamily="34" charset="0"/>
            </a:endParaRPr>
          </a:p>
        </p:txBody>
      </p:sp>
      <p:sp>
        <p:nvSpPr>
          <p:cNvPr id="615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2691" name="Rectangle 3"/>
          <p:cNvSpPr>
            <a:spLocks noChangeArrowheads="1"/>
          </p:cNvSpPr>
          <p:nvPr/>
        </p:nvSpPr>
        <p:spPr bwMode="auto">
          <a:xfrm>
            <a:off x="152400" y="152400"/>
            <a:ext cx="173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solidFill>
                  <a:schemeClr val="accent2"/>
                </a:solidFill>
                <a:latin typeface="Book Antiqua" panose="02040602050305030304" pitchFamily="18" charset="0"/>
              </a:rPr>
              <a:t>E.  Energi, W</a:t>
            </a:r>
            <a:r>
              <a:rPr lang="en-US" altLang="en-US" sz="2000" b="1">
                <a:solidFill>
                  <a:schemeClr val="accent2"/>
                </a:solidFill>
                <a:latin typeface="Book Antiqua" panose="02040602050305030304" pitchFamily="18" charset="0"/>
              </a:rPr>
              <a:t> </a:t>
            </a:r>
          </a:p>
        </p:txBody>
      </p:sp>
      <p:sp>
        <p:nvSpPr>
          <p:cNvPr id="242692" name="Rectangle 4"/>
          <p:cNvSpPr>
            <a:spLocks noChangeArrowheads="1"/>
          </p:cNvSpPr>
          <p:nvPr/>
        </p:nvSpPr>
        <p:spPr bwMode="auto">
          <a:xfrm>
            <a:off x="152400" y="609600"/>
            <a:ext cx="6634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Daya, p adalah perubahan energi persatuan waktu, atau:</a:t>
            </a:r>
            <a:r>
              <a:rPr lang="en-US" altLang="en-US" sz="2000" b="1">
                <a:latin typeface="Book Antiqua" panose="02040602050305030304" pitchFamily="18" charset="0"/>
              </a:rPr>
              <a:t> </a:t>
            </a:r>
          </a:p>
        </p:txBody>
      </p:sp>
      <p:sp>
        <p:nvSpPr>
          <p:cNvPr id="6153" name="Rectangle 5"/>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2694" name="Object 6"/>
          <p:cNvGraphicFramePr>
            <a:graphicFrameLocks noChangeAspect="1"/>
          </p:cNvGraphicFramePr>
          <p:nvPr/>
        </p:nvGraphicFramePr>
        <p:xfrm>
          <a:off x="609600" y="1066800"/>
          <a:ext cx="1600200" cy="1177925"/>
        </p:xfrm>
        <a:graphic>
          <a:graphicData uri="http://schemas.openxmlformats.org/presentationml/2006/ole">
            <mc:AlternateContent xmlns:mc="http://schemas.openxmlformats.org/markup-compatibility/2006">
              <mc:Choice xmlns:v="urn:schemas-microsoft-com:vml" Requires="v">
                <p:oleObj spid="_x0000_s6208" name="Equation" r:id="rId3" imgW="508000" imgH="368300" progId="Equation.3">
                  <p:embed/>
                </p:oleObj>
              </mc:Choice>
              <mc:Fallback>
                <p:oleObj name="Equation" r:id="rId3" imgW="508000" imgH="3683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66800"/>
                        <a:ext cx="1600200" cy="117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2695" name="Rectangle 7"/>
          <p:cNvSpPr>
            <a:spLocks noChangeArrowheads="1"/>
          </p:cNvSpPr>
          <p:nvPr/>
        </p:nvSpPr>
        <p:spPr bwMode="auto">
          <a:xfrm>
            <a:off x="228600" y="2362200"/>
            <a:ext cx="4845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energi dapat dinyatakan sebagai berikut:</a:t>
            </a:r>
            <a:r>
              <a:rPr lang="en-US" altLang="en-US" sz="2000" b="1">
                <a:latin typeface="Book Antiqua" panose="02040602050305030304" pitchFamily="18" charset="0"/>
              </a:rPr>
              <a:t> </a:t>
            </a:r>
          </a:p>
        </p:txBody>
      </p:sp>
      <p:sp>
        <p:nvSpPr>
          <p:cNvPr id="6155" name="Rectangle 8"/>
          <p:cNvSpPr>
            <a:spLocks noChangeArrowheads="1"/>
          </p:cNvSpPr>
          <p:nvPr/>
        </p:nvSpPr>
        <p:spPr bwMode="auto">
          <a:xfrm>
            <a:off x="0" y="3114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2697" name="Object 9"/>
          <p:cNvGraphicFramePr>
            <a:graphicFrameLocks noChangeAspect="1"/>
          </p:cNvGraphicFramePr>
          <p:nvPr/>
        </p:nvGraphicFramePr>
        <p:xfrm>
          <a:off x="568325" y="2819400"/>
          <a:ext cx="3208338" cy="2335213"/>
        </p:xfrm>
        <a:graphic>
          <a:graphicData uri="http://schemas.openxmlformats.org/presentationml/2006/ole">
            <mc:AlternateContent xmlns:mc="http://schemas.openxmlformats.org/markup-compatibility/2006">
              <mc:Choice xmlns:v="urn:schemas-microsoft-com:vml" Requires="v">
                <p:oleObj spid="_x0000_s6209" name="Equation" r:id="rId5" imgW="685800" imgH="495000" progId="Equation.3">
                  <p:embed/>
                </p:oleObj>
              </mc:Choice>
              <mc:Fallback>
                <p:oleObj name="Equation" r:id="rId5" imgW="685800" imgH="4950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25" y="2819400"/>
                        <a:ext cx="3208338" cy="2335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2691"/>
                                        </p:tgtEl>
                                        <p:attrNameLst>
                                          <p:attrName>style.visibility</p:attrName>
                                        </p:attrNameLst>
                                      </p:cBhvr>
                                      <p:to>
                                        <p:strVal val="visible"/>
                                      </p:to>
                                    </p:set>
                                    <p:anim calcmode="lin" valueType="num">
                                      <p:cBhvr>
                                        <p:cTn id="7" dur="1000" fill="hold"/>
                                        <p:tgtEl>
                                          <p:spTgt spid="242691"/>
                                        </p:tgtEl>
                                        <p:attrNameLst>
                                          <p:attrName>ppt_x</p:attrName>
                                        </p:attrNameLst>
                                      </p:cBhvr>
                                      <p:tavLst>
                                        <p:tav tm="0">
                                          <p:val>
                                            <p:strVal val="#ppt_x-.2"/>
                                          </p:val>
                                        </p:tav>
                                        <p:tav tm="100000">
                                          <p:val>
                                            <p:strVal val="#ppt_x"/>
                                          </p:val>
                                        </p:tav>
                                      </p:tavLst>
                                    </p:anim>
                                    <p:anim calcmode="lin" valueType="num">
                                      <p:cBhvr>
                                        <p:cTn id="8" dur="1000" fill="hold"/>
                                        <p:tgtEl>
                                          <p:spTgt spid="24269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269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42692"/>
                                        </p:tgtEl>
                                        <p:attrNameLst>
                                          <p:attrName>style.visibility</p:attrName>
                                        </p:attrNameLst>
                                      </p:cBhvr>
                                      <p:to>
                                        <p:strVal val="visible"/>
                                      </p:to>
                                    </p:set>
                                    <p:anim calcmode="lin" valueType="num">
                                      <p:cBhvr>
                                        <p:cTn id="14" dur="1000" fill="hold"/>
                                        <p:tgtEl>
                                          <p:spTgt spid="242692"/>
                                        </p:tgtEl>
                                        <p:attrNameLst>
                                          <p:attrName>ppt_x</p:attrName>
                                        </p:attrNameLst>
                                      </p:cBhvr>
                                      <p:tavLst>
                                        <p:tav tm="0">
                                          <p:val>
                                            <p:strVal val="#ppt_x-.2"/>
                                          </p:val>
                                        </p:tav>
                                        <p:tav tm="100000">
                                          <p:val>
                                            <p:strVal val="#ppt_x"/>
                                          </p:val>
                                        </p:tav>
                                      </p:tavLst>
                                    </p:anim>
                                    <p:anim calcmode="lin" valueType="num">
                                      <p:cBhvr>
                                        <p:cTn id="15" dur="1000" fill="hold"/>
                                        <p:tgtEl>
                                          <p:spTgt spid="24269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4269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42694"/>
                                        </p:tgtEl>
                                        <p:attrNameLst>
                                          <p:attrName>style.visibility</p:attrName>
                                        </p:attrNameLst>
                                      </p:cBhvr>
                                      <p:to>
                                        <p:strVal val="visible"/>
                                      </p:to>
                                    </p:set>
                                    <p:anim calcmode="lin" valueType="num">
                                      <p:cBhvr>
                                        <p:cTn id="21" dur="1000" fill="hold"/>
                                        <p:tgtEl>
                                          <p:spTgt spid="242694"/>
                                        </p:tgtEl>
                                        <p:attrNameLst>
                                          <p:attrName>ppt_w</p:attrName>
                                        </p:attrNameLst>
                                      </p:cBhvr>
                                      <p:tavLst>
                                        <p:tav tm="0">
                                          <p:val>
                                            <p:strVal val="#ppt_w*0.70"/>
                                          </p:val>
                                        </p:tav>
                                        <p:tav tm="100000">
                                          <p:val>
                                            <p:strVal val="#ppt_w"/>
                                          </p:val>
                                        </p:tav>
                                      </p:tavLst>
                                    </p:anim>
                                    <p:anim calcmode="lin" valueType="num">
                                      <p:cBhvr>
                                        <p:cTn id="22" dur="1000" fill="hold"/>
                                        <p:tgtEl>
                                          <p:spTgt spid="242694"/>
                                        </p:tgtEl>
                                        <p:attrNameLst>
                                          <p:attrName>ppt_h</p:attrName>
                                        </p:attrNameLst>
                                      </p:cBhvr>
                                      <p:tavLst>
                                        <p:tav tm="0">
                                          <p:val>
                                            <p:strVal val="#ppt_h"/>
                                          </p:val>
                                        </p:tav>
                                        <p:tav tm="100000">
                                          <p:val>
                                            <p:strVal val="#ppt_h"/>
                                          </p:val>
                                        </p:tav>
                                      </p:tavLst>
                                    </p:anim>
                                    <p:animEffect transition="in" filter="fade">
                                      <p:cBhvr>
                                        <p:cTn id="23" dur="1000"/>
                                        <p:tgtEl>
                                          <p:spTgt spid="24269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42695"/>
                                        </p:tgtEl>
                                        <p:attrNameLst>
                                          <p:attrName>style.visibility</p:attrName>
                                        </p:attrNameLst>
                                      </p:cBhvr>
                                      <p:to>
                                        <p:strVal val="visible"/>
                                      </p:to>
                                    </p:set>
                                    <p:anim calcmode="lin" valueType="num">
                                      <p:cBhvr>
                                        <p:cTn id="28" dur="1000" fill="hold"/>
                                        <p:tgtEl>
                                          <p:spTgt spid="242695"/>
                                        </p:tgtEl>
                                        <p:attrNameLst>
                                          <p:attrName>ppt_x</p:attrName>
                                        </p:attrNameLst>
                                      </p:cBhvr>
                                      <p:tavLst>
                                        <p:tav tm="0">
                                          <p:val>
                                            <p:strVal val="#ppt_x-.2"/>
                                          </p:val>
                                        </p:tav>
                                        <p:tav tm="100000">
                                          <p:val>
                                            <p:strVal val="#ppt_x"/>
                                          </p:val>
                                        </p:tav>
                                      </p:tavLst>
                                    </p:anim>
                                    <p:anim calcmode="lin" valueType="num">
                                      <p:cBhvr>
                                        <p:cTn id="29" dur="1000" fill="hold"/>
                                        <p:tgtEl>
                                          <p:spTgt spid="24269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426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2697"/>
                                        </p:tgtEl>
                                        <p:attrNameLst>
                                          <p:attrName>style.visibility</p:attrName>
                                        </p:attrNameLst>
                                      </p:cBhvr>
                                      <p:to>
                                        <p:strVal val="visible"/>
                                      </p:to>
                                    </p:set>
                                    <p:anim calcmode="lin" valueType="num">
                                      <p:cBhvr>
                                        <p:cTn id="35" dur="1000" fill="hold"/>
                                        <p:tgtEl>
                                          <p:spTgt spid="242697"/>
                                        </p:tgtEl>
                                        <p:attrNameLst>
                                          <p:attrName>ppt_w</p:attrName>
                                        </p:attrNameLst>
                                      </p:cBhvr>
                                      <p:tavLst>
                                        <p:tav tm="0">
                                          <p:val>
                                            <p:strVal val="#ppt_w*0.70"/>
                                          </p:val>
                                        </p:tav>
                                        <p:tav tm="100000">
                                          <p:val>
                                            <p:strVal val="#ppt_w"/>
                                          </p:val>
                                        </p:tav>
                                      </p:tavLst>
                                    </p:anim>
                                    <p:anim calcmode="lin" valueType="num">
                                      <p:cBhvr>
                                        <p:cTn id="36" dur="1000" fill="hold"/>
                                        <p:tgtEl>
                                          <p:spTgt spid="242697"/>
                                        </p:tgtEl>
                                        <p:attrNameLst>
                                          <p:attrName>ppt_h</p:attrName>
                                        </p:attrNameLst>
                                      </p:cBhvr>
                                      <p:tavLst>
                                        <p:tav tm="0">
                                          <p:val>
                                            <p:strVal val="#ppt_h"/>
                                          </p:val>
                                        </p:tav>
                                        <p:tav tm="100000">
                                          <p:val>
                                            <p:strVal val="#ppt_h"/>
                                          </p:val>
                                        </p:tav>
                                      </p:tavLst>
                                    </p:anim>
                                    <p:animEffect transition="in" filter="fade">
                                      <p:cBhvr>
                                        <p:cTn id="37" dur="1000"/>
                                        <p:tgtEl>
                                          <p:spTgt spid="24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p:bldP spid="242692" grpId="0"/>
      <p:bldP spid="24269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a:spLocks noGrp="1" noChangeArrowheads="1"/>
          </p:cNvSpPr>
          <p:nvPr>
            <p:ph type="dt" sz="half" idx="10"/>
          </p:nvPr>
        </p:nvSpPr>
        <p:spPr/>
        <p:txBody>
          <a:bodyPr/>
          <a:lstStyle/>
          <a:p>
            <a:pPr>
              <a:defRPr/>
            </a:pPr>
            <a:fld id="{79DF380A-77A1-4C22-8670-7EEB792979B7}" type="datetime1">
              <a:rPr lang="en-US"/>
              <a:pPr>
                <a:defRPr/>
              </a:pPr>
              <a:t>4/11/2019</a:t>
            </a:fld>
            <a:endParaRPr lang="en-US" altLang="en-US"/>
          </a:p>
        </p:txBody>
      </p:sp>
      <p:sp>
        <p:nvSpPr>
          <p:cNvPr id="2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AEE618A8-DD0D-4546-A9DA-8BC2000F2A73}" type="slidenum">
              <a:rPr lang="en-US" altLang="en-US" sz="1000">
                <a:latin typeface="Arial" panose="020B0604020202020204" pitchFamily="34" charset="0"/>
              </a:rPr>
              <a:pPr/>
              <a:t>112</a:t>
            </a:fld>
            <a:endParaRPr lang="en-US" altLang="en-US" sz="1000">
              <a:latin typeface="Arial" panose="020B0604020202020204" pitchFamily="34" charset="0"/>
            </a:endParaRPr>
          </a:p>
        </p:txBody>
      </p:sp>
      <p:sp>
        <p:nvSpPr>
          <p:cNvPr id="7175"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3715" name="Rectangle 3"/>
          <p:cNvSpPr>
            <a:spLocks noChangeArrowheads="1"/>
          </p:cNvSpPr>
          <p:nvPr/>
        </p:nvSpPr>
        <p:spPr bwMode="auto">
          <a:xfrm>
            <a:off x="304800" y="152400"/>
            <a:ext cx="172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en-US" altLang="en-US" sz="2000" b="1">
                <a:solidFill>
                  <a:schemeClr val="accent2"/>
                </a:solidFill>
                <a:latin typeface="Book Antiqua" panose="02040602050305030304" pitchFamily="18" charset="0"/>
              </a:rPr>
              <a:t>F.   Tahanan, </a:t>
            </a:r>
          </a:p>
        </p:txBody>
      </p:sp>
      <p:sp>
        <p:nvSpPr>
          <p:cNvPr id="243716" name="Rectangle 4"/>
          <p:cNvSpPr>
            <a:spLocks noChangeArrowheads="1"/>
          </p:cNvSpPr>
          <p:nvPr/>
        </p:nvSpPr>
        <p:spPr bwMode="auto">
          <a:xfrm>
            <a:off x="1895475" y="136525"/>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en-US" altLang="en-US" sz="2000" b="1">
                <a:solidFill>
                  <a:schemeClr val="accent2"/>
                </a:solidFill>
                <a:latin typeface="Book Antiqua" panose="02040602050305030304" pitchFamily="18" charset="0"/>
              </a:rPr>
              <a:t>Induktor</a:t>
            </a:r>
          </a:p>
        </p:txBody>
      </p:sp>
      <p:sp>
        <p:nvSpPr>
          <p:cNvPr id="243717" name="Rectangle 5"/>
          <p:cNvSpPr>
            <a:spLocks noChangeArrowheads="1"/>
          </p:cNvSpPr>
          <p:nvPr/>
        </p:nvSpPr>
        <p:spPr bwMode="auto">
          <a:xfrm>
            <a:off x="3140075" y="152400"/>
            <a:ext cx="1812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en-US" altLang="en-US" sz="2000" b="1">
                <a:solidFill>
                  <a:schemeClr val="accent2"/>
                </a:solidFill>
                <a:latin typeface="Book Antiqua" panose="02040602050305030304" pitchFamily="18" charset="0"/>
              </a:rPr>
              <a:t>dan Kapasitor</a:t>
            </a:r>
          </a:p>
        </p:txBody>
      </p:sp>
      <p:sp>
        <p:nvSpPr>
          <p:cNvPr id="243718" name="Rectangle 6"/>
          <p:cNvSpPr>
            <a:spLocks noChangeArrowheads="1"/>
          </p:cNvSpPr>
          <p:nvPr/>
        </p:nvSpPr>
        <p:spPr bwMode="auto">
          <a:xfrm>
            <a:off x="304800" y="685800"/>
            <a:ext cx="619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Bila energi listrik diberikan pada suatu sirkit elektrik</a:t>
            </a:r>
            <a:r>
              <a:rPr lang="en-US" altLang="en-US" sz="2000" b="1">
                <a:latin typeface="Book Antiqua" panose="02040602050305030304" pitchFamily="18" charset="0"/>
              </a:rPr>
              <a:t> </a:t>
            </a:r>
          </a:p>
        </p:txBody>
      </p:sp>
      <p:sp>
        <p:nvSpPr>
          <p:cNvPr id="243719" name="Rectangle 7"/>
          <p:cNvSpPr>
            <a:spLocks noChangeArrowheads="1"/>
          </p:cNvSpPr>
          <p:nvPr/>
        </p:nvSpPr>
        <p:spPr bwMode="auto">
          <a:xfrm>
            <a:off x="6400800" y="669925"/>
            <a:ext cx="2409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sirkit tersebut akan</a:t>
            </a:r>
            <a:r>
              <a:rPr lang="en-US" altLang="en-US" sz="2000" b="1">
                <a:latin typeface="Book Antiqua" panose="02040602050305030304" pitchFamily="18" charset="0"/>
              </a:rPr>
              <a:t> </a:t>
            </a:r>
          </a:p>
        </p:txBody>
      </p:sp>
      <p:sp>
        <p:nvSpPr>
          <p:cNvPr id="243720" name="Rectangle 8"/>
          <p:cNvSpPr>
            <a:spLocks noChangeArrowheads="1"/>
          </p:cNvSpPr>
          <p:nvPr/>
        </p:nvSpPr>
        <p:spPr bwMode="auto">
          <a:xfrm>
            <a:off x="304800" y="1066800"/>
            <a:ext cx="786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bereaksi dengan salah satu atau beberapa cara dari tiga cara berikut</a:t>
            </a:r>
            <a:r>
              <a:rPr lang="en-US" altLang="en-US" sz="2000" b="1">
                <a:latin typeface="Book Antiqua" panose="02040602050305030304" pitchFamily="18" charset="0"/>
              </a:rPr>
              <a:t> </a:t>
            </a:r>
          </a:p>
        </p:txBody>
      </p:sp>
      <p:sp>
        <p:nvSpPr>
          <p:cNvPr id="243721" name="Rectangle 9"/>
          <p:cNvSpPr>
            <a:spLocks noChangeArrowheads="1"/>
          </p:cNvSpPr>
          <p:nvPr/>
        </p:nvSpPr>
        <p:spPr bwMode="auto">
          <a:xfrm>
            <a:off x="685800" y="1524000"/>
            <a:ext cx="2597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energi dikonsumsi</a:t>
            </a:r>
            <a:r>
              <a:rPr lang="en-US" altLang="en-US" sz="2000" b="1">
                <a:latin typeface="Book Antiqua" panose="02040602050305030304" pitchFamily="18" charset="0"/>
              </a:rPr>
              <a:t> →</a:t>
            </a:r>
          </a:p>
        </p:txBody>
      </p:sp>
      <p:sp>
        <p:nvSpPr>
          <p:cNvPr id="243722" name="Rectangle 10"/>
          <p:cNvSpPr>
            <a:spLocks noChangeArrowheads="1"/>
          </p:cNvSpPr>
          <p:nvPr/>
        </p:nvSpPr>
        <p:spPr bwMode="auto">
          <a:xfrm>
            <a:off x="3262313" y="1524000"/>
            <a:ext cx="4357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sirkit tersebut adalah tahanan murni</a:t>
            </a:r>
            <a:r>
              <a:rPr lang="en-US" altLang="en-US" sz="2000" b="1">
                <a:latin typeface="Book Antiqua" panose="02040602050305030304" pitchFamily="18" charset="0"/>
              </a:rPr>
              <a:t> </a:t>
            </a:r>
          </a:p>
        </p:txBody>
      </p:sp>
      <p:sp>
        <p:nvSpPr>
          <p:cNvPr id="243723" name="Rectangle 11"/>
          <p:cNvSpPr>
            <a:spLocks noChangeArrowheads="1"/>
          </p:cNvSpPr>
          <p:nvPr/>
        </p:nvSpPr>
        <p:spPr bwMode="auto">
          <a:xfrm>
            <a:off x="685800" y="1981200"/>
            <a:ext cx="5135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energi disimpan dalam medan magnetik </a:t>
            </a:r>
            <a:r>
              <a:rPr lang="en-US" altLang="en-US" sz="2000" b="1">
                <a:latin typeface="Book Antiqua" panose="02040602050305030304" pitchFamily="18" charset="0"/>
              </a:rPr>
              <a:t>→ </a:t>
            </a:r>
          </a:p>
        </p:txBody>
      </p:sp>
      <p:sp>
        <p:nvSpPr>
          <p:cNvPr id="243724" name="Rectangle 12"/>
          <p:cNvSpPr>
            <a:spLocks noChangeArrowheads="1"/>
          </p:cNvSpPr>
          <p:nvPr/>
        </p:nvSpPr>
        <p:spPr bwMode="auto">
          <a:xfrm>
            <a:off x="5791200" y="1981200"/>
            <a:ext cx="2001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induktor murni</a:t>
            </a:r>
            <a:r>
              <a:rPr lang="en-US" altLang="en-US" sz="2000" b="1">
                <a:latin typeface="Book Antiqua" panose="02040602050305030304" pitchFamily="18" charset="0"/>
              </a:rPr>
              <a:t> </a:t>
            </a:r>
          </a:p>
        </p:txBody>
      </p:sp>
      <p:sp>
        <p:nvSpPr>
          <p:cNvPr id="243725" name="Rectangle 13"/>
          <p:cNvSpPr>
            <a:spLocks noChangeArrowheads="1"/>
          </p:cNvSpPr>
          <p:nvPr/>
        </p:nvSpPr>
        <p:spPr bwMode="auto">
          <a:xfrm>
            <a:off x="685800" y="2422525"/>
            <a:ext cx="5705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energi tersebut disimpan dalam medan listrik </a:t>
            </a:r>
            <a:r>
              <a:rPr lang="en-US" altLang="en-US" sz="2000" b="1">
                <a:latin typeface="Book Antiqua" panose="02040602050305030304" pitchFamily="18" charset="0"/>
              </a:rPr>
              <a:t>→ </a:t>
            </a:r>
          </a:p>
        </p:txBody>
      </p:sp>
      <p:sp>
        <p:nvSpPr>
          <p:cNvPr id="243726" name="Rectangle 14"/>
          <p:cNvSpPr>
            <a:spLocks noChangeArrowheads="1"/>
          </p:cNvSpPr>
          <p:nvPr/>
        </p:nvSpPr>
        <p:spPr bwMode="auto">
          <a:xfrm>
            <a:off x="6324600" y="2438400"/>
            <a:ext cx="206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2000">
                <a:latin typeface="Book Antiqua" panose="02040602050305030304" pitchFamily="18" charset="0"/>
              </a:rPr>
              <a:t>kapasitor murni</a:t>
            </a:r>
            <a:r>
              <a:rPr lang="en-US" altLang="en-US" sz="2000" b="1">
                <a:latin typeface="Book Antiqua" panose="02040602050305030304" pitchFamily="18" charset="0"/>
              </a:rPr>
              <a:t> </a:t>
            </a:r>
          </a:p>
        </p:txBody>
      </p:sp>
      <p:sp>
        <p:nvSpPr>
          <p:cNvPr id="243727" name="Rectangle 15"/>
          <p:cNvSpPr>
            <a:spLocks noChangeArrowheads="1"/>
          </p:cNvSpPr>
          <p:nvPr/>
        </p:nvSpPr>
        <p:spPr bwMode="auto">
          <a:xfrm>
            <a:off x="325438" y="3200400"/>
            <a:ext cx="1503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chemeClr val="accent2"/>
                </a:solidFill>
                <a:latin typeface="Book Antiqua" panose="02040602050305030304" pitchFamily="18" charset="0"/>
              </a:rPr>
              <a:t>Resistor, R </a:t>
            </a:r>
          </a:p>
        </p:txBody>
      </p:sp>
      <p:sp>
        <p:nvSpPr>
          <p:cNvPr id="7189" name="Rectangle 16"/>
          <p:cNvSpPr>
            <a:spLocks noChangeArrowheads="1"/>
          </p:cNvSpPr>
          <p:nvPr/>
        </p:nvSpPr>
        <p:spPr bwMode="auto">
          <a:xfrm>
            <a:off x="0" y="2609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3729" name="Object 17"/>
          <p:cNvGraphicFramePr>
            <a:graphicFrameLocks noChangeAspect="1"/>
          </p:cNvGraphicFramePr>
          <p:nvPr/>
        </p:nvGraphicFramePr>
        <p:xfrm>
          <a:off x="457200" y="3678238"/>
          <a:ext cx="2895600" cy="2074862"/>
        </p:xfrm>
        <a:graphic>
          <a:graphicData uri="http://schemas.openxmlformats.org/presentationml/2006/ole">
            <mc:AlternateContent xmlns:mc="http://schemas.openxmlformats.org/markup-compatibility/2006">
              <mc:Choice xmlns:v="urn:schemas-microsoft-com:vml" Requires="v">
                <p:oleObj spid="_x0000_s7271" r:id="rId3" imgW="4676190" imgH="3362794" progId="MSPhotoEd.3">
                  <p:embed/>
                </p:oleObj>
              </mc:Choice>
              <mc:Fallback>
                <p:oleObj r:id="rId3" imgW="4676190" imgH="3362794" progId="MSPhotoEd.3">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78238"/>
                        <a:ext cx="2895600" cy="2074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90" name="Rectangle 18"/>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3731" name="Object 19"/>
          <p:cNvGraphicFramePr>
            <a:graphicFrameLocks noChangeAspect="1"/>
          </p:cNvGraphicFramePr>
          <p:nvPr/>
        </p:nvGraphicFramePr>
        <p:xfrm>
          <a:off x="4495800" y="3581400"/>
          <a:ext cx="1676400" cy="782638"/>
        </p:xfrm>
        <a:graphic>
          <a:graphicData uri="http://schemas.openxmlformats.org/presentationml/2006/ole">
            <mc:AlternateContent xmlns:mc="http://schemas.openxmlformats.org/markup-compatibility/2006">
              <mc:Choice xmlns:v="urn:schemas-microsoft-com:vml" Requires="v">
                <p:oleObj spid="_x0000_s7272" name="Equation" r:id="rId5" imgW="406224" imgH="190417" progId="Equation.3">
                  <p:embed/>
                </p:oleObj>
              </mc:Choice>
              <mc:Fallback>
                <p:oleObj name="Equation" r:id="rId5" imgW="406224" imgH="190417" progId="Equation.3">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581400"/>
                        <a:ext cx="1676400" cy="78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3732" name="Rectangle 20"/>
          <p:cNvSpPr>
            <a:spLocks noChangeArrowheads="1"/>
          </p:cNvSpPr>
          <p:nvPr/>
        </p:nvSpPr>
        <p:spPr bwMode="auto">
          <a:xfrm>
            <a:off x="3962400" y="4419600"/>
            <a:ext cx="67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dan</a:t>
            </a:r>
            <a:r>
              <a:rPr lang="en-US" altLang="en-US" sz="2000" b="1">
                <a:latin typeface="Book Antiqua" panose="02040602050305030304" pitchFamily="18" charset="0"/>
              </a:rPr>
              <a:t> </a:t>
            </a:r>
          </a:p>
        </p:txBody>
      </p:sp>
      <p:sp>
        <p:nvSpPr>
          <p:cNvPr id="7192" name="Rectangle 21"/>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3734" name="Object 22"/>
          <p:cNvGraphicFramePr>
            <a:graphicFrameLocks noChangeAspect="1"/>
          </p:cNvGraphicFramePr>
          <p:nvPr/>
        </p:nvGraphicFramePr>
        <p:xfrm>
          <a:off x="4572000" y="4495800"/>
          <a:ext cx="1677988" cy="1752600"/>
        </p:xfrm>
        <a:graphic>
          <a:graphicData uri="http://schemas.openxmlformats.org/presentationml/2006/ole">
            <mc:AlternateContent xmlns:mc="http://schemas.openxmlformats.org/markup-compatibility/2006">
              <mc:Choice xmlns:v="urn:schemas-microsoft-com:vml" Requires="v">
                <p:oleObj spid="_x0000_s7273" name="Equation" r:id="rId7" imgW="355446" imgH="368140" progId="Equation.3">
                  <p:embed/>
                </p:oleObj>
              </mc:Choice>
              <mc:Fallback>
                <p:oleObj name="Equation" r:id="rId7" imgW="355446" imgH="368140" progId="Equation.3">
                  <p:embed/>
                  <p:pic>
                    <p:nvPicPr>
                      <p:cNvPr id="0" name="Object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495800"/>
                        <a:ext cx="1677988"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3715"/>
                                        </p:tgtEl>
                                        <p:attrNameLst>
                                          <p:attrName>style.visibility</p:attrName>
                                        </p:attrNameLst>
                                      </p:cBhvr>
                                      <p:to>
                                        <p:strVal val="visible"/>
                                      </p:to>
                                    </p:set>
                                    <p:anim calcmode="lin" valueType="num">
                                      <p:cBhvr>
                                        <p:cTn id="7" dur="1000" fill="hold"/>
                                        <p:tgtEl>
                                          <p:spTgt spid="243715"/>
                                        </p:tgtEl>
                                        <p:attrNameLst>
                                          <p:attrName>ppt_x</p:attrName>
                                        </p:attrNameLst>
                                      </p:cBhvr>
                                      <p:tavLst>
                                        <p:tav tm="0">
                                          <p:val>
                                            <p:strVal val="#ppt_x-.2"/>
                                          </p:val>
                                        </p:tav>
                                        <p:tav tm="100000">
                                          <p:val>
                                            <p:strVal val="#ppt_x"/>
                                          </p:val>
                                        </p:tav>
                                      </p:tavLst>
                                    </p:anim>
                                    <p:anim calcmode="lin" valueType="num">
                                      <p:cBhvr>
                                        <p:cTn id="8" dur="1000" fill="hold"/>
                                        <p:tgtEl>
                                          <p:spTgt spid="2437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37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43716"/>
                                        </p:tgtEl>
                                        <p:attrNameLst>
                                          <p:attrName>style.visibility</p:attrName>
                                        </p:attrNameLst>
                                      </p:cBhvr>
                                      <p:to>
                                        <p:strVal val="visible"/>
                                      </p:to>
                                    </p:set>
                                    <p:anim calcmode="lin" valueType="num">
                                      <p:cBhvr>
                                        <p:cTn id="14" dur="1000" fill="hold"/>
                                        <p:tgtEl>
                                          <p:spTgt spid="243716"/>
                                        </p:tgtEl>
                                        <p:attrNameLst>
                                          <p:attrName>ppt_x</p:attrName>
                                        </p:attrNameLst>
                                      </p:cBhvr>
                                      <p:tavLst>
                                        <p:tav tm="0">
                                          <p:val>
                                            <p:strVal val="#ppt_x-.2"/>
                                          </p:val>
                                        </p:tav>
                                        <p:tav tm="100000">
                                          <p:val>
                                            <p:strVal val="#ppt_x"/>
                                          </p:val>
                                        </p:tav>
                                      </p:tavLst>
                                    </p:anim>
                                    <p:anim calcmode="lin" valueType="num">
                                      <p:cBhvr>
                                        <p:cTn id="15" dur="1000" fill="hold"/>
                                        <p:tgtEl>
                                          <p:spTgt spid="2437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437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43717"/>
                                        </p:tgtEl>
                                        <p:attrNameLst>
                                          <p:attrName>style.visibility</p:attrName>
                                        </p:attrNameLst>
                                      </p:cBhvr>
                                      <p:to>
                                        <p:strVal val="visible"/>
                                      </p:to>
                                    </p:set>
                                    <p:anim calcmode="lin" valueType="num">
                                      <p:cBhvr>
                                        <p:cTn id="21" dur="1000" fill="hold"/>
                                        <p:tgtEl>
                                          <p:spTgt spid="243717"/>
                                        </p:tgtEl>
                                        <p:attrNameLst>
                                          <p:attrName>ppt_x</p:attrName>
                                        </p:attrNameLst>
                                      </p:cBhvr>
                                      <p:tavLst>
                                        <p:tav tm="0">
                                          <p:val>
                                            <p:strVal val="#ppt_x-.2"/>
                                          </p:val>
                                        </p:tav>
                                        <p:tav tm="100000">
                                          <p:val>
                                            <p:strVal val="#ppt_x"/>
                                          </p:val>
                                        </p:tav>
                                      </p:tavLst>
                                    </p:anim>
                                    <p:anim calcmode="lin" valueType="num">
                                      <p:cBhvr>
                                        <p:cTn id="22" dur="1000" fill="hold"/>
                                        <p:tgtEl>
                                          <p:spTgt spid="2437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437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43718"/>
                                        </p:tgtEl>
                                        <p:attrNameLst>
                                          <p:attrName>style.visibility</p:attrName>
                                        </p:attrNameLst>
                                      </p:cBhvr>
                                      <p:to>
                                        <p:strVal val="visible"/>
                                      </p:to>
                                    </p:set>
                                    <p:animEffect transition="in" filter="strips(downRight)">
                                      <p:cBhvr>
                                        <p:cTn id="28" dur="2000"/>
                                        <p:tgtEl>
                                          <p:spTgt spid="2437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243719"/>
                                        </p:tgtEl>
                                        <p:attrNameLst>
                                          <p:attrName>style.visibility</p:attrName>
                                        </p:attrNameLst>
                                      </p:cBhvr>
                                      <p:to>
                                        <p:strVal val="visible"/>
                                      </p:to>
                                    </p:set>
                                    <p:animEffect transition="in" filter="strips(downRight)">
                                      <p:cBhvr>
                                        <p:cTn id="33" dur="2000"/>
                                        <p:tgtEl>
                                          <p:spTgt spid="2437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243720"/>
                                        </p:tgtEl>
                                        <p:attrNameLst>
                                          <p:attrName>style.visibility</p:attrName>
                                        </p:attrNameLst>
                                      </p:cBhvr>
                                      <p:to>
                                        <p:strVal val="visible"/>
                                      </p:to>
                                    </p:set>
                                    <p:animEffect transition="in" filter="strips(downRight)">
                                      <p:cBhvr>
                                        <p:cTn id="38" dur="2000"/>
                                        <p:tgtEl>
                                          <p:spTgt spid="2437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43721"/>
                                        </p:tgtEl>
                                        <p:attrNameLst>
                                          <p:attrName>style.visibility</p:attrName>
                                        </p:attrNameLst>
                                      </p:cBhvr>
                                      <p:to>
                                        <p:strVal val="visible"/>
                                      </p:to>
                                    </p:set>
                                    <p:animEffect transition="in" filter="strips(downRight)">
                                      <p:cBhvr>
                                        <p:cTn id="43" dur="3000"/>
                                        <p:tgtEl>
                                          <p:spTgt spid="24372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243722"/>
                                        </p:tgtEl>
                                        <p:attrNameLst>
                                          <p:attrName>style.visibility</p:attrName>
                                        </p:attrNameLst>
                                      </p:cBhvr>
                                      <p:to>
                                        <p:strVal val="visible"/>
                                      </p:to>
                                    </p:set>
                                    <p:animEffect transition="in" filter="strips(downRight)">
                                      <p:cBhvr>
                                        <p:cTn id="48" dur="2000"/>
                                        <p:tgtEl>
                                          <p:spTgt spid="2437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243723"/>
                                        </p:tgtEl>
                                        <p:attrNameLst>
                                          <p:attrName>style.visibility</p:attrName>
                                        </p:attrNameLst>
                                      </p:cBhvr>
                                      <p:to>
                                        <p:strVal val="visible"/>
                                      </p:to>
                                    </p:set>
                                    <p:animEffect transition="in" filter="strips(downRight)">
                                      <p:cBhvr>
                                        <p:cTn id="53" dur="2000"/>
                                        <p:tgtEl>
                                          <p:spTgt spid="2437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8" presetClass="entr" presetSubtype="6" fill="hold" grpId="0" nodeType="clickEffect">
                                  <p:stCondLst>
                                    <p:cond delay="0"/>
                                  </p:stCondLst>
                                  <p:childTnLst>
                                    <p:set>
                                      <p:cBhvr>
                                        <p:cTn id="57" dur="1" fill="hold">
                                          <p:stCondLst>
                                            <p:cond delay="0"/>
                                          </p:stCondLst>
                                        </p:cTn>
                                        <p:tgtEl>
                                          <p:spTgt spid="243724"/>
                                        </p:tgtEl>
                                        <p:attrNameLst>
                                          <p:attrName>style.visibility</p:attrName>
                                        </p:attrNameLst>
                                      </p:cBhvr>
                                      <p:to>
                                        <p:strVal val="visible"/>
                                      </p:to>
                                    </p:set>
                                    <p:animEffect transition="in" filter="strips(downRight)">
                                      <p:cBhvr>
                                        <p:cTn id="58" dur="500"/>
                                        <p:tgtEl>
                                          <p:spTgt spid="2437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6" fill="hold" grpId="0" nodeType="clickEffect">
                                  <p:stCondLst>
                                    <p:cond delay="0"/>
                                  </p:stCondLst>
                                  <p:childTnLst>
                                    <p:set>
                                      <p:cBhvr>
                                        <p:cTn id="62" dur="1" fill="hold">
                                          <p:stCondLst>
                                            <p:cond delay="0"/>
                                          </p:stCondLst>
                                        </p:cTn>
                                        <p:tgtEl>
                                          <p:spTgt spid="243725"/>
                                        </p:tgtEl>
                                        <p:attrNameLst>
                                          <p:attrName>style.visibility</p:attrName>
                                        </p:attrNameLst>
                                      </p:cBhvr>
                                      <p:to>
                                        <p:strVal val="visible"/>
                                      </p:to>
                                    </p:set>
                                    <p:animEffect transition="in" filter="strips(downRight)">
                                      <p:cBhvr>
                                        <p:cTn id="63" dur="2000"/>
                                        <p:tgtEl>
                                          <p:spTgt spid="24372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ntr" presetSubtype="6" fill="hold" grpId="0" nodeType="clickEffect">
                                  <p:stCondLst>
                                    <p:cond delay="0"/>
                                  </p:stCondLst>
                                  <p:childTnLst>
                                    <p:set>
                                      <p:cBhvr>
                                        <p:cTn id="67" dur="1" fill="hold">
                                          <p:stCondLst>
                                            <p:cond delay="0"/>
                                          </p:stCondLst>
                                        </p:cTn>
                                        <p:tgtEl>
                                          <p:spTgt spid="243726"/>
                                        </p:tgtEl>
                                        <p:attrNameLst>
                                          <p:attrName>style.visibility</p:attrName>
                                        </p:attrNameLst>
                                      </p:cBhvr>
                                      <p:to>
                                        <p:strVal val="visible"/>
                                      </p:to>
                                    </p:set>
                                    <p:animEffect transition="in" filter="strips(downRight)">
                                      <p:cBhvr>
                                        <p:cTn id="68" dur="3000"/>
                                        <p:tgtEl>
                                          <p:spTgt spid="24372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9" presetClass="entr" presetSubtype="0" fill="hold" grpId="0" nodeType="clickEffect">
                                  <p:stCondLst>
                                    <p:cond delay="0"/>
                                  </p:stCondLst>
                                  <p:childTnLst>
                                    <p:set>
                                      <p:cBhvr>
                                        <p:cTn id="72" dur="1" fill="hold">
                                          <p:stCondLst>
                                            <p:cond delay="0"/>
                                          </p:stCondLst>
                                        </p:cTn>
                                        <p:tgtEl>
                                          <p:spTgt spid="243727"/>
                                        </p:tgtEl>
                                        <p:attrNameLst>
                                          <p:attrName>style.visibility</p:attrName>
                                        </p:attrNameLst>
                                      </p:cBhvr>
                                      <p:to>
                                        <p:strVal val="visible"/>
                                      </p:to>
                                    </p:set>
                                    <p:anim calcmode="lin" valueType="num">
                                      <p:cBhvr>
                                        <p:cTn id="73" dur="2000" fill="hold"/>
                                        <p:tgtEl>
                                          <p:spTgt spid="243727"/>
                                        </p:tgtEl>
                                        <p:attrNameLst>
                                          <p:attrName>ppt_x</p:attrName>
                                        </p:attrNameLst>
                                      </p:cBhvr>
                                      <p:tavLst>
                                        <p:tav tm="0">
                                          <p:val>
                                            <p:strVal val="#ppt_x-.2"/>
                                          </p:val>
                                        </p:tav>
                                        <p:tav tm="100000">
                                          <p:val>
                                            <p:strVal val="#ppt_x"/>
                                          </p:val>
                                        </p:tav>
                                      </p:tavLst>
                                    </p:anim>
                                    <p:anim calcmode="lin" valueType="num">
                                      <p:cBhvr>
                                        <p:cTn id="74" dur="2000" fill="hold"/>
                                        <p:tgtEl>
                                          <p:spTgt spid="243727"/>
                                        </p:tgtEl>
                                        <p:attrNameLst>
                                          <p:attrName>ppt_y</p:attrName>
                                        </p:attrNameLst>
                                      </p:cBhvr>
                                      <p:tavLst>
                                        <p:tav tm="0">
                                          <p:val>
                                            <p:strVal val="#ppt_y"/>
                                          </p:val>
                                        </p:tav>
                                        <p:tav tm="100000">
                                          <p:val>
                                            <p:strVal val="#ppt_y"/>
                                          </p:val>
                                        </p:tav>
                                      </p:tavLst>
                                    </p:anim>
                                    <p:animEffect transition="in" filter="wipe(right)" prLst="gradientSize: 0.1">
                                      <p:cBhvr>
                                        <p:cTn id="75" dur="2000"/>
                                        <p:tgtEl>
                                          <p:spTgt spid="24372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8" presetClass="entr" presetSubtype="6" fill="hold" nodeType="clickEffect">
                                  <p:stCondLst>
                                    <p:cond delay="0"/>
                                  </p:stCondLst>
                                  <p:childTnLst>
                                    <p:set>
                                      <p:cBhvr>
                                        <p:cTn id="79" dur="1" fill="hold">
                                          <p:stCondLst>
                                            <p:cond delay="0"/>
                                          </p:stCondLst>
                                        </p:cTn>
                                        <p:tgtEl>
                                          <p:spTgt spid="243729"/>
                                        </p:tgtEl>
                                        <p:attrNameLst>
                                          <p:attrName>style.visibility</p:attrName>
                                        </p:attrNameLst>
                                      </p:cBhvr>
                                      <p:to>
                                        <p:strVal val="visible"/>
                                      </p:to>
                                    </p:set>
                                    <p:animEffect transition="in" filter="strips(downRight)">
                                      <p:cBhvr>
                                        <p:cTn id="80" dur="5000"/>
                                        <p:tgtEl>
                                          <p:spTgt spid="24372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9" presetClass="entr" presetSubtype="0" fill="hold" nodeType="clickEffect">
                                  <p:stCondLst>
                                    <p:cond delay="0"/>
                                  </p:stCondLst>
                                  <p:childTnLst>
                                    <p:set>
                                      <p:cBhvr>
                                        <p:cTn id="84" dur="1" fill="hold">
                                          <p:stCondLst>
                                            <p:cond delay="0"/>
                                          </p:stCondLst>
                                        </p:cTn>
                                        <p:tgtEl>
                                          <p:spTgt spid="243731"/>
                                        </p:tgtEl>
                                        <p:attrNameLst>
                                          <p:attrName>style.visibility</p:attrName>
                                        </p:attrNameLst>
                                      </p:cBhvr>
                                      <p:to>
                                        <p:strVal val="visible"/>
                                      </p:to>
                                    </p:set>
                                    <p:anim calcmode="lin" valueType="num">
                                      <p:cBhvr>
                                        <p:cTn id="85" dur="1000" fill="hold"/>
                                        <p:tgtEl>
                                          <p:spTgt spid="243731"/>
                                        </p:tgtEl>
                                        <p:attrNameLst>
                                          <p:attrName>ppt_x</p:attrName>
                                        </p:attrNameLst>
                                      </p:cBhvr>
                                      <p:tavLst>
                                        <p:tav tm="0">
                                          <p:val>
                                            <p:strVal val="#ppt_x-.2"/>
                                          </p:val>
                                        </p:tav>
                                        <p:tav tm="100000">
                                          <p:val>
                                            <p:strVal val="#ppt_x"/>
                                          </p:val>
                                        </p:tav>
                                      </p:tavLst>
                                    </p:anim>
                                    <p:anim calcmode="lin" valueType="num">
                                      <p:cBhvr>
                                        <p:cTn id="86" dur="1000" fill="hold"/>
                                        <p:tgtEl>
                                          <p:spTgt spid="243731"/>
                                        </p:tgtEl>
                                        <p:attrNameLst>
                                          <p:attrName>ppt_y</p:attrName>
                                        </p:attrNameLst>
                                      </p:cBhvr>
                                      <p:tavLst>
                                        <p:tav tm="0">
                                          <p:val>
                                            <p:strVal val="#ppt_y"/>
                                          </p:val>
                                        </p:tav>
                                        <p:tav tm="100000">
                                          <p:val>
                                            <p:strVal val="#ppt_y"/>
                                          </p:val>
                                        </p:tav>
                                      </p:tavLst>
                                    </p:anim>
                                    <p:animEffect transition="in" filter="wipe(right)" prLst="gradientSize: 0.1">
                                      <p:cBhvr>
                                        <p:cTn id="87" dur="1000"/>
                                        <p:tgtEl>
                                          <p:spTgt spid="24373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4" presetClass="entr" presetSubtype="0" accel="100000" fill="hold" grpId="0" nodeType="clickEffect">
                                  <p:stCondLst>
                                    <p:cond delay="0"/>
                                  </p:stCondLst>
                                  <p:childTnLst>
                                    <p:set>
                                      <p:cBhvr>
                                        <p:cTn id="91" dur="1" fill="hold">
                                          <p:stCondLst>
                                            <p:cond delay="0"/>
                                          </p:stCondLst>
                                        </p:cTn>
                                        <p:tgtEl>
                                          <p:spTgt spid="243732"/>
                                        </p:tgtEl>
                                        <p:attrNameLst>
                                          <p:attrName>style.visibility</p:attrName>
                                        </p:attrNameLst>
                                      </p:cBhvr>
                                      <p:to>
                                        <p:strVal val="visible"/>
                                      </p:to>
                                    </p:set>
                                    <p:anim calcmode="lin" valueType="num">
                                      <p:cBhvr>
                                        <p:cTn id="92" dur="500" fill="hold"/>
                                        <p:tgtEl>
                                          <p:spTgt spid="243732"/>
                                        </p:tgtEl>
                                        <p:attrNameLst>
                                          <p:attrName>ppt_w</p:attrName>
                                        </p:attrNameLst>
                                      </p:cBhvr>
                                      <p:tavLst>
                                        <p:tav tm="0">
                                          <p:val>
                                            <p:strVal val="#ppt_w*0.05"/>
                                          </p:val>
                                        </p:tav>
                                        <p:tav tm="100000">
                                          <p:val>
                                            <p:strVal val="#ppt_w"/>
                                          </p:val>
                                        </p:tav>
                                      </p:tavLst>
                                    </p:anim>
                                    <p:anim calcmode="lin" valueType="num">
                                      <p:cBhvr>
                                        <p:cTn id="93" dur="500" fill="hold"/>
                                        <p:tgtEl>
                                          <p:spTgt spid="243732"/>
                                        </p:tgtEl>
                                        <p:attrNameLst>
                                          <p:attrName>ppt_h</p:attrName>
                                        </p:attrNameLst>
                                      </p:cBhvr>
                                      <p:tavLst>
                                        <p:tav tm="0">
                                          <p:val>
                                            <p:strVal val="#ppt_h"/>
                                          </p:val>
                                        </p:tav>
                                        <p:tav tm="100000">
                                          <p:val>
                                            <p:strVal val="#ppt_h"/>
                                          </p:val>
                                        </p:tav>
                                      </p:tavLst>
                                    </p:anim>
                                    <p:anim calcmode="lin" valueType="num">
                                      <p:cBhvr>
                                        <p:cTn id="94" dur="500" fill="hold"/>
                                        <p:tgtEl>
                                          <p:spTgt spid="243732"/>
                                        </p:tgtEl>
                                        <p:attrNameLst>
                                          <p:attrName>ppt_x</p:attrName>
                                        </p:attrNameLst>
                                      </p:cBhvr>
                                      <p:tavLst>
                                        <p:tav tm="0">
                                          <p:val>
                                            <p:strVal val="#ppt_x-.2"/>
                                          </p:val>
                                        </p:tav>
                                        <p:tav tm="100000">
                                          <p:val>
                                            <p:strVal val="#ppt_x"/>
                                          </p:val>
                                        </p:tav>
                                      </p:tavLst>
                                    </p:anim>
                                    <p:anim calcmode="lin" valueType="num">
                                      <p:cBhvr>
                                        <p:cTn id="95" dur="500" fill="hold"/>
                                        <p:tgtEl>
                                          <p:spTgt spid="243732"/>
                                        </p:tgtEl>
                                        <p:attrNameLst>
                                          <p:attrName>ppt_y</p:attrName>
                                        </p:attrNameLst>
                                      </p:cBhvr>
                                      <p:tavLst>
                                        <p:tav tm="0">
                                          <p:val>
                                            <p:strVal val="#ppt_y"/>
                                          </p:val>
                                        </p:tav>
                                        <p:tav tm="100000">
                                          <p:val>
                                            <p:strVal val="#ppt_y"/>
                                          </p:val>
                                        </p:tav>
                                      </p:tavLst>
                                    </p:anim>
                                    <p:animEffect transition="in" filter="fade">
                                      <p:cBhvr>
                                        <p:cTn id="96" dur="500"/>
                                        <p:tgtEl>
                                          <p:spTgt spid="243732"/>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5" presetClass="entr" presetSubtype="0" fill="hold" nodeType="clickEffect">
                                  <p:stCondLst>
                                    <p:cond delay="0"/>
                                  </p:stCondLst>
                                  <p:childTnLst>
                                    <p:set>
                                      <p:cBhvr>
                                        <p:cTn id="100" dur="1" fill="hold">
                                          <p:stCondLst>
                                            <p:cond delay="0"/>
                                          </p:stCondLst>
                                        </p:cTn>
                                        <p:tgtEl>
                                          <p:spTgt spid="243734"/>
                                        </p:tgtEl>
                                        <p:attrNameLst>
                                          <p:attrName>style.visibility</p:attrName>
                                        </p:attrNameLst>
                                      </p:cBhvr>
                                      <p:to>
                                        <p:strVal val="visible"/>
                                      </p:to>
                                    </p:set>
                                    <p:anim calcmode="lin" valueType="num">
                                      <p:cBhvr>
                                        <p:cTn id="101" dur="1000" fill="hold"/>
                                        <p:tgtEl>
                                          <p:spTgt spid="243734"/>
                                        </p:tgtEl>
                                        <p:attrNameLst>
                                          <p:attrName>ppt_w</p:attrName>
                                        </p:attrNameLst>
                                      </p:cBhvr>
                                      <p:tavLst>
                                        <p:tav tm="0">
                                          <p:val>
                                            <p:strVal val="#ppt_w*0.70"/>
                                          </p:val>
                                        </p:tav>
                                        <p:tav tm="100000">
                                          <p:val>
                                            <p:strVal val="#ppt_w"/>
                                          </p:val>
                                        </p:tav>
                                      </p:tavLst>
                                    </p:anim>
                                    <p:anim calcmode="lin" valueType="num">
                                      <p:cBhvr>
                                        <p:cTn id="102" dur="1000" fill="hold"/>
                                        <p:tgtEl>
                                          <p:spTgt spid="243734"/>
                                        </p:tgtEl>
                                        <p:attrNameLst>
                                          <p:attrName>ppt_h</p:attrName>
                                        </p:attrNameLst>
                                      </p:cBhvr>
                                      <p:tavLst>
                                        <p:tav tm="0">
                                          <p:val>
                                            <p:strVal val="#ppt_h"/>
                                          </p:val>
                                        </p:tav>
                                        <p:tav tm="100000">
                                          <p:val>
                                            <p:strVal val="#ppt_h"/>
                                          </p:val>
                                        </p:tav>
                                      </p:tavLst>
                                    </p:anim>
                                    <p:animEffect transition="in" filter="fade">
                                      <p:cBhvr>
                                        <p:cTn id="103" dur="1000"/>
                                        <p:tgtEl>
                                          <p:spTgt spid="24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p:bldP spid="243716" grpId="0"/>
      <p:bldP spid="243717" grpId="0"/>
      <p:bldP spid="243718" grpId="0"/>
      <p:bldP spid="243719" grpId="0"/>
      <p:bldP spid="243720" grpId="0"/>
      <p:bldP spid="243721" grpId="0"/>
      <p:bldP spid="243722" grpId="0"/>
      <p:bldP spid="243723" grpId="0"/>
      <p:bldP spid="243724" grpId="0"/>
      <p:bldP spid="243725" grpId="0"/>
      <p:bldP spid="243726" grpId="0"/>
      <p:bldP spid="243727" grpId="0"/>
      <p:bldP spid="24373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dt" sz="half" idx="10"/>
          </p:nvPr>
        </p:nvSpPr>
        <p:spPr/>
        <p:txBody>
          <a:bodyPr/>
          <a:lstStyle/>
          <a:p>
            <a:pPr>
              <a:defRPr/>
            </a:pPr>
            <a:fld id="{D8BA3432-AF18-40E4-8729-CF8A5B5A36D6}" type="datetime1">
              <a:rPr lang="en-US"/>
              <a:pPr>
                <a:defRPr/>
              </a:pPr>
              <a:t>4/11/2019</a:t>
            </a:fld>
            <a:endParaRPr lang="en-US" altLang="en-US"/>
          </a:p>
        </p:txBody>
      </p:sp>
      <p:sp>
        <p:nvSpPr>
          <p:cNvPr id="12"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41713FFF-77E1-4205-BF52-EFED43E60DF1}" type="slidenum">
              <a:rPr lang="en-US" altLang="en-US" sz="1000">
                <a:latin typeface="Arial" panose="020B0604020202020204" pitchFamily="34" charset="0"/>
              </a:rPr>
              <a:pPr/>
              <a:t>113</a:t>
            </a:fld>
            <a:endParaRPr lang="en-US" altLang="en-US" sz="1000">
              <a:latin typeface="Arial" panose="020B0604020202020204" pitchFamily="34" charset="0"/>
            </a:endParaRPr>
          </a:p>
        </p:txBody>
      </p:sp>
      <p:sp>
        <p:nvSpPr>
          <p:cNvPr id="819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4739" name="Rectangle 3"/>
          <p:cNvSpPr>
            <a:spLocks noChangeArrowheads="1"/>
          </p:cNvSpPr>
          <p:nvPr/>
        </p:nvSpPr>
        <p:spPr bwMode="auto">
          <a:xfrm>
            <a:off x="152400" y="228600"/>
            <a:ext cx="157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solidFill>
                  <a:schemeClr val="accent2"/>
                </a:solidFill>
                <a:latin typeface="Book Antiqua" panose="02040602050305030304" pitchFamily="18" charset="0"/>
              </a:rPr>
              <a:t>Induktor, L</a:t>
            </a:r>
            <a:r>
              <a:rPr lang="en-US" altLang="en-US" sz="2000" b="1">
                <a:solidFill>
                  <a:schemeClr val="accent2"/>
                </a:solidFill>
                <a:latin typeface="Book Antiqua" panose="02040602050305030304" pitchFamily="18" charset="0"/>
              </a:rPr>
              <a:t> </a:t>
            </a:r>
          </a:p>
        </p:txBody>
      </p:sp>
      <p:pic>
        <p:nvPicPr>
          <p:cNvPr id="2447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87413"/>
            <a:ext cx="28194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5"/>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4742" name="Object 6"/>
          <p:cNvGraphicFramePr>
            <a:graphicFrameLocks noChangeAspect="1"/>
          </p:cNvGraphicFramePr>
          <p:nvPr/>
        </p:nvGraphicFramePr>
        <p:xfrm>
          <a:off x="4038600" y="457200"/>
          <a:ext cx="1447800" cy="1085850"/>
        </p:xfrm>
        <a:graphic>
          <a:graphicData uri="http://schemas.openxmlformats.org/presentationml/2006/ole">
            <mc:AlternateContent xmlns:mc="http://schemas.openxmlformats.org/markup-compatibility/2006">
              <mc:Choice xmlns:v="urn:schemas-microsoft-com:vml" Requires="v">
                <p:oleObj spid="_x0000_s8257" name="Equation" r:id="rId4" imgW="495085" imgH="368140" progId="Equation.3">
                  <p:embed/>
                </p:oleObj>
              </mc:Choice>
              <mc:Fallback>
                <p:oleObj name="Equation" r:id="rId4" imgW="495085" imgH="36814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57200"/>
                        <a:ext cx="144780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4743" name="Rectangle 7"/>
          <p:cNvSpPr>
            <a:spLocks noChangeArrowheads="1"/>
          </p:cNvSpPr>
          <p:nvPr/>
        </p:nvSpPr>
        <p:spPr bwMode="auto">
          <a:xfrm>
            <a:off x="3657600" y="1600200"/>
            <a:ext cx="67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dan</a:t>
            </a:r>
            <a:r>
              <a:rPr lang="en-US" altLang="en-US" sz="2000" b="1">
                <a:latin typeface="Book Antiqua" panose="02040602050305030304" pitchFamily="18" charset="0"/>
              </a:rPr>
              <a:t> </a:t>
            </a:r>
          </a:p>
        </p:txBody>
      </p:sp>
      <p:sp>
        <p:nvSpPr>
          <p:cNvPr id="8203" name="Rectangle 8"/>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4745" name="Object 9"/>
          <p:cNvGraphicFramePr>
            <a:graphicFrameLocks noChangeAspect="1"/>
          </p:cNvGraphicFramePr>
          <p:nvPr/>
        </p:nvGraphicFramePr>
        <p:xfrm>
          <a:off x="4114800" y="2209800"/>
          <a:ext cx="1981200" cy="1136650"/>
        </p:xfrm>
        <a:graphic>
          <a:graphicData uri="http://schemas.openxmlformats.org/presentationml/2006/ole">
            <mc:AlternateContent xmlns:mc="http://schemas.openxmlformats.org/markup-compatibility/2006">
              <mc:Choice xmlns:v="urn:schemas-microsoft-com:vml" Requires="v">
                <p:oleObj spid="_x0000_s8258" name="Equation" r:id="rId6" imgW="647700" imgH="368300" progId="Equation.3">
                  <p:embed/>
                </p:oleObj>
              </mc:Choice>
              <mc:Fallback>
                <p:oleObj name="Equation" r:id="rId6" imgW="647700" imgH="3683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2209800"/>
                        <a:ext cx="1981200" cy="1136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4746" name="Rectangle 10"/>
          <p:cNvSpPr>
            <a:spLocks noChangeArrowheads="1"/>
          </p:cNvSpPr>
          <p:nvPr/>
        </p:nvSpPr>
        <p:spPr bwMode="auto">
          <a:xfrm>
            <a:off x="228600" y="35814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Bilamana v dalam Volt, dan di/dt dalam ampere/detik, maka satuan bagi L adalah volt-detik/ampere atau henry</a:t>
            </a:r>
            <a:r>
              <a:rPr lang="en-US" altLang="en-US" sz="2000" b="1">
                <a:latin typeface="Book Antiqua" panose="0204060205030503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4739"/>
                                        </p:tgtEl>
                                        <p:attrNameLst>
                                          <p:attrName>style.visibility</p:attrName>
                                        </p:attrNameLst>
                                      </p:cBhvr>
                                      <p:to>
                                        <p:strVal val="visible"/>
                                      </p:to>
                                    </p:set>
                                    <p:animEffect transition="in" filter="wedge">
                                      <p:cBhvr>
                                        <p:cTn id="7" dur="2000"/>
                                        <p:tgtEl>
                                          <p:spTgt spid="244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44740"/>
                                        </p:tgtEl>
                                        <p:attrNameLst>
                                          <p:attrName>style.visibility</p:attrName>
                                        </p:attrNameLst>
                                      </p:cBhvr>
                                      <p:to>
                                        <p:strVal val="visible"/>
                                      </p:to>
                                    </p:set>
                                    <p:animEffect transition="in" filter="strips(downRight)">
                                      <p:cBhvr>
                                        <p:cTn id="12" dur="3000"/>
                                        <p:tgtEl>
                                          <p:spTgt spid="244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244742"/>
                                        </p:tgtEl>
                                        <p:attrNameLst>
                                          <p:attrName>style.visibility</p:attrName>
                                        </p:attrNameLst>
                                      </p:cBhvr>
                                      <p:to>
                                        <p:strVal val="visible"/>
                                      </p:to>
                                    </p:set>
                                    <p:anim calcmode="lin" valueType="num">
                                      <p:cBhvr>
                                        <p:cTn id="17" dur="1000" fill="hold"/>
                                        <p:tgtEl>
                                          <p:spTgt spid="244742"/>
                                        </p:tgtEl>
                                        <p:attrNameLst>
                                          <p:attrName>ppt_w</p:attrName>
                                        </p:attrNameLst>
                                      </p:cBhvr>
                                      <p:tavLst>
                                        <p:tav tm="0">
                                          <p:val>
                                            <p:strVal val="#ppt_w*0.70"/>
                                          </p:val>
                                        </p:tav>
                                        <p:tav tm="100000">
                                          <p:val>
                                            <p:strVal val="#ppt_w"/>
                                          </p:val>
                                        </p:tav>
                                      </p:tavLst>
                                    </p:anim>
                                    <p:anim calcmode="lin" valueType="num">
                                      <p:cBhvr>
                                        <p:cTn id="18" dur="1000" fill="hold"/>
                                        <p:tgtEl>
                                          <p:spTgt spid="244742"/>
                                        </p:tgtEl>
                                        <p:attrNameLst>
                                          <p:attrName>ppt_h</p:attrName>
                                        </p:attrNameLst>
                                      </p:cBhvr>
                                      <p:tavLst>
                                        <p:tav tm="0">
                                          <p:val>
                                            <p:strVal val="#ppt_h"/>
                                          </p:val>
                                        </p:tav>
                                        <p:tav tm="100000">
                                          <p:val>
                                            <p:strVal val="#ppt_h"/>
                                          </p:val>
                                        </p:tav>
                                      </p:tavLst>
                                    </p:anim>
                                    <p:animEffect transition="in" filter="fade">
                                      <p:cBhvr>
                                        <p:cTn id="19" dur="1000"/>
                                        <p:tgtEl>
                                          <p:spTgt spid="2447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244743"/>
                                        </p:tgtEl>
                                        <p:attrNameLst>
                                          <p:attrName>style.visibility</p:attrName>
                                        </p:attrNameLst>
                                      </p:cBhvr>
                                      <p:to>
                                        <p:strVal val="visible"/>
                                      </p:to>
                                    </p:set>
                                    <p:animEffect transition="in" filter="wedge">
                                      <p:cBhvr>
                                        <p:cTn id="24" dur="2000"/>
                                        <p:tgtEl>
                                          <p:spTgt spid="24474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nodeType="clickEffect">
                                  <p:stCondLst>
                                    <p:cond delay="0"/>
                                  </p:stCondLst>
                                  <p:childTnLst>
                                    <p:set>
                                      <p:cBhvr>
                                        <p:cTn id="28" dur="1" fill="hold">
                                          <p:stCondLst>
                                            <p:cond delay="0"/>
                                          </p:stCondLst>
                                        </p:cTn>
                                        <p:tgtEl>
                                          <p:spTgt spid="244745"/>
                                        </p:tgtEl>
                                        <p:attrNameLst>
                                          <p:attrName>style.visibility</p:attrName>
                                        </p:attrNameLst>
                                      </p:cBhvr>
                                      <p:to>
                                        <p:strVal val="visible"/>
                                      </p:to>
                                    </p:set>
                                    <p:animEffect transition="in" filter="wheel(4)">
                                      <p:cBhvr>
                                        <p:cTn id="29" dur="2000"/>
                                        <p:tgtEl>
                                          <p:spTgt spid="2447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244746"/>
                                        </p:tgtEl>
                                        <p:attrNameLst>
                                          <p:attrName>style.visibility</p:attrName>
                                        </p:attrNameLst>
                                      </p:cBhvr>
                                      <p:to>
                                        <p:strVal val="visible"/>
                                      </p:to>
                                    </p:set>
                                    <p:animEffect transition="in" filter="wheel(4)">
                                      <p:cBhvr>
                                        <p:cTn id="34" dur="2000"/>
                                        <p:tgtEl>
                                          <p:spTgt spid="24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p:bldP spid="244743" grpId="0"/>
      <p:bldP spid="24474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dt" sz="half" idx="10"/>
          </p:nvPr>
        </p:nvSpPr>
        <p:spPr/>
        <p:txBody>
          <a:bodyPr/>
          <a:lstStyle/>
          <a:p>
            <a:pPr>
              <a:defRPr/>
            </a:pPr>
            <a:fld id="{03703B55-D3D6-46A2-8A1A-79CAE0BAB2C6}" type="datetime1">
              <a:rPr lang="en-US"/>
              <a:pPr>
                <a:defRPr/>
              </a:pPr>
              <a:t>4/11/2019</a:t>
            </a:fld>
            <a:endParaRPr lang="en-US" altLang="en-US"/>
          </a:p>
        </p:txBody>
      </p:sp>
      <p:sp>
        <p:nvSpPr>
          <p:cNvPr id="13"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4DEDAF34-7096-401E-9DFF-0D5F90D923E1}" type="slidenum">
              <a:rPr lang="en-US" altLang="en-US" sz="1000">
                <a:latin typeface="Arial" panose="020B0604020202020204" pitchFamily="34" charset="0"/>
              </a:rPr>
              <a:pPr/>
              <a:t>114</a:t>
            </a:fld>
            <a:endParaRPr lang="en-US" altLang="en-US" sz="1000">
              <a:latin typeface="Arial" panose="020B0604020202020204" pitchFamily="34" charset="0"/>
            </a:endParaRPr>
          </a:p>
        </p:txBody>
      </p:sp>
      <p:sp>
        <p:nvSpPr>
          <p:cNvPr id="922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5763" name="Rectangle 3"/>
          <p:cNvSpPr>
            <a:spLocks noChangeArrowheads="1"/>
          </p:cNvSpPr>
          <p:nvPr/>
        </p:nvSpPr>
        <p:spPr bwMode="auto">
          <a:xfrm>
            <a:off x="152400" y="152400"/>
            <a:ext cx="1685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chemeClr val="accent2"/>
                </a:solidFill>
                <a:latin typeface="Book Antiqua" panose="02040602050305030304" pitchFamily="18" charset="0"/>
              </a:rPr>
              <a:t>Kapasitor, C </a:t>
            </a:r>
          </a:p>
        </p:txBody>
      </p:sp>
      <p:pic>
        <p:nvPicPr>
          <p:cNvPr id="245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3733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Rectangle 5"/>
          <p:cNvSpPr>
            <a:spLocks noChangeArrowheads="1"/>
          </p:cNvSpPr>
          <p:nvPr/>
        </p:nvSpPr>
        <p:spPr bwMode="auto">
          <a:xfrm>
            <a:off x="0" y="3333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5766" name="Object 6"/>
          <p:cNvGraphicFramePr>
            <a:graphicFrameLocks noChangeAspect="1"/>
          </p:cNvGraphicFramePr>
          <p:nvPr/>
        </p:nvGraphicFramePr>
        <p:xfrm>
          <a:off x="4953000" y="744538"/>
          <a:ext cx="1295400" cy="550862"/>
        </p:xfrm>
        <a:graphic>
          <a:graphicData uri="http://schemas.openxmlformats.org/presentationml/2006/ole">
            <mc:AlternateContent xmlns:mc="http://schemas.openxmlformats.org/markup-compatibility/2006">
              <mc:Choice xmlns:v="urn:schemas-microsoft-com:vml" Requires="v">
                <p:oleObj spid="_x0000_s9308" name="Equation" r:id="rId4" imgW="444307" imgH="190417" progId="Equation.3">
                  <p:embed/>
                </p:oleObj>
              </mc:Choice>
              <mc:Fallback>
                <p:oleObj name="Equation" r:id="rId4" imgW="444307" imgH="190417"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744538"/>
                        <a:ext cx="1295400" cy="550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7" name="Rectangle 7"/>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5768" name="Object 8"/>
          <p:cNvGraphicFramePr>
            <a:graphicFrameLocks noChangeAspect="1"/>
          </p:cNvGraphicFramePr>
          <p:nvPr/>
        </p:nvGraphicFramePr>
        <p:xfrm>
          <a:off x="4953000" y="1828800"/>
          <a:ext cx="2667000" cy="1223963"/>
        </p:xfrm>
        <a:graphic>
          <a:graphicData uri="http://schemas.openxmlformats.org/presentationml/2006/ole">
            <mc:AlternateContent xmlns:mc="http://schemas.openxmlformats.org/markup-compatibility/2006">
              <mc:Choice xmlns:v="urn:schemas-microsoft-com:vml" Requires="v">
                <p:oleObj spid="_x0000_s9309" name="Equation" r:id="rId6" imgW="812447" imgH="368140" progId="Equation.3">
                  <p:embed/>
                </p:oleObj>
              </mc:Choice>
              <mc:Fallback>
                <p:oleObj name="Equation" r:id="rId6" imgW="812447" imgH="36814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828800"/>
                        <a:ext cx="2667000" cy="1223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8" name="Rectangle 9"/>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5770" name="Object 10"/>
          <p:cNvGraphicFramePr>
            <a:graphicFrameLocks noChangeAspect="1"/>
          </p:cNvGraphicFramePr>
          <p:nvPr/>
        </p:nvGraphicFramePr>
        <p:xfrm>
          <a:off x="457200" y="3810000"/>
          <a:ext cx="2514600" cy="1420813"/>
        </p:xfrm>
        <a:graphic>
          <a:graphicData uri="http://schemas.openxmlformats.org/presentationml/2006/ole">
            <mc:AlternateContent xmlns:mc="http://schemas.openxmlformats.org/markup-compatibility/2006">
              <mc:Choice xmlns:v="urn:schemas-microsoft-com:vml" Requires="v">
                <p:oleObj spid="_x0000_s9310" name="Equation" r:id="rId8" imgW="660400" imgH="368300" progId="Equation.3">
                  <p:embed/>
                </p:oleObj>
              </mc:Choice>
              <mc:Fallback>
                <p:oleObj name="Equation" r:id="rId8" imgW="660400" imgH="3683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810000"/>
                        <a:ext cx="2514600" cy="1420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771" name="Rectangle 11"/>
          <p:cNvSpPr>
            <a:spLocks noChangeArrowheads="1"/>
          </p:cNvSpPr>
          <p:nvPr/>
        </p:nvSpPr>
        <p:spPr bwMode="auto">
          <a:xfrm>
            <a:off x="457200" y="5241925"/>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Muatan q dalam Coulomb dan v dalam volt, C dalam Coulomb/volt atau Farad</a:t>
            </a:r>
            <a:r>
              <a:rPr lang="en-US" altLang="en-US" sz="2000" b="1">
                <a:latin typeface="Book Antiqua" panose="0204060205030503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strips(upRight)">
                                      <p:cBhvr>
                                        <p:cTn id="7" dur="2000"/>
                                        <p:tgtEl>
                                          <p:spTgt spid="245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45764"/>
                                        </p:tgtEl>
                                        <p:attrNameLst>
                                          <p:attrName>style.visibility</p:attrName>
                                        </p:attrNameLst>
                                      </p:cBhvr>
                                      <p:to>
                                        <p:strVal val="visible"/>
                                      </p:to>
                                    </p:set>
                                    <p:animEffect transition="in" filter="strips(downRight)">
                                      <p:cBhvr>
                                        <p:cTn id="12" dur="5000"/>
                                        <p:tgtEl>
                                          <p:spTgt spid="2457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245766"/>
                                        </p:tgtEl>
                                        <p:attrNameLst>
                                          <p:attrName>style.visibility</p:attrName>
                                        </p:attrNameLst>
                                      </p:cBhvr>
                                      <p:to>
                                        <p:strVal val="visible"/>
                                      </p:to>
                                    </p:set>
                                    <p:animEffect transition="in" filter="wheel(1)">
                                      <p:cBhvr>
                                        <p:cTn id="17" dur="2000"/>
                                        <p:tgtEl>
                                          <p:spTgt spid="2457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2" fill="hold" nodeType="clickEffect">
                                  <p:stCondLst>
                                    <p:cond delay="0"/>
                                  </p:stCondLst>
                                  <p:childTnLst>
                                    <p:set>
                                      <p:cBhvr>
                                        <p:cTn id="21" dur="1" fill="hold">
                                          <p:stCondLst>
                                            <p:cond delay="0"/>
                                          </p:stCondLst>
                                        </p:cTn>
                                        <p:tgtEl>
                                          <p:spTgt spid="245768"/>
                                        </p:tgtEl>
                                        <p:attrNameLst>
                                          <p:attrName>style.visibility</p:attrName>
                                        </p:attrNameLst>
                                      </p:cBhvr>
                                      <p:to>
                                        <p:strVal val="visible"/>
                                      </p:to>
                                    </p:set>
                                    <p:animEffect transition="in" filter="wheel(2)">
                                      <p:cBhvr>
                                        <p:cTn id="22" dur="2000"/>
                                        <p:tgtEl>
                                          <p:spTgt spid="24576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245770"/>
                                        </p:tgtEl>
                                        <p:attrNameLst>
                                          <p:attrName>style.visibility</p:attrName>
                                        </p:attrNameLst>
                                      </p:cBhvr>
                                      <p:to>
                                        <p:strVal val="visible"/>
                                      </p:to>
                                    </p:set>
                                    <p:animEffect transition="in" filter="wedge">
                                      <p:cBhvr>
                                        <p:cTn id="27" dur="2000"/>
                                        <p:tgtEl>
                                          <p:spTgt spid="2457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45771"/>
                                        </p:tgtEl>
                                        <p:attrNameLst>
                                          <p:attrName>style.visibility</p:attrName>
                                        </p:attrNameLst>
                                      </p:cBhvr>
                                      <p:to>
                                        <p:strVal val="visible"/>
                                      </p:to>
                                    </p:set>
                                    <p:animEffect transition="in" filter="wedge">
                                      <p:cBhvr>
                                        <p:cTn id="32" dur="2000"/>
                                        <p:tgtEl>
                                          <p:spTgt spid="245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p:bldP spid="24577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dt" sz="half" idx="10"/>
          </p:nvPr>
        </p:nvSpPr>
        <p:spPr/>
        <p:txBody>
          <a:bodyPr/>
          <a:lstStyle/>
          <a:p>
            <a:pPr>
              <a:defRPr/>
            </a:pPr>
            <a:fld id="{ED8B66C0-BD36-47BE-96F0-4479EA5C5883}" type="datetime1">
              <a:rPr lang="en-US"/>
              <a:pPr>
                <a:defRPr/>
              </a:pPr>
              <a:t>4/11/2019</a:t>
            </a:fld>
            <a:endParaRPr lang="en-US" altLang="en-US"/>
          </a:p>
        </p:txBody>
      </p:sp>
      <p:sp>
        <p:nvSpPr>
          <p:cNvPr id="10"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F426D228-C118-45AF-A5E7-CD4D8B09F590}" type="slidenum">
              <a:rPr lang="en-US" altLang="en-US" sz="1000">
                <a:latin typeface="Arial" panose="020B0604020202020204" pitchFamily="34" charset="0"/>
              </a:rPr>
              <a:pPr/>
              <a:t>115</a:t>
            </a:fld>
            <a:endParaRPr lang="en-US" altLang="en-US" sz="1000">
              <a:latin typeface="Arial" panose="020B0604020202020204" pitchFamily="34" charset="0"/>
            </a:endParaRPr>
          </a:p>
        </p:txBody>
      </p:sp>
      <p:sp>
        <p:nvSpPr>
          <p:cNvPr id="10246"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6787" name="Rectangle 3"/>
          <p:cNvSpPr>
            <a:spLocks noChangeArrowheads="1"/>
          </p:cNvSpPr>
          <p:nvPr/>
        </p:nvSpPr>
        <p:spPr bwMode="auto">
          <a:xfrm>
            <a:off x="152400" y="152400"/>
            <a:ext cx="345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chemeClr val="accent2"/>
                </a:solidFill>
                <a:latin typeface="Book Antiqua" panose="02040602050305030304" pitchFamily="18" charset="0"/>
              </a:rPr>
              <a:t>2. 2  HUKUM KIRCHHOFF </a:t>
            </a:r>
          </a:p>
        </p:txBody>
      </p:sp>
      <p:sp>
        <p:nvSpPr>
          <p:cNvPr id="10248" name="Rectangle 4"/>
          <p:cNvSpPr>
            <a:spLocks noChangeArrowheads="1"/>
          </p:cNvSpPr>
          <p:nvPr/>
        </p:nvSpPr>
        <p:spPr bwMode="auto">
          <a:xfrm>
            <a:off x="0" y="2352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6789" name="Object 5"/>
          <p:cNvGraphicFramePr>
            <a:graphicFrameLocks noChangeAspect="1"/>
          </p:cNvGraphicFramePr>
          <p:nvPr/>
        </p:nvGraphicFramePr>
        <p:xfrm>
          <a:off x="762000" y="609600"/>
          <a:ext cx="3886200" cy="2743200"/>
        </p:xfrm>
        <a:graphic>
          <a:graphicData uri="http://schemas.openxmlformats.org/presentationml/2006/ole">
            <mc:AlternateContent xmlns:mc="http://schemas.openxmlformats.org/markup-compatibility/2006">
              <mc:Choice xmlns:v="urn:schemas-microsoft-com:vml" Requires="v">
                <p:oleObj spid="_x0000_s10303" r:id="rId3" imgW="5952381" imgH="3704762" progId="MSPhotoEd.3">
                  <p:embed/>
                </p:oleObj>
              </mc:Choice>
              <mc:Fallback>
                <p:oleObj r:id="rId3" imgW="5952381" imgH="3704762"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9600"/>
                        <a:ext cx="388620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6790" name="Rectangle 6"/>
          <p:cNvSpPr>
            <a:spLocks noChangeArrowheads="1"/>
          </p:cNvSpPr>
          <p:nvPr/>
        </p:nvSpPr>
        <p:spPr bwMode="auto">
          <a:xfrm>
            <a:off x="5181600" y="609600"/>
            <a:ext cx="37338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Book Antiqua" panose="02040602050305030304" pitchFamily="18" charset="0"/>
              </a:rPr>
              <a:t>Jumlah arus yang menuju suatu titik cabang sama dengan jumlah arus yang meninggalkan cabang tersebut. Jika arus menuju titik cabang dinyatakan positif, maka yang meninggalkan titik cabang bertanda negatif. Dengan demikian jumlah arus pada titik cabang tersebut adalah NOL</a:t>
            </a:r>
            <a:r>
              <a:rPr lang="en-US" altLang="en-US" sz="2000">
                <a:latin typeface="Book Antiqua" panose="02040602050305030304" pitchFamily="18" charset="0"/>
              </a:rPr>
              <a:t> </a:t>
            </a:r>
          </a:p>
        </p:txBody>
      </p:sp>
      <p:sp>
        <p:nvSpPr>
          <p:cNvPr id="10250" name="Rectangle 7"/>
          <p:cNvSpPr>
            <a:spLocks noChangeArrowheads="1"/>
          </p:cNvSpPr>
          <p:nvPr/>
        </p:nvSpPr>
        <p:spPr bwMode="auto">
          <a:xfrm>
            <a:off x="0" y="2967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6792" name="Object 8"/>
          <p:cNvGraphicFramePr>
            <a:graphicFrameLocks noChangeAspect="1"/>
          </p:cNvGraphicFramePr>
          <p:nvPr/>
        </p:nvGraphicFramePr>
        <p:xfrm>
          <a:off x="1447800" y="3962400"/>
          <a:ext cx="6343650" cy="1179513"/>
        </p:xfrm>
        <a:graphic>
          <a:graphicData uri="http://schemas.openxmlformats.org/presentationml/2006/ole">
            <mc:AlternateContent xmlns:mc="http://schemas.openxmlformats.org/markup-compatibility/2006">
              <mc:Choice xmlns:v="urn:schemas-microsoft-com:vml" Requires="v">
                <p:oleObj spid="_x0000_s10304" r:id="rId5" imgW="7009524" imgH="1305107" progId="MSPhotoEd.3">
                  <p:embed/>
                </p:oleObj>
              </mc:Choice>
              <mc:Fallback>
                <p:oleObj r:id="rId5" imgW="7009524" imgH="1305107"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962400"/>
                        <a:ext cx="6343650" cy="1179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46787">
                                            <p:txEl>
                                              <p:pRg st="0" end="0"/>
                                            </p:txEl>
                                          </p:spTgt>
                                        </p:tgtEl>
                                        <p:attrNameLst>
                                          <p:attrName>style.visibility</p:attrName>
                                        </p:attrNameLst>
                                      </p:cBhvr>
                                      <p:to>
                                        <p:strVal val="visible"/>
                                      </p:to>
                                    </p:set>
                                    <p:animEffect transition="in" filter="strips(downRight)">
                                      <p:cBhvr>
                                        <p:cTn id="7" dur="2000"/>
                                        <p:tgtEl>
                                          <p:spTgt spid="246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246789"/>
                                        </p:tgtEl>
                                        <p:attrNameLst>
                                          <p:attrName>style.visibility</p:attrName>
                                        </p:attrNameLst>
                                      </p:cBhvr>
                                      <p:to>
                                        <p:strVal val="visible"/>
                                      </p:to>
                                    </p:set>
                                    <p:animEffect transition="in" filter="wheel(4)">
                                      <p:cBhvr>
                                        <p:cTn id="12" dur="2000"/>
                                        <p:tgtEl>
                                          <p:spTgt spid="2467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iterate type="wd">
                                    <p:tmPct val="10000"/>
                                  </p:iterate>
                                  <p:childTnLst>
                                    <p:set>
                                      <p:cBhvr>
                                        <p:cTn id="16" dur="1" fill="hold">
                                          <p:stCondLst>
                                            <p:cond delay="0"/>
                                          </p:stCondLst>
                                        </p:cTn>
                                        <p:tgtEl>
                                          <p:spTgt spid="246790"/>
                                        </p:tgtEl>
                                        <p:attrNameLst>
                                          <p:attrName>style.visibility</p:attrName>
                                        </p:attrNameLst>
                                      </p:cBhvr>
                                      <p:to>
                                        <p:strVal val="visible"/>
                                      </p:to>
                                    </p:set>
                                    <p:animEffect transition="in" filter="strips(downRight)">
                                      <p:cBhvr>
                                        <p:cTn id="17" dur="2000"/>
                                        <p:tgtEl>
                                          <p:spTgt spid="2467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46792"/>
                                        </p:tgtEl>
                                        <p:attrNameLst>
                                          <p:attrName>style.visibility</p:attrName>
                                        </p:attrNameLst>
                                      </p:cBhvr>
                                      <p:to>
                                        <p:strVal val="visible"/>
                                      </p:to>
                                    </p:set>
                                    <p:animEffect transition="in" filter="wedge">
                                      <p:cBhvr>
                                        <p:cTn id="22" dur="20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dt" sz="half" idx="10"/>
          </p:nvPr>
        </p:nvSpPr>
        <p:spPr/>
        <p:txBody>
          <a:bodyPr/>
          <a:lstStyle/>
          <a:p>
            <a:pPr>
              <a:defRPr/>
            </a:pPr>
            <a:fld id="{62E039F2-E52A-4424-9BED-3414E423D4F2}" type="datetime1">
              <a:rPr lang="en-US"/>
              <a:pPr>
                <a:defRPr/>
              </a:pPr>
              <a:t>4/11/2019</a:t>
            </a:fld>
            <a:endParaRPr lang="en-US" altLang="en-US"/>
          </a:p>
        </p:txBody>
      </p:sp>
      <p:sp>
        <p:nvSpPr>
          <p:cNvPr id="8" name="Slide Number Placeholder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673E562-0780-4788-A721-1AF2B2CFC7C6}" type="slidenum">
              <a:rPr lang="en-US" altLang="en-US" sz="1000">
                <a:latin typeface="Arial" panose="020B0604020202020204" pitchFamily="34" charset="0"/>
              </a:rPr>
              <a:pPr/>
              <a:t>116</a:t>
            </a:fld>
            <a:endParaRPr lang="en-US" altLang="en-US" sz="1000">
              <a:latin typeface="Arial" panose="020B0604020202020204" pitchFamily="34" charset="0"/>
            </a:endParaRPr>
          </a:p>
        </p:txBody>
      </p:sp>
      <p:sp>
        <p:nvSpPr>
          <p:cNvPr id="11269"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pic>
        <p:nvPicPr>
          <p:cNvPr id="247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0050"/>
            <a:ext cx="47244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Rectangle 4"/>
          <p:cNvSpPr>
            <a:spLocks noChangeArrowheads="1"/>
          </p:cNvSpPr>
          <p:nvPr/>
        </p:nvSpPr>
        <p:spPr bwMode="auto">
          <a:xfrm>
            <a:off x="5334000" y="728663"/>
            <a:ext cx="35814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Book Antiqua" panose="02040602050305030304" pitchFamily="18" charset="0"/>
              </a:rPr>
              <a:t>Jumlah potensial rises dari sebuah sirkit tertutup sama dengan jumlah potensial drop pada sitkit tersebut. Dengan katalain, jumlah aljabar dari potensial yang mengelilingi sirkit tersebut sama dengan NOL </a:t>
            </a:r>
          </a:p>
        </p:txBody>
      </p:sp>
      <p:sp>
        <p:nvSpPr>
          <p:cNvPr id="11272" name="Rectangle 5"/>
          <p:cNvSpPr>
            <a:spLocks noChangeArrowheads="1"/>
          </p:cNvSpPr>
          <p:nvPr/>
        </p:nvSpPr>
        <p:spPr bwMode="auto">
          <a:xfrm>
            <a:off x="0"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7814" name="Object 6"/>
          <p:cNvGraphicFramePr>
            <a:graphicFrameLocks noChangeAspect="1"/>
          </p:cNvGraphicFramePr>
          <p:nvPr/>
        </p:nvGraphicFramePr>
        <p:xfrm>
          <a:off x="1066800" y="3609975"/>
          <a:ext cx="6858000" cy="1343025"/>
        </p:xfrm>
        <a:graphic>
          <a:graphicData uri="http://schemas.openxmlformats.org/presentationml/2006/ole">
            <mc:AlternateContent xmlns:mc="http://schemas.openxmlformats.org/markup-compatibility/2006">
              <mc:Choice xmlns:v="urn:schemas-microsoft-com:vml" Requires="v">
                <p:oleObj spid="_x0000_s11299" r:id="rId4" imgW="6792273" imgH="1333333" progId="MSPhotoEd.3">
                  <p:embed/>
                </p:oleObj>
              </mc:Choice>
              <mc:Fallback>
                <p:oleObj r:id="rId4" imgW="6792273" imgH="1333333"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609975"/>
                        <a:ext cx="6858000" cy="1343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47811"/>
                                        </p:tgtEl>
                                        <p:attrNameLst>
                                          <p:attrName>style.visibility</p:attrName>
                                        </p:attrNameLst>
                                      </p:cBhvr>
                                      <p:to>
                                        <p:strVal val="visible"/>
                                      </p:to>
                                    </p:set>
                                    <p:animEffect transition="in" filter="strips(downRight)">
                                      <p:cBhvr>
                                        <p:cTn id="7" dur="5000"/>
                                        <p:tgtEl>
                                          <p:spTgt spid="2478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iterate type="lt">
                                    <p:tmPct val="10000"/>
                                  </p:iterate>
                                  <p:childTnLst>
                                    <p:set>
                                      <p:cBhvr>
                                        <p:cTn id="11" dur="1" fill="hold">
                                          <p:stCondLst>
                                            <p:cond delay="0"/>
                                          </p:stCondLst>
                                        </p:cTn>
                                        <p:tgtEl>
                                          <p:spTgt spid="247812"/>
                                        </p:tgtEl>
                                        <p:attrNameLst>
                                          <p:attrName>style.visibility</p:attrName>
                                        </p:attrNameLst>
                                      </p:cBhvr>
                                      <p:to>
                                        <p:strVal val="visible"/>
                                      </p:to>
                                    </p:set>
                                    <p:animEffect transition="in" filter="strips(downLeft)">
                                      <p:cBhvr>
                                        <p:cTn id="12" dur="1000"/>
                                        <p:tgtEl>
                                          <p:spTgt spid="2478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47814"/>
                                        </p:tgtEl>
                                        <p:attrNameLst>
                                          <p:attrName>style.visibility</p:attrName>
                                        </p:attrNameLst>
                                      </p:cBhvr>
                                      <p:to>
                                        <p:strVal val="visible"/>
                                      </p:to>
                                    </p:set>
                                    <p:animEffect transition="in" filter="wedge">
                                      <p:cBhvr>
                                        <p:cTn id="17" dur="2000"/>
                                        <p:tgtEl>
                                          <p:spTgt spid="247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dt" sz="half" idx="10"/>
          </p:nvPr>
        </p:nvSpPr>
        <p:spPr/>
        <p:txBody>
          <a:bodyPr/>
          <a:lstStyle/>
          <a:p>
            <a:pPr>
              <a:defRPr/>
            </a:pPr>
            <a:fld id="{50B037EE-499C-4545-8398-0E1A34505D97}" type="datetime1">
              <a:rPr lang="en-US"/>
              <a:pPr>
                <a:defRPr/>
              </a:pPr>
              <a:t>4/11/2019</a:t>
            </a:fld>
            <a:endParaRPr lang="en-US" altLang="en-US"/>
          </a:p>
        </p:txBody>
      </p:sp>
      <p:sp>
        <p:nvSpPr>
          <p:cNvPr id="10"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00B0AA69-6B07-4185-8745-0A9A924F563A}" type="slidenum">
              <a:rPr lang="en-US" altLang="en-US" sz="1000">
                <a:latin typeface="Arial" panose="020B0604020202020204" pitchFamily="34" charset="0"/>
              </a:rPr>
              <a:pPr/>
              <a:t>117</a:t>
            </a:fld>
            <a:endParaRPr lang="en-US" altLang="en-US" sz="1000">
              <a:latin typeface="Arial" panose="020B0604020202020204" pitchFamily="34" charset="0"/>
            </a:endParaRPr>
          </a:p>
        </p:txBody>
      </p:sp>
      <p:sp>
        <p:nvSpPr>
          <p:cNvPr id="73732"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8835" name="Rectangle 3"/>
          <p:cNvSpPr>
            <a:spLocks noChangeArrowheads="1"/>
          </p:cNvSpPr>
          <p:nvPr/>
        </p:nvSpPr>
        <p:spPr bwMode="auto">
          <a:xfrm>
            <a:off x="228600" y="152400"/>
            <a:ext cx="598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solidFill>
                  <a:schemeClr val="accent2"/>
                </a:solidFill>
                <a:latin typeface="Book Antiqua" panose="02040602050305030304" pitchFamily="18" charset="0"/>
              </a:rPr>
              <a:t>3.  HARGA EFEKTIF DAN RATA-RATA</a:t>
            </a:r>
            <a:r>
              <a:rPr lang="en-US" altLang="en-US" b="1">
                <a:solidFill>
                  <a:schemeClr val="accent2"/>
                </a:solidFill>
                <a:latin typeface="Book Antiqua" panose="02040602050305030304" pitchFamily="18" charset="0"/>
              </a:rPr>
              <a:t> </a:t>
            </a:r>
          </a:p>
        </p:txBody>
      </p:sp>
      <p:sp>
        <p:nvSpPr>
          <p:cNvPr id="248836" name="Rectangle 4"/>
          <p:cNvSpPr>
            <a:spLocks noChangeArrowheads="1"/>
          </p:cNvSpPr>
          <p:nvPr/>
        </p:nvSpPr>
        <p:spPr bwMode="auto">
          <a:xfrm>
            <a:off x="228600" y="762000"/>
            <a:ext cx="3071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solidFill>
                  <a:schemeClr val="accent2"/>
                </a:solidFill>
                <a:latin typeface="Book Antiqua" panose="02040602050305030304" pitchFamily="18" charset="0"/>
              </a:rPr>
              <a:t>BENTUK GELOMBANG</a:t>
            </a:r>
            <a:r>
              <a:rPr lang="en-US" altLang="en-US" sz="2000">
                <a:solidFill>
                  <a:schemeClr val="accent2"/>
                </a:solidFill>
                <a:latin typeface="Book Antiqua" panose="02040602050305030304" pitchFamily="18" charset="0"/>
              </a:rPr>
              <a:t> </a:t>
            </a:r>
          </a:p>
        </p:txBody>
      </p:sp>
      <p:pic>
        <p:nvPicPr>
          <p:cNvPr id="248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3505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0"/>
            <a:ext cx="33909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124200"/>
            <a:ext cx="4724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40" name="Rectangle 8"/>
          <p:cNvSpPr>
            <a:spLocks noChangeArrowheads="1"/>
          </p:cNvSpPr>
          <p:nvPr/>
        </p:nvSpPr>
        <p:spPr bwMode="auto">
          <a:xfrm>
            <a:off x="2971800" y="5791200"/>
            <a:ext cx="2967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Book Antiqua" panose="02040602050305030304" pitchFamily="18" charset="0"/>
              </a:rPr>
              <a:t>Beberapa fungsi priodik</a:t>
            </a:r>
            <a:r>
              <a:rPr lang="en-US" altLang="en-US" sz="2000" b="1">
                <a:latin typeface="Book Antiqua" panose="0204060205030503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strips(downRight)">
                                      <p:cBhvr>
                                        <p:cTn id="7" dur="2000"/>
                                        <p:tgtEl>
                                          <p:spTgt spid="248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48836">
                                            <p:txEl>
                                              <p:pRg st="0" end="0"/>
                                            </p:txEl>
                                          </p:spTgt>
                                        </p:tgtEl>
                                        <p:attrNameLst>
                                          <p:attrName>style.visibility</p:attrName>
                                        </p:attrNameLst>
                                      </p:cBhvr>
                                      <p:to>
                                        <p:strVal val="visible"/>
                                      </p:to>
                                    </p:set>
                                    <p:animEffect transition="in" filter="wedge">
                                      <p:cBhvr>
                                        <p:cTn id="12" dur="2000"/>
                                        <p:tgtEl>
                                          <p:spTgt spid="2488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248837"/>
                                        </p:tgtEl>
                                        <p:attrNameLst>
                                          <p:attrName>style.visibility</p:attrName>
                                        </p:attrNameLst>
                                      </p:cBhvr>
                                      <p:to>
                                        <p:strVal val="visible"/>
                                      </p:to>
                                    </p:set>
                                    <p:animEffect transition="in" filter="strips(downRight)">
                                      <p:cBhvr>
                                        <p:cTn id="17" dur="5000"/>
                                        <p:tgtEl>
                                          <p:spTgt spid="248837"/>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48838"/>
                                        </p:tgtEl>
                                        <p:attrNameLst>
                                          <p:attrName>style.visibility</p:attrName>
                                        </p:attrNameLst>
                                      </p:cBhvr>
                                      <p:to>
                                        <p:strVal val="visible"/>
                                      </p:to>
                                    </p:set>
                                    <p:animEffect transition="in" filter="strips(downRight)">
                                      <p:cBhvr>
                                        <p:cTn id="22" dur="3000"/>
                                        <p:tgtEl>
                                          <p:spTgt spid="2488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248839"/>
                                        </p:tgtEl>
                                        <p:attrNameLst>
                                          <p:attrName>style.visibility</p:attrName>
                                        </p:attrNameLst>
                                      </p:cBhvr>
                                      <p:to>
                                        <p:strVal val="visible"/>
                                      </p:to>
                                    </p:set>
                                    <p:animEffect transition="in" filter="strips(downRight)">
                                      <p:cBhvr>
                                        <p:cTn id="27" dur="5000"/>
                                        <p:tgtEl>
                                          <p:spTgt spid="2488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48840"/>
                                        </p:tgtEl>
                                        <p:attrNameLst>
                                          <p:attrName>style.visibility</p:attrName>
                                        </p:attrNameLst>
                                      </p:cBhvr>
                                      <p:to>
                                        <p:strVal val="visible"/>
                                      </p:to>
                                    </p:set>
                                    <p:animEffect transition="in" filter="wedge">
                                      <p:cBhvr>
                                        <p:cTn id="32" dur="2000"/>
                                        <p:tgtEl>
                                          <p:spTgt spid="248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p:bldP spid="24884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dt" sz="half" idx="10"/>
          </p:nvPr>
        </p:nvSpPr>
        <p:spPr/>
        <p:txBody>
          <a:bodyPr/>
          <a:lstStyle/>
          <a:p>
            <a:pPr>
              <a:defRPr/>
            </a:pPr>
            <a:fld id="{36D2DE06-6C84-465A-BEE2-FDC71C6EF705}" type="datetime1">
              <a:rPr lang="en-US"/>
              <a:pPr>
                <a:defRPr/>
              </a:pPr>
              <a:t>4/11/2019</a:t>
            </a:fld>
            <a:endParaRPr lang="en-US" altLang="en-US"/>
          </a:p>
        </p:txBody>
      </p:sp>
      <p:sp>
        <p:nvSpPr>
          <p:cNvPr id="13"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900431A8-A1A3-4366-B724-35AAAA117A78}" type="slidenum">
              <a:rPr lang="en-US" altLang="en-US" sz="1000">
                <a:latin typeface="Arial" panose="020B0604020202020204" pitchFamily="34" charset="0"/>
              </a:rPr>
              <a:pPr/>
              <a:t>118</a:t>
            </a:fld>
            <a:endParaRPr lang="en-US" altLang="en-US" sz="1000">
              <a:latin typeface="Arial" panose="020B0604020202020204" pitchFamily="34" charset="0"/>
            </a:endParaRPr>
          </a:p>
        </p:txBody>
      </p:sp>
      <p:sp>
        <p:nvSpPr>
          <p:cNvPr id="1229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49859" name="Rectangle 3"/>
          <p:cNvSpPr>
            <a:spLocks noChangeArrowheads="1"/>
          </p:cNvSpPr>
          <p:nvPr/>
        </p:nvSpPr>
        <p:spPr bwMode="auto">
          <a:xfrm>
            <a:off x="152400" y="1524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Fungsi tegangan dan arus, v dan i adalah ekspresi matematis yang dapat</a:t>
            </a:r>
          </a:p>
          <a:p>
            <a:pPr eaLnBrk="1" hangingPunct="1"/>
            <a:r>
              <a:rPr lang="es-ES_tradnl" altLang="en-US" sz="2000">
                <a:latin typeface="Arial" panose="020B0604020202020204" pitchFamily="34" charset="0"/>
              </a:rPr>
              <a:t>diberikan dalam beberapa bentuk</a:t>
            </a:r>
            <a:r>
              <a:rPr lang="en-US" altLang="en-US" sz="2000">
                <a:latin typeface="Arial" panose="020B0604020202020204" pitchFamily="34" charset="0"/>
              </a:rPr>
              <a:t> </a:t>
            </a:r>
          </a:p>
        </p:txBody>
      </p:sp>
      <p:sp>
        <p:nvSpPr>
          <p:cNvPr id="249860" name="Rectangle 4"/>
          <p:cNvSpPr>
            <a:spLocks noChangeArrowheads="1"/>
          </p:cNvSpPr>
          <p:nvPr/>
        </p:nvSpPr>
        <p:spPr bwMode="auto">
          <a:xfrm>
            <a:off x="1219200" y="914400"/>
            <a:ext cx="159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fungsi sinus </a:t>
            </a:r>
          </a:p>
        </p:txBody>
      </p:sp>
      <p:pic>
        <p:nvPicPr>
          <p:cNvPr id="2498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371600"/>
            <a:ext cx="32575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2" name="Rectangle 6"/>
          <p:cNvSpPr>
            <a:spLocks noChangeArrowheads="1"/>
          </p:cNvSpPr>
          <p:nvPr/>
        </p:nvSpPr>
        <p:spPr bwMode="auto">
          <a:xfrm>
            <a:off x="5367338" y="914400"/>
            <a:ext cx="186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fungsi cosinus</a:t>
            </a:r>
            <a:r>
              <a:rPr lang="en-US" altLang="en-US" sz="2000">
                <a:latin typeface="Arial" panose="020B0604020202020204" pitchFamily="34" charset="0"/>
              </a:rPr>
              <a:t> </a:t>
            </a:r>
          </a:p>
        </p:txBody>
      </p:sp>
      <p:pic>
        <p:nvPicPr>
          <p:cNvPr id="2498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71600"/>
            <a:ext cx="31242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4" name="Rectangle 8"/>
          <p:cNvSpPr>
            <a:spLocks noChangeArrowheads="1"/>
          </p:cNvSpPr>
          <p:nvPr/>
        </p:nvSpPr>
        <p:spPr bwMode="auto">
          <a:xfrm>
            <a:off x="228600" y="4114800"/>
            <a:ext cx="2757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HARGA RATA-RATA</a:t>
            </a:r>
            <a:r>
              <a:rPr lang="en-US" altLang="en-US" sz="2000">
                <a:latin typeface="Arial" panose="020B0604020202020204" pitchFamily="34" charset="0"/>
              </a:rPr>
              <a:t> </a:t>
            </a:r>
          </a:p>
        </p:txBody>
      </p:sp>
      <p:sp>
        <p:nvSpPr>
          <p:cNvPr id="249865" name="Rectangle 9"/>
          <p:cNvSpPr>
            <a:spLocks noChangeArrowheads="1"/>
          </p:cNvSpPr>
          <p:nvPr/>
        </p:nvSpPr>
        <p:spPr bwMode="auto">
          <a:xfrm>
            <a:off x="228600" y="45720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Fungsi umum y(t) dengan prioda T, memiliki harga rata-rata Y</a:t>
            </a:r>
            <a:r>
              <a:rPr lang="en-US" altLang="en-US" sz="2000" baseline="-25000">
                <a:latin typeface="Arial" panose="020B0604020202020204" pitchFamily="34" charset="0"/>
              </a:rPr>
              <a:t>AV</a:t>
            </a:r>
            <a:r>
              <a:rPr lang="en-US" altLang="en-US" sz="2000">
                <a:latin typeface="Arial" panose="020B0604020202020204" pitchFamily="34" charset="0"/>
              </a:rPr>
              <a:t> sebagai berikut </a:t>
            </a:r>
          </a:p>
        </p:txBody>
      </p:sp>
      <p:sp>
        <p:nvSpPr>
          <p:cNvPr id="12301" name="Rectangle 10"/>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49867" name="Object 11"/>
          <p:cNvGraphicFramePr>
            <a:graphicFrameLocks noChangeAspect="1"/>
          </p:cNvGraphicFramePr>
          <p:nvPr/>
        </p:nvGraphicFramePr>
        <p:xfrm>
          <a:off x="2219325" y="5181600"/>
          <a:ext cx="2047875" cy="974725"/>
        </p:xfrm>
        <a:graphic>
          <a:graphicData uri="http://schemas.openxmlformats.org/presentationml/2006/ole">
            <mc:AlternateContent xmlns:mc="http://schemas.openxmlformats.org/markup-compatibility/2006">
              <mc:Choice xmlns:v="urn:schemas-microsoft-com:vml" Requires="v">
                <p:oleObj spid="_x0000_s12328" name="Equation" r:id="rId5" imgW="977900" imgH="469900" progId="Equation.3">
                  <p:embed/>
                </p:oleObj>
              </mc:Choice>
              <mc:Fallback>
                <p:oleObj name="Equation" r:id="rId5" imgW="977900" imgH="4699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325" y="5181600"/>
                        <a:ext cx="204787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9859"/>
                                        </p:tgtEl>
                                        <p:attrNameLst>
                                          <p:attrName>style.visibility</p:attrName>
                                        </p:attrNameLst>
                                      </p:cBhvr>
                                      <p:to>
                                        <p:strVal val="visible"/>
                                      </p:to>
                                    </p:set>
                                    <p:anim calcmode="lin" valueType="num">
                                      <p:cBhvr>
                                        <p:cTn id="7" dur="1000" fill="hold"/>
                                        <p:tgtEl>
                                          <p:spTgt spid="249859"/>
                                        </p:tgtEl>
                                        <p:attrNameLst>
                                          <p:attrName>ppt_x</p:attrName>
                                        </p:attrNameLst>
                                      </p:cBhvr>
                                      <p:tavLst>
                                        <p:tav tm="0">
                                          <p:val>
                                            <p:strVal val="#ppt_x-.2"/>
                                          </p:val>
                                        </p:tav>
                                        <p:tav tm="100000">
                                          <p:val>
                                            <p:strVal val="#ppt_x"/>
                                          </p:val>
                                        </p:tav>
                                      </p:tavLst>
                                    </p:anim>
                                    <p:anim calcmode="lin" valueType="num">
                                      <p:cBhvr>
                                        <p:cTn id="8" dur="1000" fill="hold"/>
                                        <p:tgtEl>
                                          <p:spTgt spid="24985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98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49860"/>
                                        </p:tgtEl>
                                        <p:attrNameLst>
                                          <p:attrName>style.visibility</p:attrName>
                                        </p:attrNameLst>
                                      </p:cBhvr>
                                      <p:to>
                                        <p:strVal val="visible"/>
                                      </p:to>
                                    </p:set>
                                    <p:animEffect transition="in" filter="strips(downRight)">
                                      <p:cBhvr>
                                        <p:cTn id="14" dur="500"/>
                                        <p:tgtEl>
                                          <p:spTgt spid="24986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249861"/>
                                        </p:tgtEl>
                                        <p:attrNameLst>
                                          <p:attrName>style.visibility</p:attrName>
                                        </p:attrNameLst>
                                      </p:cBhvr>
                                      <p:to>
                                        <p:strVal val="visible"/>
                                      </p:to>
                                    </p:set>
                                    <p:animEffect transition="in" filter="strips(downRight)">
                                      <p:cBhvr>
                                        <p:cTn id="19" dur="5000"/>
                                        <p:tgtEl>
                                          <p:spTgt spid="24986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249862"/>
                                        </p:tgtEl>
                                        <p:attrNameLst>
                                          <p:attrName>style.visibility</p:attrName>
                                        </p:attrNameLst>
                                      </p:cBhvr>
                                      <p:to>
                                        <p:strVal val="visible"/>
                                      </p:to>
                                    </p:set>
                                    <p:animEffect transition="in" filter="wheel(4)">
                                      <p:cBhvr>
                                        <p:cTn id="24" dur="2000"/>
                                        <p:tgtEl>
                                          <p:spTgt spid="2498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3" fill="hold" nodeType="clickEffect">
                                  <p:stCondLst>
                                    <p:cond delay="0"/>
                                  </p:stCondLst>
                                  <p:childTnLst>
                                    <p:set>
                                      <p:cBhvr>
                                        <p:cTn id="28" dur="1" fill="hold">
                                          <p:stCondLst>
                                            <p:cond delay="0"/>
                                          </p:stCondLst>
                                        </p:cTn>
                                        <p:tgtEl>
                                          <p:spTgt spid="249863"/>
                                        </p:tgtEl>
                                        <p:attrNameLst>
                                          <p:attrName>style.visibility</p:attrName>
                                        </p:attrNameLst>
                                      </p:cBhvr>
                                      <p:to>
                                        <p:strVal val="visible"/>
                                      </p:to>
                                    </p:set>
                                    <p:animEffect transition="in" filter="strips(upRight)">
                                      <p:cBhvr>
                                        <p:cTn id="29" dur="5000"/>
                                        <p:tgtEl>
                                          <p:spTgt spid="24986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49864"/>
                                        </p:tgtEl>
                                        <p:attrNameLst>
                                          <p:attrName>style.visibility</p:attrName>
                                        </p:attrNameLst>
                                      </p:cBhvr>
                                      <p:to>
                                        <p:strVal val="visible"/>
                                      </p:to>
                                    </p:set>
                                    <p:anim calcmode="lin" valueType="num">
                                      <p:cBhvr>
                                        <p:cTn id="34" dur="1000" fill="hold"/>
                                        <p:tgtEl>
                                          <p:spTgt spid="249864"/>
                                        </p:tgtEl>
                                        <p:attrNameLst>
                                          <p:attrName>ppt_x</p:attrName>
                                        </p:attrNameLst>
                                      </p:cBhvr>
                                      <p:tavLst>
                                        <p:tav tm="0">
                                          <p:val>
                                            <p:strVal val="#ppt_x-.2"/>
                                          </p:val>
                                        </p:tav>
                                        <p:tav tm="100000">
                                          <p:val>
                                            <p:strVal val="#ppt_x"/>
                                          </p:val>
                                        </p:tav>
                                      </p:tavLst>
                                    </p:anim>
                                    <p:anim calcmode="lin" valueType="num">
                                      <p:cBhvr>
                                        <p:cTn id="35" dur="1000" fill="hold"/>
                                        <p:tgtEl>
                                          <p:spTgt spid="24986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4986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249865"/>
                                        </p:tgtEl>
                                        <p:attrNameLst>
                                          <p:attrName>style.visibility</p:attrName>
                                        </p:attrNameLst>
                                      </p:cBhvr>
                                      <p:to>
                                        <p:strVal val="visible"/>
                                      </p:to>
                                    </p:set>
                                    <p:anim calcmode="lin" valueType="num">
                                      <p:cBhvr>
                                        <p:cTn id="41" dur="2000" fill="hold"/>
                                        <p:tgtEl>
                                          <p:spTgt spid="249865"/>
                                        </p:tgtEl>
                                        <p:attrNameLst>
                                          <p:attrName>ppt_x</p:attrName>
                                        </p:attrNameLst>
                                      </p:cBhvr>
                                      <p:tavLst>
                                        <p:tav tm="0">
                                          <p:val>
                                            <p:strVal val="#ppt_x-.2"/>
                                          </p:val>
                                        </p:tav>
                                        <p:tav tm="100000">
                                          <p:val>
                                            <p:strVal val="#ppt_x"/>
                                          </p:val>
                                        </p:tav>
                                      </p:tavLst>
                                    </p:anim>
                                    <p:anim calcmode="lin" valueType="num">
                                      <p:cBhvr>
                                        <p:cTn id="42" dur="2000" fill="hold"/>
                                        <p:tgtEl>
                                          <p:spTgt spid="249865"/>
                                        </p:tgtEl>
                                        <p:attrNameLst>
                                          <p:attrName>ppt_y</p:attrName>
                                        </p:attrNameLst>
                                      </p:cBhvr>
                                      <p:tavLst>
                                        <p:tav tm="0">
                                          <p:val>
                                            <p:strVal val="#ppt_y"/>
                                          </p:val>
                                        </p:tav>
                                        <p:tav tm="100000">
                                          <p:val>
                                            <p:strVal val="#ppt_y"/>
                                          </p:val>
                                        </p:tav>
                                      </p:tavLst>
                                    </p:anim>
                                    <p:animEffect transition="in" filter="wipe(right)" prLst="gradientSize: 0.1">
                                      <p:cBhvr>
                                        <p:cTn id="43" dur="2000"/>
                                        <p:tgtEl>
                                          <p:spTgt spid="24986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1" presetClass="entr" presetSubtype="4" fill="hold" nodeType="clickEffect">
                                  <p:stCondLst>
                                    <p:cond delay="0"/>
                                  </p:stCondLst>
                                  <p:childTnLst>
                                    <p:set>
                                      <p:cBhvr>
                                        <p:cTn id="47" dur="1" fill="hold">
                                          <p:stCondLst>
                                            <p:cond delay="0"/>
                                          </p:stCondLst>
                                        </p:cTn>
                                        <p:tgtEl>
                                          <p:spTgt spid="249867"/>
                                        </p:tgtEl>
                                        <p:attrNameLst>
                                          <p:attrName>style.visibility</p:attrName>
                                        </p:attrNameLst>
                                      </p:cBhvr>
                                      <p:to>
                                        <p:strVal val="visible"/>
                                      </p:to>
                                    </p:set>
                                    <p:animEffect transition="in" filter="wheel(4)">
                                      <p:cBhvr>
                                        <p:cTn id="48" dur="2000"/>
                                        <p:tgtEl>
                                          <p:spTgt spid="249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p:bldP spid="249860" grpId="0"/>
      <p:bldP spid="249862" grpId="0"/>
      <p:bldP spid="249864" grpId="0"/>
      <p:bldP spid="24986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half" idx="10"/>
          </p:nvPr>
        </p:nvSpPr>
        <p:spPr/>
        <p:txBody>
          <a:bodyPr/>
          <a:lstStyle/>
          <a:p>
            <a:pPr>
              <a:defRPr/>
            </a:pPr>
            <a:fld id="{67EAB8DF-7785-4DCA-A9AF-4EBE6EAA40C9}" type="datetime1">
              <a:rPr lang="en-US"/>
              <a:pPr>
                <a:defRPr/>
              </a:pPr>
              <a:t>4/11/2019</a:t>
            </a:fld>
            <a:endParaRPr lang="en-US" altLang="en-US"/>
          </a:p>
        </p:txBody>
      </p:sp>
      <p:sp>
        <p:nvSpPr>
          <p:cNvPr id="1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081077FA-C9F1-4C8A-8414-437C1A99F37C}" type="slidenum">
              <a:rPr lang="en-US" altLang="en-US" sz="1000">
                <a:latin typeface="Arial" panose="020B0604020202020204" pitchFamily="34" charset="0"/>
              </a:rPr>
              <a:pPr/>
              <a:t>119</a:t>
            </a:fld>
            <a:endParaRPr lang="en-US" altLang="en-US" sz="1000">
              <a:latin typeface="Arial" panose="020B0604020202020204" pitchFamily="34" charset="0"/>
            </a:endParaRPr>
          </a:p>
        </p:txBody>
      </p:sp>
      <p:sp>
        <p:nvSpPr>
          <p:cNvPr id="1331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0883" name="Rectangle 3"/>
          <p:cNvSpPr>
            <a:spLocks noChangeArrowheads="1"/>
          </p:cNvSpPr>
          <p:nvPr/>
        </p:nvSpPr>
        <p:spPr bwMode="auto">
          <a:xfrm>
            <a:off x="152400" y="152400"/>
            <a:ext cx="5876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HARGA EFEKTIF ATAU ROOT MEAN SQUARE</a:t>
            </a:r>
            <a:r>
              <a:rPr lang="en-US" altLang="en-US" sz="2000">
                <a:latin typeface="Arial" panose="020B0604020202020204" pitchFamily="34" charset="0"/>
              </a:rPr>
              <a:t> </a:t>
            </a:r>
          </a:p>
        </p:txBody>
      </p:sp>
      <p:sp>
        <p:nvSpPr>
          <p:cNvPr id="250884" name="Rectangle 4"/>
          <p:cNvSpPr>
            <a:spLocks noChangeArrowheads="1"/>
          </p:cNvSpPr>
          <p:nvPr/>
        </p:nvSpPr>
        <p:spPr bwMode="auto">
          <a:xfrm>
            <a:off x="152400" y="609600"/>
            <a:ext cx="848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Fungsi umum y(t) dengan prioda T, mempunyai harga efekti Y</a:t>
            </a:r>
            <a:r>
              <a:rPr lang="en-US" altLang="en-US" sz="2000" baseline="-25000">
                <a:latin typeface="Arial" panose="020B0604020202020204" pitchFamily="34" charset="0"/>
              </a:rPr>
              <a:t>rms</a:t>
            </a:r>
            <a:r>
              <a:rPr lang="en-US" altLang="en-US" sz="2000">
                <a:latin typeface="Arial" panose="020B0604020202020204" pitchFamily="34" charset="0"/>
              </a:rPr>
              <a:t> sebesar </a:t>
            </a:r>
          </a:p>
        </p:txBody>
      </p:sp>
      <p:sp>
        <p:nvSpPr>
          <p:cNvPr id="13321" name="Rectangle 5"/>
          <p:cNvSpPr>
            <a:spLocks noChangeArrowheads="1"/>
          </p:cNvSpPr>
          <p:nvPr/>
        </p:nvSpPr>
        <p:spPr bwMode="auto">
          <a:xfrm>
            <a:off x="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0886" name="Object 6"/>
          <p:cNvGraphicFramePr>
            <a:graphicFrameLocks noChangeAspect="1"/>
          </p:cNvGraphicFramePr>
          <p:nvPr/>
        </p:nvGraphicFramePr>
        <p:xfrm>
          <a:off x="990600" y="1066800"/>
          <a:ext cx="2362200" cy="1055688"/>
        </p:xfrm>
        <a:graphic>
          <a:graphicData uri="http://schemas.openxmlformats.org/presentationml/2006/ole">
            <mc:AlternateContent xmlns:mc="http://schemas.openxmlformats.org/markup-compatibility/2006">
              <mc:Choice xmlns:v="urn:schemas-microsoft-com:vml" Requires="v">
                <p:oleObj spid="_x0000_s13380" name="Equation" r:id="rId3" imgW="1155700" imgH="520700" progId="Equation.3">
                  <p:embed/>
                </p:oleObj>
              </mc:Choice>
              <mc:Fallback>
                <p:oleObj name="Equation" r:id="rId3" imgW="1155700" imgH="5207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066800"/>
                        <a:ext cx="2362200" cy="1055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0887" name="Rectangle 7"/>
          <p:cNvSpPr>
            <a:spLocks noChangeArrowheads="1"/>
          </p:cNvSpPr>
          <p:nvPr/>
        </p:nvSpPr>
        <p:spPr bwMode="auto">
          <a:xfrm>
            <a:off x="190500" y="2193925"/>
            <a:ext cx="293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Harga efektif dari fungsi </a:t>
            </a:r>
          </a:p>
        </p:txBody>
      </p:sp>
      <p:sp>
        <p:nvSpPr>
          <p:cNvPr id="250888" name="Rectangle 8"/>
          <p:cNvSpPr>
            <a:spLocks noChangeArrowheads="1"/>
          </p:cNvSpPr>
          <p:nvPr/>
        </p:nvSpPr>
        <p:spPr bwMode="auto">
          <a:xfrm>
            <a:off x="3124200" y="2193925"/>
            <a:ext cx="120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latin typeface="Arial" panose="020B0604020202020204" pitchFamily="34" charset="0"/>
              </a:rPr>
              <a:t>a sin </a:t>
            </a:r>
            <a:r>
              <a:rPr lang="en-US" altLang="en-US" sz="2000" b="1">
                <a:latin typeface="Arial" panose="020B0604020202020204" pitchFamily="34" charset="0"/>
              </a:rPr>
              <a:t>ω</a:t>
            </a:r>
            <a:r>
              <a:rPr lang="es-ES_tradnl" altLang="en-US" sz="2000" b="1">
                <a:latin typeface="Arial" panose="020B0604020202020204" pitchFamily="34" charset="0"/>
              </a:rPr>
              <a:t>t</a:t>
            </a:r>
            <a:r>
              <a:rPr lang="es-ES_tradnl" altLang="en-US" sz="2000">
                <a:latin typeface="Arial" panose="020B0604020202020204" pitchFamily="34" charset="0"/>
              </a:rPr>
              <a:t> </a:t>
            </a:r>
          </a:p>
        </p:txBody>
      </p:sp>
      <p:sp>
        <p:nvSpPr>
          <p:cNvPr id="250889" name="Rectangle 9"/>
          <p:cNvSpPr>
            <a:spLocks noChangeArrowheads="1"/>
          </p:cNvSpPr>
          <p:nvPr/>
        </p:nvSpPr>
        <p:spPr bwMode="auto">
          <a:xfrm>
            <a:off x="4267200" y="2193925"/>
            <a:ext cx="67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dan</a:t>
            </a:r>
            <a:r>
              <a:rPr lang="en-US" altLang="en-US" sz="2000">
                <a:latin typeface="Arial" panose="020B0604020202020204" pitchFamily="34" charset="0"/>
              </a:rPr>
              <a:t> </a:t>
            </a:r>
          </a:p>
        </p:txBody>
      </p:sp>
      <p:sp>
        <p:nvSpPr>
          <p:cNvPr id="250890" name="Rectangle 10"/>
          <p:cNvSpPr>
            <a:spLocks noChangeArrowheads="1"/>
          </p:cNvSpPr>
          <p:nvPr/>
        </p:nvSpPr>
        <p:spPr bwMode="auto">
          <a:xfrm>
            <a:off x="4824413" y="2193925"/>
            <a:ext cx="127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latin typeface="Arial" panose="020B0604020202020204" pitchFamily="34" charset="0"/>
              </a:rPr>
              <a:t>a cos </a:t>
            </a:r>
            <a:r>
              <a:rPr lang="en-US" altLang="en-US" sz="2000" b="1">
                <a:latin typeface="Arial" panose="020B0604020202020204" pitchFamily="34" charset="0"/>
              </a:rPr>
              <a:t>ω</a:t>
            </a:r>
            <a:r>
              <a:rPr lang="es-ES_tradnl" altLang="en-US" sz="2000" b="1">
                <a:latin typeface="Arial" panose="020B0604020202020204" pitchFamily="34" charset="0"/>
              </a:rPr>
              <a:t>t</a:t>
            </a:r>
            <a:r>
              <a:rPr lang="es-ES_tradnl" altLang="en-US" sz="2000">
                <a:latin typeface="Arial" panose="020B0604020202020204" pitchFamily="34" charset="0"/>
              </a:rPr>
              <a:t> </a:t>
            </a:r>
          </a:p>
        </p:txBody>
      </p:sp>
      <p:sp>
        <p:nvSpPr>
          <p:cNvPr id="250891" name="Rectangle 11"/>
          <p:cNvSpPr>
            <a:spLocks noChangeArrowheads="1"/>
          </p:cNvSpPr>
          <p:nvPr/>
        </p:nvSpPr>
        <p:spPr bwMode="auto">
          <a:xfrm>
            <a:off x="6069013" y="2193925"/>
            <a:ext cx="101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adalah</a:t>
            </a:r>
            <a:r>
              <a:rPr lang="en-US" altLang="en-US" sz="2000">
                <a:latin typeface="Arial" panose="020B0604020202020204" pitchFamily="34" charset="0"/>
              </a:rPr>
              <a:t> </a:t>
            </a:r>
          </a:p>
        </p:txBody>
      </p:sp>
      <p:sp>
        <p:nvSpPr>
          <p:cNvPr id="13327" name="Rectangle 12"/>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0893" name="Object 13"/>
          <p:cNvGraphicFramePr>
            <a:graphicFrameLocks noChangeAspect="1"/>
          </p:cNvGraphicFramePr>
          <p:nvPr/>
        </p:nvGraphicFramePr>
        <p:xfrm>
          <a:off x="7162800" y="1828800"/>
          <a:ext cx="738188" cy="1143000"/>
        </p:xfrm>
        <a:graphic>
          <a:graphicData uri="http://schemas.openxmlformats.org/presentationml/2006/ole">
            <mc:AlternateContent xmlns:mc="http://schemas.openxmlformats.org/markup-compatibility/2006">
              <mc:Choice xmlns:v="urn:schemas-microsoft-com:vml" Requires="v">
                <p:oleObj spid="_x0000_s13381" name="Equation" r:id="rId5" imgW="253890" imgH="393529" progId="Equation.3">
                  <p:embed/>
                </p:oleObj>
              </mc:Choice>
              <mc:Fallback>
                <p:oleObj name="Equation" r:id="rId5" imgW="253890" imgH="393529"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828800"/>
                        <a:ext cx="73818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0883"/>
                                        </p:tgtEl>
                                        <p:attrNameLst>
                                          <p:attrName>style.visibility</p:attrName>
                                        </p:attrNameLst>
                                      </p:cBhvr>
                                      <p:to>
                                        <p:strVal val="visible"/>
                                      </p:to>
                                    </p:set>
                                    <p:anim calcmode="lin" valueType="num">
                                      <p:cBhvr>
                                        <p:cTn id="7" dur="1000" fill="hold"/>
                                        <p:tgtEl>
                                          <p:spTgt spid="250883"/>
                                        </p:tgtEl>
                                        <p:attrNameLst>
                                          <p:attrName>ppt_x</p:attrName>
                                        </p:attrNameLst>
                                      </p:cBhvr>
                                      <p:tavLst>
                                        <p:tav tm="0">
                                          <p:val>
                                            <p:strVal val="#ppt_x-.2"/>
                                          </p:val>
                                        </p:tav>
                                        <p:tav tm="100000">
                                          <p:val>
                                            <p:strVal val="#ppt_x"/>
                                          </p:val>
                                        </p:tav>
                                      </p:tavLst>
                                    </p:anim>
                                    <p:anim calcmode="lin" valueType="num">
                                      <p:cBhvr>
                                        <p:cTn id="8" dur="1000" fill="hold"/>
                                        <p:tgtEl>
                                          <p:spTgt spid="25088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08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50884"/>
                                        </p:tgtEl>
                                        <p:attrNameLst>
                                          <p:attrName>style.visibility</p:attrName>
                                        </p:attrNameLst>
                                      </p:cBhvr>
                                      <p:to>
                                        <p:strVal val="visible"/>
                                      </p:to>
                                    </p:set>
                                    <p:animEffect transition="in" filter="strips(downRight)">
                                      <p:cBhvr>
                                        <p:cTn id="14" dur="2000"/>
                                        <p:tgtEl>
                                          <p:spTgt spid="2508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250886"/>
                                        </p:tgtEl>
                                        <p:attrNameLst>
                                          <p:attrName>style.visibility</p:attrName>
                                        </p:attrNameLst>
                                      </p:cBhvr>
                                      <p:to>
                                        <p:strVal val="visible"/>
                                      </p:to>
                                    </p:set>
                                    <p:animEffect transition="in" filter="wheel(1)">
                                      <p:cBhvr>
                                        <p:cTn id="19" dur="2000"/>
                                        <p:tgtEl>
                                          <p:spTgt spid="25088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50887"/>
                                        </p:tgtEl>
                                        <p:attrNameLst>
                                          <p:attrName>style.visibility</p:attrName>
                                        </p:attrNameLst>
                                      </p:cBhvr>
                                      <p:to>
                                        <p:strVal val="visible"/>
                                      </p:to>
                                    </p:set>
                                    <p:animEffect transition="in" filter="strips(downRight)">
                                      <p:cBhvr>
                                        <p:cTn id="24" dur="500"/>
                                        <p:tgtEl>
                                          <p:spTgt spid="25088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50888"/>
                                        </p:tgtEl>
                                        <p:attrNameLst>
                                          <p:attrName>style.visibility</p:attrName>
                                        </p:attrNameLst>
                                      </p:cBhvr>
                                      <p:to>
                                        <p:strVal val="visible"/>
                                      </p:to>
                                    </p:set>
                                    <p:animEffect transition="in" filter="strips(downRight)">
                                      <p:cBhvr>
                                        <p:cTn id="29" dur="500"/>
                                        <p:tgtEl>
                                          <p:spTgt spid="2508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250889"/>
                                        </p:tgtEl>
                                        <p:attrNameLst>
                                          <p:attrName>style.visibility</p:attrName>
                                        </p:attrNameLst>
                                      </p:cBhvr>
                                      <p:to>
                                        <p:strVal val="visible"/>
                                      </p:to>
                                    </p:set>
                                    <p:animEffect transition="in" filter="strips(downLeft)">
                                      <p:cBhvr>
                                        <p:cTn id="34" dur="500"/>
                                        <p:tgtEl>
                                          <p:spTgt spid="25088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250890"/>
                                        </p:tgtEl>
                                        <p:attrNameLst>
                                          <p:attrName>style.visibility</p:attrName>
                                        </p:attrNameLst>
                                      </p:cBhvr>
                                      <p:to>
                                        <p:strVal val="visible"/>
                                      </p:to>
                                    </p:set>
                                    <p:animEffect transition="in" filter="strips(downRight)">
                                      <p:cBhvr>
                                        <p:cTn id="39" dur="500"/>
                                        <p:tgtEl>
                                          <p:spTgt spid="25089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50891"/>
                                        </p:tgtEl>
                                        <p:attrNameLst>
                                          <p:attrName>style.visibility</p:attrName>
                                        </p:attrNameLst>
                                      </p:cBhvr>
                                      <p:to>
                                        <p:strVal val="visible"/>
                                      </p:to>
                                    </p:set>
                                    <p:animEffect transition="in" filter="strips(downRight)">
                                      <p:cBhvr>
                                        <p:cTn id="44" dur="500"/>
                                        <p:tgtEl>
                                          <p:spTgt spid="25089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50893"/>
                                        </p:tgtEl>
                                        <p:attrNameLst>
                                          <p:attrName>style.visibility</p:attrName>
                                        </p:attrNameLst>
                                      </p:cBhvr>
                                      <p:to>
                                        <p:strVal val="visible"/>
                                      </p:to>
                                    </p:set>
                                    <p:animEffect transition="in" filter="wedge">
                                      <p:cBhvr>
                                        <p:cTn id="49" dur="2000"/>
                                        <p:tgtEl>
                                          <p:spTgt spid="250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p:bldP spid="250884" grpId="0"/>
      <p:bldP spid="250887" grpId="0"/>
      <p:bldP spid="250888" grpId="0"/>
      <p:bldP spid="250889" grpId="0"/>
      <p:bldP spid="250890" grpId="0"/>
      <p:bldP spid="2508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685800" y="381000"/>
            <a:ext cx="7306538" cy="4953000"/>
          </a:xfrm>
          <a:prstGeom prst="rect">
            <a:avLst/>
          </a:prstGeom>
        </p:spPr>
      </p:pic>
    </p:spTree>
    <p:extLst>
      <p:ext uri="{BB962C8B-B14F-4D97-AF65-F5344CB8AC3E}">
        <p14:creationId xmlns:p14="http://schemas.microsoft.com/office/powerpoint/2010/main" val="30513080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dt" sz="half" idx="10"/>
          </p:nvPr>
        </p:nvSpPr>
        <p:spPr/>
        <p:txBody>
          <a:bodyPr/>
          <a:lstStyle/>
          <a:p>
            <a:pPr>
              <a:defRPr/>
            </a:pPr>
            <a:fld id="{828B4255-C1F9-4113-843F-1EE098B406DF}" type="datetime1">
              <a:rPr lang="en-US"/>
              <a:pPr>
                <a:defRPr/>
              </a:pPr>
              <a:t>4/11/2019</a:t>
            </a:fld>
            <a:endParaRPr lang="en-US" altLang="en-US"/>
          </a:p>
        </p:txBody>
      </p:sp>
      <p:sp>
        <p:nvSpPr>
          <p:cNvPr id="16"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84A0D5CB-CBDE-47AA-8B62-A96123C09935}" type="slidenum">
              <a:rPr lang="en-US" altLang="en-US" sz="1000">
                <a:latin typeface="Arial" panose="020B0604020202020204" pitchFamily="34" charset="0"/>
              </a:rPr>
              <a:pPr/>
              <a:t>120</a:t>
            </a:fld>
            <a:endParaRPr lang="en-US" altLang="en-US" sz="1000">
              <a:latin typeface="Arial" panose="020B0604020202020204" pitchFamily="34" charset="0"/>
            </a:endParaRPr>
          </a:p>
        </p:txBody>
      </p:sp>
      <p:sp>
        <p:nvSpPr>
          <p:cNvPr id="14345"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1907" name="Rectangle 3"/>
          <p:cNvSpPr>
            <a:spLocks noChangeArrowheads="1"/>
          </p:cNvSpPr>
          <p:nvPr/>
        </p:nvSpPr>
        <p:spPr bwMode="auto">
          <a:xfrm>
            <a:off x="152400" y="122238"/>
            <a:ext cx="6080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solidFill>
                  <a:srgbClr val="FF33CC"/>
                </a:solidFill>
                <a:latin typeface="Arial" panose="020B0604020202020204" pitchFamily="34" charset="0"/>
              </a:rPr>
              <a:t>4.  TEGANGAN DAN ARUS SINUSOIDAL</a:t>
            </a:r>
            <a:r>
              <a:rPr lang="en-US" altLang="en-US" sz="2000">
                <a:latin typeface="Arial" panose="020B0604020202020204" pitchFamily="34" charset="0"/>
              </a:rPr>
              <a:t> </a:t>
            </a:r>
          </a:p>
        </p:txBody>
      </p:sp>
      <p:sp>
        <p:nvSpPr>
          <p:cNvPr id="251908" name="Rectangle 4"/>
          <p:cNvSpPr>
            <a:spLocks noChangeArrowheads="1"/>
          </p:cNvSpPr>
          <p:nvPr/>
        </p:nvSpPr>
        <p:spPr bwMode="auto">
          <a:xfrm>
            <a:off x="152400" y="731838"/>
            <a:ext cx="187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b="1">
                <a:solidFill>
                  <a:schemeClr val="hlink"/>
                </a:solidFill>
                <a:latin typeface="Arial" panose="020B0604020202020204" pitchFamily="34" charset="0"/>
              </a:rPr>
              <a:t>Resistor, R</a:t>
            </a:r>
            <a:r>
              <a:rPr lang="en-US" altLang="en-US">
                <a:solidFill>
                  <a:schemeClr val="hlink"/>
                </a:solidFill>
                <a:latin typeface="Arial" panose="020B0604020202020204" pitchFamily="34" charset="0"/>
              </a:rPr>
              <a:t> </a:t>
            </a:r>
          </a:p>
        </p:txBody>
      </p:sp>
      <p:graphicFrame>
        <p:nvGraphicFramePr>
          <p:cNvPr id="251909" name="Object 5"/>
          <p:cNvGraphicFramePr>
            <a:graphicFrameLocks noChangeAspect="1"/>
          </p:cNvGraphicFramePr>
          <p:nvPr/>
        </p:nvGraphicFramePr>
        <p:xfrm>
          <a:off x="533400" y="1371600"/>
          <a:ext cx="2895600" cy="2074863"/>
        </p:xfrm>
        <a:graphic>
          <a:graphicData uri="http://schemas.openxmlformats.org/presentationml/2006/ole">
            <mc:AlternateContent xmlns:mc="http://schemas.openxmlformats.org/markup-compatibility/2006">
              <mc:Choice xmlns:v="urn:schemas-microsoft-com:vml" Requires="v">
                <p:oleObj spid="_x0000_s14483" r:id="rId3" imgW="4676190" imgH="3362794" progId="MSPhotoEd.3">
                  <p:embed/>
                </p:oleObj>
              </mc:Choice>
              <mc:Fallback>
                <p:oleObj r:id="rId3" imgW="4676190" imgH="3362794"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71600"/>
                        <a:ext cx="2895600" cy="207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8" name="Rectangle 6"/>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1911" name="Object 7"/>
          <p:cNvGraphicFramePr>
            <a:graphicFrameLocks noChangeAspect="1"/>
          </p:cNvGraphicFramePr>
          <p:nvPr/>
        </p:nvGraphicFramePr>
        <p:xfrm>
          <a:off x="3402013" y="1046163"/>
          <a:ext cx="1246187" cy="536575"/>
        </p:xfrm>
        <a:graphic>
          <a:graphicData uri="http://schemas.openxmlformats.org/presentationml/2006/ole">
            <mc:AlternateContent xmlns:mc="http://schemas.openxmlformats.org/markup-compatibility/2006">
              <mc:Choice xmlns:v="urn:schemas-microsoft-com:vml" Requires="v">
                <p:oleObj spid="_x0000_s14484" name="Equation" r:id="rId5" imgW="469800" imgH="203040" progId="Equation.3">
                  <p:embed/>
                </p:oleObj>
              </mc:Choice>
              <mc:Fallback>
                <p:oleObj name="Equation" r:id="rId5" imgW="469800" imgH="20304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013" y="1046163"/>
                        <a:ext cx="124618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1912" name="Object 8"/>
          <p:cNvGraphicFramePr>
            <a:graphicFrameLocks noChangeAspect="1"/>
          </p:cNvGraphicFramePr>
          <p:nvPr/>
        </p:nvGraphicFramePr>
        <p:xfrm>
          <a:off x="5618163" y="693738"/>
          <a:ext cx="1028700" cy="1058862"/>
        </p:xfrm>
        <a:graphic>
          <a:graphicData uri="http://schemas.openxmlformats.org/presentationml/2006/ole">
            <mc:AlternateContent xmlns:mc="http://schemas.openxmlformats.org/markup-compatibility/2006">
              <mc:Choice xmlns:v="urn:schemas-microsoft-com:vml" Requires="v">
                <p:oleObj spid="_x0000_s14485" name="Equation" r:id="rId7" imgW="380880" imgH="393480" progId="Equation.3">
                  <p:embed/>
                </p:oleObj>
              </mc:Choice>
              <mc:Fallback>
                <p:oleObj name="Equation" r:id="rId7" imgW="380880" imgH="39348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8163" y="693738"/>
                        <a:ext cx="1028700" cy="1058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1913" name="Rectangle 9"/>
          <p:cNvSpPr>
            <a:spLocks noChangeArrowheads="1"/>
          </p:cNvSpPr>
          <p:nvPr/>
        </p:nvSpPr>
        <p:spPr bwMode="auto">
          <a:xfrm>
            <a:off x="4953000" y="1143000"/>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dan</a:t>
            </a:r>
            <a:endParaRPr lang="en-US" altLang="en-US" sz="2000">
              <a:latin typeface="Arial" panose="020B0604020202020204" pitchFamily="34" charset="0"/>
            </a:endParaRPr>
          </a:p>
        </p:txBody>
      </p:sp>
      <p:sp>
        <p:nvSpPr>
          <p:cNvPr id="251914" name="Rectangle 10"/>
          <p:cNvSpPr>
            <a:spLocks noChangeArrowheads="1"/>
          </p:cNvSpPr>
          <p:nvPr/>
        </p:nvSpPr>
        <p:spPr bwMode="auto">
          <a:xfrm>
            <a:off x="3429000" y="1676400"/>
            <a:ext cx="128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bilamana</a:t>
            </a:r>
            <a:endParaRPr lang="en-US" altLang="en-US" sz="2000">
              <a:latin typeface="Arial" panose="020B0604020202020204" pitchFamily="34" charset="0"/>
            </a:endParaRPr>
          </a:p>
        </p:txBody>
      </p:sp>
      <p:graphicFrame>
        <p:nvGraphicFramePr>
          <p:cNvPr id="251915" name="Object 11"/>
          <p:cNvGraphicFramePr>
            <a:graphicFrameLocks noChangeAspect="1"/>
          </p:cNvGraphicFramePr>
          <p:nvPr/>
        </p:nvGraphicFramePr>
        <p:xfrm>
          <a:off x="5029200" y="1600200"/>
          <a:ext cx="2032000" cy="541338"/>
        </p:xfrm>
        <a:graphic>
          <a:graphicData uri="http://schemas.openxmlformats.org/presentationml/2006/ole">
            <mc:AlternateContent xmlns:mc="http://schemas.openxmlformats.org/markup-compatibility/2006">
              <mc:Choice xmlns:v="urn:schemas-microsoft-com:vml" Requires="v">
                <p:oleObj spid="_x0000_s14486" name="Equation" r:id="rId9" imgW="812520" imgH="215640" progId="Equation.3">
                  <p:embed/>
                </p:oleObj>
              </mc:Choice>
              <mc:Fallback>
                <p:oleObj name="Equation" r:id="rId9" imgW="812520" imgH="21564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1600200"/>
                        <a:ext cx="2032000"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1916" name="Rectangle 12"/>
          <p:cNvSpPr>
            <a:spLocks noChangeArrowheads="1"/>
          </p:cNvSpPr>
          <p:nvPr/>
        </p:nvSpPr>
        <p:spPr bwMode="auto">
          <a:xfrm>
            <a:off x="4043363" y="2286000"/>
            <a:ext cx="833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maka</a:t>
            </a:r>
            <a:endParaRPr lang="en-US" altLang="en-US" sz="2000">
              <a:latin typeface="Arial" panose="020B0604020202020204" pitchFamily="34" charset="0"/>
            </a:endParaRPr>
          </a:p>
        </p:txBody>
      </p:sp>
      <p:graphicFrame>
        <p:nvGraphicFramePr>
          <p:cNvPr id="251917" name="Object 13"/>
          <p:cNvGraphicFramePr>
            <a:graphicFrameLocks noChangeAspect="1"/>
          </p:cNvGraphicFramePr>
          <p:nvPr/>
        </p:nvGraphicFramePr>
        <p:xfrm>
          <a:off x="5181600" y="2514600"/>
          <a:ext cx="2917825" cy="609600"/>
        </p:xfrm>
        <a:graphic>
          <a:graphicData uri="http://schemas.openxmlformats.org/presentationml/2006/ole">
            <mc:AlternateContent xmlns:mc="http://schemas.openxmlformats.org/markup-compatibility/2006">
              <mc:Choice xmlns:v="urn:schemas-microsoft-com:vml" Requires="v">
                <p:oleObj spid="_x0000_s14487" name="Equation" r:id="rId11" imgW="1028520" imgH="215640" progId="Equation.3">
                  <p:embed/>
                </p:oleObj>
              </mc:Choice>
              <mc:Fallback>
                <p:oleObj name="Equation" r:id="rId11" imgW="1028520" imgH="215640" progId="Equation.3">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1600" y="2514600"/>
                        <a:ext cx="29178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191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90800" y="3429000"/>
            <a:ext cx="464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 calcmode="lin" valueType="num">
                                      <p:cBhvr>
                                        <p:cTn id="7" dur="1000" fill="hold"/>
                                        <p:tgtEl>
                                          <p:spTgt spid="25190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190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190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51908"/>
                                        </p:tgtEl>
                                        <p:attrNameLst>
                                          <p:attrName>style.visibility</p:attrName>
                                        </p:attrNameLst>
                                      </p:cBhvr>
                                      <p:to>
                                        <p:strVal val="visible"/>
                                      </p:to>
                                    </p:set>
                                    <p:anim calcmode="lin" valueType="num">
                                      <p:cBhvr>
                                        <p:cTn id="14" dur="1000" fill="hold"/>
                                        <p:tgtEl>
                                          <p:spTgt spid="251908"/>
                                        </p:tgtEl>
                                        <p:attrNameLst>
                                          <p:attrName>ppt_x</p:attrName>
                                        </p:attrNameLst>
                                      </p:cBhvr>
                                      <p:tavLst>
                                        <p:tav tm="0">
                                          <p:val>
                                            <p:strVal val="#ppt_x-.2"/>
                                          </p:val>
                                        </p:tav>
                                        <p:tav tm="100000">
                                          <p:val>
                                            <p:strVal val="#ppt_x"/>
                                          </p:val>
                                        </p:tav>
                                      </p:tavLst>
                                    </p:anim>
                                    <p:anim calcmode="lin" valueType="num">
                                      <p:cBhvr>
                                        <p:cTn id="15" dur="1000" fill="hold"/>
                                        <p:tgtEl>
                                          <p:spTgt spid="25190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19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251909"/>
                                        </p:tgtEl>
                                        <p:attrNameLst>
                                          <p:attrName>style.visibility</p:attrName>
                                        </p:attrNameLst>
                                      </p:cBhvr>
                                      <p:to>
                                        <p:strVal val="visible"/>
                                      </p:to>
                                    </p:set>
                                    <p:animEffect transition="in" filter="wedge">
                                      <p:cBhvr>
                                        <p:cTn id="21" dur="2000"/>
                                        <p:tgtEl>
                                          <p:spTgt spid="25190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nodeType="clickEffect">
                                  <p:stCondLst>
                                    <p:cond delay="0"/>
                                  </p:stCondLst>
                                  <p:childTnLst>
                                    <p:set>
                                      <p:cBhvr>
                                        <p:cTn id="25" dur="1" fill="hold">
                                          <p:stCondLst>
                                            <p:cond delay="0"/>
                                          </p:stCondLst>
                                        </p:cTn>
                                        <p:tgtEl>
                                          <p:spTgt spid="251911"/>
                                        </p:tgtEl>
                                        <p:attrNameLst>
                                          <p:attrName>style.visibility</p:attrName>
                                        </p:attrNameLst>
                                      </p:cBhvr>
                                      <p:to>
                                        <p:strVal val="visible"/>
                                      </p:to>
                                    </p:set>
                                    <p:animEffect transition="in" filter="strips(downLeft)">
                                      <p:cBhvr>
                                        <p:cTn id="26" dur="500"/>
                                        <p:tgtEl>
                                          <p:spTgt spid="2519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51913"/>
                                        </p:tgtEl>
                                        <p:attrNameLst>
                                          <p:attrName>style.visibility</p:attrName>
                                        </p:attrNameLst>
                                      </p:cBhvr>
                                      <p:to>
                                        <p:strVal val="visible"/>
                                      </p:to>
                                    </p:set>
                                    <p:animEffect transition="in" filter="strips(downLeft)">
                                      <p:cBhvr>
                                        <p:cTn id="31" dur="500"/>
                                        <p:tgtEl>
                                          <p:spTgt spid="2519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nodeType="clickEffect">
                                  <p:stCondLst>
                                    <p:cond delay="0"/>
                                  </p:stCondLst>
                                  <p:childTnLst>
                                    <p:set>
                                      <p:cBhvr>
                                        <p:cTn id="35" dur="1" fill="hold">
                                          <p:stCondLst>
                                            <p:cond delay="0"/>
                                          </p:stCondLst>
                                        </p:cTn>
                                        <p:tgtEl>
                                          <p:spTgt spid="251912"/>
                                        </p:tgtEl>
                                        <p:attrNameLst>
                                          <p:attrName>style.visibility</p:attrName>
                                        </p:attrNameLst>
                                      </p:cBhvr>
                                      <p:to>
                                        <p:strVal val="visible"/>
                                      </p:to>
                                    </p:set>
                                    <p:animEffect transition="in" filter="strips(downLeft)">
                                      <p:cBhvr>
                                        <p:cTn id="36" dur="500"/>
                                        <p:tgtEl>
                                          <p:spTgt spid="25191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251914"/>
                                        </p:tgtEl>
                                        <p:attrNameLst>
                                          <p:attrName>style.visibility</p:attrName>
                                        </p:attrNameLst>
                                      </p:cBhvr>
                                      <p:to>
                                        <p:strVal val="visible"/>
                                      </p:to>
                                    </p:set>
                                    <p:animEffect transition="in" filter="strips(downLeft)">
                                      <p:cBhvr>
                                        <p:cTn id="41" dur="500"/>
                                        <p:tgtEl>
                                          <p:spTgt spid="2519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nodeType="clickEffect">
                                  <p:stCondLst>
                                    <p:cond delay="0"/>
                                  </p:stCondLst>
                                  <p:childTnLst>
                                    <p:set>
                                      <p:cBhvr>
                                        <p:cTn id="45" dur="1" fill="hold">
                                          <p:stCondLst>
                                            <p:cond delay="0"/>
                                          </p:stCondLst>
                                        </p:cTn>
                                        <p:tgtEl>
                                          <p:spTgt spid="251915"/>
                                        </p:tgtEl>
                                        <p:attrNameLst>
                                          <p:attrName>style.visibility</p:attrName>
                                        </p:attrNameLst>
                                      </p:cBhvr>
                                      <p:to>
                                        <p:strVal val="visible"/>
                                      </p:to>
                                    </p:set>
                                    <p:animEffect transition="in" filter="strips(downRight)">
                                      <p:cBhvr>
                                        <p:cTn id="46" dur="500"/>
                                        <p:tgtEl>
                                          <p:spTgt spid="2519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251916"/>
                                        </p:tgtEl>
                                        <p:attrNameLst>
                                          <p:attrName>style.visibility</p:attrName>
                                        </p:attrNameLst>
                                      </p:cBhvr>
                                      <p:to>
                                        <p:strVal val="visible"/>
                                      </p:to>
                                    </p:set>
                                    <p:animEffect transition="in" filter="strips(downLeft)">
                                      <p:cBhvr>
                                        <p:cTn id="51" dur="500"/>
                                        <p:tgtEl>
                                          <p:spTgt spid="2519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nodeType="clickEffect">
                                  <p:stCondLst>
                                    <p:cond delay="0"/>
                                  </p:stCondLst>
                                  <p:childTnLst>
                                    <p:set>
                                      <p:cBhvr>
                                        <p:cTn id="55" dur="1" fill="hold">
                                          <p:stCondLst>
                                            <p:cond delay="0"/>
                                          </p:stCondLst>
                                        </p:cTn>
                                        <p:tgtEl>
                                          <p:spTgt spid="251917"/>
                                        </p:tgtEl>
                                        <p:attrNameLst>
                                          <p:attrName>style.visibility</p:attrName>
                                        </p:attrNameLst>
                                      </p:cBhvr>
                                      <p:to>
                                        <p:strVal val="visible"/>
                                      </p:to>
                                    </p:set>
                                    <p:animEffect transition="in" filter="strips(downLeft)">
                                      <p:cBhvr>
                                        <p:cTn id="56" dur="500"/>
                                        <p:tgtEl>
                                          <p:spTgt spid="2519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ntr" presetSubtype="0" fill="hold" nodeType="clickEffect">
                                  <p:stCondLst>
                                    <p:cond delay="0"/>
                                  </p:stCondLst>
                                  <p:childTnLst>
                                    <p:set>
                                      <p:cBhvr>
                                        <p:cTn id="60" dur="1" fill="hold">
                                          <p:stCondLst>
                                            <p:cond delay="0"/>
                                          </p:stCondLst>
                                        </p:cTn>
                                        <p:tgtEl>
                                          <p:spTgt spid="251918"/>
                                        </p:tgtEl>
                                        <p:attrNameLst>
                                          <p:attrName>style.visibility</p:attrName>
                                        </p:attrNameLst>
                                      </p:cBhvr>
                                      <p:to>
                                        <p:strVal val="visible"/>
                                      </p:to>
                                    </p:set>
                                    <p:animEffect transition="in" filter="wedge">
                                      <p:cBhvr>
                                        <p:cTn id="61" dur="2000"/>
                                        <p:tgtEl>
                                          <p:spTgt spid="251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p:bldP spid="251913" grpId="0"/>
      <p:bldP spid="251914" grpId="0"/>
      <p:bldP spid="25191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a:spLocks noGrp="1" noChangeArrowheads="1"/>
          </p:cNvSpPr>
          <p:nvPr>
            <p:ph type="dt" sz="half" idx="10"/>
          </p:nvPr>
        </p:nvSpPr>
        <p:spPr/>
        <p:txBody>
          <a:bodyPr/>
          <a:lstStyle/>
          <a:p>
            <a:pPr>
              <a:defRPr/>
            </a:pPr>
            <a:fld id="{F8BD6399-ADD1-43D3-B994-A2002EFF19BF}" type="datetime1">
              <a:rPr lang="en-US"/>
              <a:pPr>
                <a:defRPr/>
              </a:pPr>
              <a:t>4/11/2019</a:t>
            </a:fld>
            <a:endParaRPr lang="en-US" altLang="en-US"/>
          </a:p>
        </p:txBody>
      </p:sp>
      <p:sp>
        <p:nvSpPr>
          <p:cNvPr id="17"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0CE4CFEE-604B-4443-9808-8F2757CBE4B8}" type="slidenum">
              <a:rPr lang="en-US" altLang="en-US" sz="1000">
                <a:latin typeface="Arial" panose="020B0604020202020204" pitchFamily="34" charset="0"/>
              </a:rPr>
              <a:pPr/>
              <a:t>121</a:t>
            </a:fld>
            <a:endParaRPr lang="en-US" altLang="en-US" sz="1000">
              <a:latin typeface="Arial" panose="020B0604020202020204" pitchFamily="34" charset="0"/>
            </a:endParaRPr>
          </a:p>
        </p:txBody>
      </p:sp>
      <p:sp>
        <p:nvSpPr>
          <p:cNvPr id="1536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2931" name="Rectangle 3"/>
          <p:cNvSpPr>
            <a:spLocks noChangeArrowheads="1"/>
          </p:cNvSpPr>
          <p:nvPr/>
        </p:nvSpPr>
        <p:spPr bwMode="auto">
          <a:xfrm>
            <a:off x="152400" y="198438"/>
            <a:ext cx="183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solidFill>
                  <a:schemeClr val="accent2"/>
                </a:solidFill>
                <a:latin typeface="Book Antiqua" panose="02040602050305030304" pitchFamily="18" charset="0"/>
              </a:rPr>
              <a:t>Induktor, L</a:t>
            </a:r>
            <a:r>
              <a:rPr lang="en-US" altLang="en-US" sz="2000" b="1">
                <a:solidFill>
                  <a:schemeClr val="accent2"/>
                </a:solidFill>
                <a:latin typeface="Book Antiqua" panose="02040602050305030304" pitchFamily="18" charset="0"/>
              </a:rPr>
              <a:t> </a:t>
            </a:r>
          </a:p>
        </p:txBody>
      </p:sp>
      <p:pic>
        <p:nvPicPr>
          <p:cNvPr id="252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87413"/>
            <a:ext cx="28194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ctangle 5"/>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2934" name="Object 6"/>
          <p:cNvGraphicFramePr>
            <a:graphicFrameLocks noChangeAspect="1"/>
          </p:cNvGraphicFramePr>
          <p:nvPr/>
        </p:nvGraphicFramePr>
        <p:xfrm>
          <a:off x="3965575" y="420688"/>
          <a:ext cx="1063625" cy="773112"/>
        </p:xfrm>
        <a:graphic>
          <a:graphicData uri="http://schemas.openxmlformats.org/presentationml/2006/ole">
            <mc:AlternateContent xmlns:mc="http://schemas.openxmlformats.org/markup-compatibility/2006">
              <mc:Choice xmlns:v="urn:schemas-microsoft-com:vml" Requires="v">
                <p:oleObj spid="_x0000_s15482" name="Equation" r:id="rId4" imgW="545760" imgH="393480" progId="Equation.3">
                  <p:embed/>
                </p:oleObj>
              </mc:Choice>
              <mc:Fallback>
                <p:oleObj name="Equation" r:id="rId4" imgW="545760" imgH="39348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5575" y="420688"/>
                        <a:ext cx="1063625" cy="773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2935" name="Rectangle 7"/>
          <p:cNvSpPr>
            <a:spLocks noChangeArrowheads="1"/>
          </p:cNvSpPr>
          <p:nvPr/>
        </p:nvSpPr>
        <p:spPr bwMode="auto">
          <a:xfrm>
            <a:off x="5334000" y="609600"/>
            <a:ext cx="67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Book Antiqua" panose="02040602050305030304" pitchFamily="18" charset="0"/>
              </a:rPr>
              <a:t>dan</a:t>
            </a:r>
            <a:r>
              <a:rPr lang="en-US" altLang="en-US" sz="2000" b="1">
                <a:latin typeface="Book Antiqua" panose="02040602050305030304" pitchFamily="18" charset="0"/>
              </a:rPr>
              <a:t> </a:t>
            </a:r>
          </a:p>
        </p:txBody>
      </p:sp>
      <p:sp>
        <p:nvSpPr>
          <p:cNvPr id="15373" name="Rectangle 8"/>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2937" name="Object 9"/>
          <p:cNvGraphicFramePr>
            <a:graphicFrameLocks noChangeAspect="1"/>
          </p:cNvGraphicFramePr>
          <p:nvPr/>
        </p:nvGraphicFramePr>
        <p:xfrm>
          <a:off x="6096000" y="304800"/>
          <a:ext cx="1697038" cy="947738"/>
        </p:xfrm>
        <a:graphic>
          <a:graphicData uri="http://schemas.openxmlformats.org/presentationml/2006/ole">
            <mc:AlternateContent xmlns:mc="http://schemas.openxmlformats.org/markup-compatibility/2006">
              <mc:Choice xmlns:v="urn:schemas-microsoft-com:vml" Requires="v">
                <p:oleObj spid="_x0000_s15483" name="Equation" r:id="rId6" imgW="711000" imgH="393480" progId="Equation.3">
                  <p:embed/>
                </p:oleObj>
              </mc:Choice>
              <mc:Fallback>
                <p:oleObj name="Equation" r:id="rId6" imgW="711000" imgH="39348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04800"/>
                        <a:ext cx="1697038" cy="947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2938" name="Rectangle 10"/>
          <p:cNvSpPr>
            <a:spLocks noChangeArrowheads="1"/>
          </p:cNvSpPr>
          <p:nvPr/>
        </p:nvSpPr>
        <p:spPr bwMode="auto">
          <a:xfrm>
            <a:off x="3965575" y="1524000"/>
            <a:ext cx="1216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bilamana</a:t>
            </a:r>
          </a:p>
        </p:txBody>
      </p:sp>
      <p:graphicFrame>
        <p:nvGraphicFramePr>
          <p:cNvPr id="252939" name="Object 11"/>
          <p:cNvGraphicFramePr>
            <a:graphicFrameLocks noChangeAspect="1"/>
          </p:cNvGraphicFramePr>
          <p:nvPr/>
        </p:nvGraphicFramePr>
        <p:xfrm>
          <a:off x="5511800" y="1439863"/>
          <a:ext cx="2032000" cy="541337"/>
        </p:xfrm>
        <a:graphic>
          <a:graphicData uri="http://schemas.openxmlformats.org/presentationml/2006/ole">
            <mc:AlternateContent xmlns:mc="http://schemas.openxmlformats.org/markup-compatibility/2006">
              <mc:Choice xmlns:v="urn:schemas-microsoft-com:vml" Requires="v">
                <p:oleObj spid="_x0000_s15484" name="Equation" r:id="rId8" imgW="812520" imgH="215640" progId="Equation.3">
                  <p:embed/>
                </p:oleObj>
              </mc:Choice>
              <mc:Fallback>
                <p:oleObj name="Equation" r:id="rId8" imgW="812520" imgH="215640"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1800" y="1439863"/>
                        <a:ext cx="2032000"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2940" name="Rectangle 12"/>
          <p:cNvSpPr>
            <a:spLocks noChangeArrowheads="1"/>
          </p:cNvSpPr>
          <p:nvPr/>
        </p:nvSpPr>
        <p:spPr bwMode="auto">
          <a:xfrm>
            <a:off x="4043363" y="2209800"/>
            <a:ext cx="80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maka</a:t>
            </a:r>
          </a:p>
        </p:txBody>
      </p:sp>
      <p:sp>
        <p:nvSpPr>
          <p:cNvPr id="15376" name="Rectangle 13"/>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2942" name="Object 14"/>
          <p:cNvGraphicFramePr>
            <a:graphicFrameLocks noChangeAspect="1"/>
          </p:cNvGraphicFramePr>
          <p:nvPr/>
        </p:nvGraphicFramePr>
        <p:xfrm>
          <a:off x="5038725" y="2741613"/>
          <a:ext cx="3038475" cy="534987"/>
        </p:xfrm>
        <a:graphic>
          <a:graphicData uri="http://schemas.openxmlformats.org/presentationml/2006/ole">
            <mc:AlternateContent xmlns:mc="http://schemas.openxmlformats.org/markup-compatibility/2006">
              <mc:Choice xmlns:v="urn:schemas-microsoft-com:vml" Requires="v">
                <p:oleObj spid="_x0000_s15485" name="Equation" r:id="rId10" imgW="1205977" imgH="215806" progId="Equation.3">
                  <p:embed/>
                </p:oleObj>
              </mc:Choice>
              <mc:Fallback>
                <p:oleObj name="Equation" r:id="rId10" imgW="1205977" imgH="215806" progId="Equation.3">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38725" y="2741613"/>
                        <a:ext cx="3038475"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2943"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3581400"/>
            <a:ext cx="41910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52931"/>
                                        </p:tgtEl>
                                        <p:attrNameLst>
                                          <p:attrName>style.visibility</p:attrName>
                                        </p:attrNameLst>
                                      </p:cBhvr>
                                      <p:to>
                                        <p:strVal val="visible"/>
                                      </p:to>
                                    </p:set>
                                    <p:animEffect transition="in" filter="wedge">
                                      <p:cBhvr>
                                        <p:cTn id="7" dur="2000"/>
                                        <p:tgtEl>
                                          <p:spTgt spid="252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52932"/>
                                        </p:tgtEl>
                                        <p:attrNameLst>
                                          <p:attrName>style.visibility</p:attrName>
                                        </p:attrNameLst>
                                      </p:cBhvr>
                                      <p:to>
                                        <p:strVal val="visible"/>
                                      </p:to>
                                    </p:set>
                                    <p:animEffect transition="in" filter="strips(downRight)">
                                      <p:cBhvr>
                                        <p:cTn id="12" dur="3000"/>
                                        <p:tgtEl>
                                          <p:spTgt spid="2529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252934"/>
                                        </p:tgtEl>
                                        <p:attrNameLst>
                                          <p:attrName>style.visibility</p:attrName>
                                        </p:attrNameLst>
                                      </p:cBhvr>
                                      <p:to>
                                        <p:strVal val="visible"/>
                                      </p:to>
                                    </p:set>
                                    <p:anim calcmode="lin" valueType="num">
                                      <p:cBhvr>
                                        <p:cTn id="17" dur="1000" fill="hold"/>
                                        <p:tgtEl>
                                          <p:spTgt spid="252934"/>
                                        </p:tgtEl>
                                        <p:attrNameLst>
                                          <p:attrName>ppt_w</p:attrName>
                                        </p:attrNameLst>
                                      </p:cBhvr>
                                      <p:tavLst>
                                        <p:tav tm="0">
                                          <p:val>
                                            <p:strVal val="#ppt_w*0.70"/>
                                          </p:val>
                                        </p:tav>
                                        <p:tav tm="100000">
                                          <p:val>
                                            <p:strVal val="#ppt_w"/>
                                          </p:val>
                                        </p:tav>
                                      </p:tavLst>
                                    </p:anim>
                                    <p:anim calcmode="lin" valueType="num">
                                      <p:cBhvr>
                                        <p:cTn id="18" dur="1000" fill="hold"/>
                                        <p:tgtEl>
                                          <p:spTgt spid="252934"/>
                                        </p:tgtEl>
                                        <p:attrNameLst>
                                          <p:attrName>ppt_h</p:attrName>
                                        </p:attrNameLst>
                                      </p:cBhvr>
                                      <p:tavLst>
                                        <p:tav tm="0">
                                          <p:val>
                                            <p:strVal val="#ppt_h"/>
                                          </p:val>
                                        </p:tav>
                                        <p:tav tm="100000">
                                          <p:val>
                                            <p:strVal val="#ppt_h"/>
                                          </p:val>
                                        </p:tav>
                                      </p:tavLst>
                                    </p:anim>
                                    <p:animEffect transition="in" filter="fade">
                                      <p:cBhvr>
                                        <p:cTn id="19" dur="1000"/>
                                        <p:tgtEl>
                                          <p:spTgt spid="25293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252935"/>
                                        </p:tgtEl>
                                        <p:attrNameLst>
                                          <p:attrName>style.visibility</p:attrName>
                                        </p:attrNameLst>
                                      </p:cBhvr>
                                      <p:to>
                                        <p:strVal val="visible"/>
                                      </p:to>
                                    </p:set>
                                    <p:animEffect transition="in" filter="wedge">
                                      <p:cBhvr>
                                        <p:cTn id="24" dur="2000"/>
                                        <p:tgtEl>
                                          <p:spTgt spid="2529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nodeType="clickEffect">
                                  <p:stCondLst>
                                    <p:cond delay="0"/>
                                  </p:stCondLst>
                                  <p:childTnLst>
                                    <p:set>
                                      <p:cBhvr>
                                        <p:cTn id="28" dur="1" fill="hold">
                                          <p:stCondLst>
                                            <p:cond delay="0"/>
                                          </p:stCondLst>
                                        </p:cTn>
                                        <p:tgtEl>
                                          <p:spTgt spid="252937"/>
                                        </p:tgtEl>
                                        <p:attrNameLst>
                                          <p:attrName>style.visibility</p:attrName>
                                        </p:attrNameLst>
                                      </p:cBhvr>
                                      <p:to>
                                        <p:strVal val="visible"/>
                                      </p:to>
                                    </p:set>
                                    <p:animEffect transition="in" filter="wheel(4)">
                                      <p:cBhvr>
                                        <p:cTn id="29" dur="2000"/>
                                        <p:tgtEl>
                                          <p:spTgt spid="25293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252938"/>
                                        </p:tgtEl>
                                        <p:attrNameLst>
                                          <p:attrName>style.visibility</p:attrName>
                                        </p:attrNameLst>
                                      </p:cBhvr>
                                      <p:to>
                                        <p:strVal val="visible"/>
                                      </p:to>
                                    </p:set>
                                    <p:animEffect transition="in" filter="strips(downLeft)">
                                      <p:cBhvr>
                                        <p:cTn id="34" dur="500"/>
                                        <p:tgtEl>
                                          <p:spTgt spid="2529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nodeType="clickEffect">
                                  <p:stCondLst>
                                    <p:cond delay="0"/>
                                  </p:stCondLst>
                                  <p:childTnLst>
                                    <p:set>
                                      <p:cBhvr>
                                        <p:cTn id="38" dur="1" fill="hold">
                                          <p:stCondLst>
                                            <p:cond delay="0"/>
                                          </p:stCondLst>
                                        </p:cTn>
                                        <p:tgtEl>
                                          <p:spTgt spid="252939"/>
                                        </p:tgtEl>
                                        <p:attrNameLst>
                                          <p:attrName>style.visibility</p:attrName>
                                        </p:attrNameLst>
                                      </p:cBhvr>
                                      <p:to>
                                        <p:strVal val="visible"/>
                                      </p:to>
                                    </p:set>
                                    <p:animEffect transition="in" filter="strips(downRight)">
                                      <p:cBhvr>
                                        <p:cTn id="39" dur="500"/>
                                        <p:tgtEl>
                                          <p:spTgt spid="25293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252940"/>
                                        </p:tgtEl>
                                        <p:attrNameLst>
                                          <p:attrName>style.visibility</p:attrName>
                                        </p:attrNameLst>
                                      </p:cBhvr>
                                      <p:to>
                                        <p:strVal val="visible"/>
                                      </p:to>
                                    </p:set>
                                    <p:animEffect transition="in" filter="strips(downLeft)">
                                      <p:cBhvr>
                                        <p:cTn id="44" dur="500"/>
                                        <p:tgtEl>
                                          <p:spTgt spid="2529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nodeType="clickEffect">
                                  <p:stCondLst>
                                    <p:cond delay="0"/>
                                  </p:stCondLst>
                                  <p:childTnLst>
                                    <p:set>
                                      <p:cBhvr>
                                        <p:cTn id="48" dur="1" fill="hold">
                                          <p:stCondLst>
                                            <p:cond delay="0"/>
                                          </p:stCondLst>
                                        </p:cTn>
                                        <p:tgtEl>
                                          <p:spTgt spid="252942"/>
                                        </p:tgtEl>
                                        <p:attrNameLst>
                                          <p:attrName>style.visibility</p:attrName>
                                        </p:attrNameLst>
                                      </p:cBhvr>
                                      <p:to>
                                        <p:strVal val="visible"/>
                                      </p:to>
                                    </p:set>
                                    <p:anim calcmode="lin" valueType="num">
                                      <p:cBhvr>
                                        <p:cTn id="49" dur="1000" fill="hold"/>
                                        <p:tgtEl>
                                          <p:spTgt spid="252942"/>
                                        </p:tgtEl>
                                        <p:attrNameLst>
                                          <p:attrName>ppt_x</p:attrName>
                                        </p:attrNameLst>
                                      </p:cBhvr>
                                      <p:tavLst>
                                        <p:tav tm="0">
                                          <p:val>
                                            <p:strVal val="#ppt_x-.2"/>
                                          </p:val>
                                        </p:tav>
                                        <p:tav tm="100000">
                                          <p:val>
                                            <p:strVal val="#ppt_x"/>
                                          </p:val>
                                        </p:tav>
                                      </p:tavLst>
                                    </p:anim>
                                    <p:anim calcmode="lin" valueType="num">
                                      <p:cBhvr>
                                        <p:cTn id="50" dur="1000" fill="hold"/>
                                        <p:tgtEl>
                                          <p:spTgt spid="25294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5294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1" presetClass="entr" presetSubtype="4" fill="hold" nodeType="clickEffect">
                                  <p:stCondLst>
                                    <p:cond delay="0"/>
                                  </p:stCondLst>
                                  <p:childTnLst>
                                    <p:set>
                                      <p:cBhvr>
                                        <p:cTn id="55" dur="1" fill="hold">
                                          <p:stCondLst>
                                            <p:cond delay="0"/>
                                          </p:stCondLst>
                                        </p:cTn>
                                        <p:tgtEl>
                                          <p:spTgt spid="252943"/>
                                        </p:tgtEl>
                                        <p:attrNameLst>
                                          <p:attrName>style.visibility</p:attrName>
                                        </p:attrNameLst>
                                      </p:cBhvr>
                                      <p:to>
                                        <p:strVal val="visible"/>
                                      </p:to>
                                    </p:set>
                                    <p:animEffect transition="in" filter="wheel(4)">
                                      <p:cBhvr>
                                        <p:cTn id="56" dur="2000"/>
                                        <p:tgtEl>
                                          <p:spTgt spid="252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p:bldP spid="252935" grpId="0"/>
      <p:bldP spid="252938" grpId="0"/>
      <p:bldP spid="25294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p:cNvSpPr>
            <a:spLocks noGrp="1" noChangeArrowheads="1"/>
          </p:cNvSpPr>
          <p:nvPr>
            <p:ph type="dt" sz="half" idx="10"/>
          </p:nvPr>
        </p:nvSpPr>
        <p:spPr/>
        <p:txBody>
          <a:bodyPr/>
          <a:lstStyle/>
          <a:p>
            <a:pPr>
              <a:defRPr/>
            </a:pPr>
            <a:fld id="{6353D245-A98B-4F6E-B38C-C99FB5BD9858}" type="datetime1">
              <a:rPr lang="en-US"/>
              <a:pPr>
                <a:defRPr/>
              </a:pPr>
              <a:t>4/11/2019</a:t>
            </a:fld>
            <a:endParaRPr lang="en-US" altLang="en-US"/>
          </a:p>
        </p:txBody>
      </p:sp>
      <p:sp>
        <p:nvSpPr>
          <p:cNvPr id="18"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3768AEB8-1F28-48DA-B9FC-4CA66BAFCD42}" type="slidenum">
              <a:rPr lang="en-US" altLang="en-US" sz="1000">
                <a:latin typeface="Arial" panose="020B0604020202020204" pitchFamily="34" charset="0"/>
              </a:rPr>
              <a:pPr/>
              <a:t>122</a:t>
            </a:fld>
            <a:endParaRPr lang="en-US" altLang="en-US" sz="1000">
              <a:latin typeface="Arial" panose="020B0604020202020204" pitchFamily="34" charset="0"/>
            </a:endParaRPr>
          </a:p>
        </p:txBody>
      </p:sp>
      <p:sp>
        <p:nvSpPr>
          <p:cNvPr id="1639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3955" name="Rectangle 3"/>
          <p:cNvSpPr>
            <a:spLocks noChangeArrowheads="1"/>
          </p:cNvSpPr>
          <p:nvPr/>
        </p:nvSpPr>
        <p:spPr bwMode="auto">
          <a:xfrm>
            <a:off x="152400" y="122238"/>
            <a:ext cx="198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b="1">
                <a:solidFill>
                  <a:schemeClr val="accent2"/>
                </a:solidFill>
                <a:latin typeface="Book Antiqua" panose="02040602050305030304" pitchFamily="18" charset="0"/>
              </a:rPr>
              <a:t>Kapasitor, C </a:t>
            </a:r>
          </a:p>
        </p:txBody>
      </p:sp>
      <p:pic>
        <p:nvPicPr>
          <p:cNvPr id="253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32766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Rectangle 5"/>
          <p:cNvSpPr>
            <a:spLocks noChangeArrowheads="1"/>
          </p:cNvSpPr>
          <p:nvPr/>
        </p:nvSpPr>
        <p:spPr bwMode="auto">
          <a:xfrm>
            <a:off x="0" y="3333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3958" name="Object 6"/>
          <p:cNvGraphicFramePr>
            <a:graphicFrameLocks noChangeAspect="1"/>
          </p:cNvGraphicFramePr>
          <p:nvPr/>
        </p:nvGraphicFramePr>
        <p:xfrm>
          <a:off x="4267200" y="457200"/>
          <a:ext cx="1295400" cy="550863"/>
        </p:xfrm>
        <a:graphic>
          <a:graphicData uri="http://schemas.openxmlformats.org/presentationml/2006/ole">
            <mc:AlternateContent xmlns:mc="http://schemas.openxmlformats.org/markup-compatibility/2006">
              <mc:Choice xmlns:v="urn:schemas-microsoft-com:vml" Requires="v">
                <p:oleObj spid="_x0000_s16533" name="Equation" r:id="rId4" imgW="444307" imgH="190417" progId="Equation.3">
                  <p:embed/>
                </p:oleObj>
              </mc:Choice>
              <mc:Fallback>
                <p:oleObj name="Equation" r:id="rId4" imgW="444307" imgH="190417"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57200"/>
                        <a:ext cx="1295400" cy="550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7" name="Rectangle 7"/>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3960" name="Object 8"/>
          <p:cNvGraphicFramePr>
            <a:graphicFrameLocks noChangeAspect="1"/>
          </p:cNvGraphicFramePr>
          <p:nvPr/>
        </p:nvGraphicFramePr>
        <p:xfrm>
          <a:off x="6172200" y="198438"/>
          <a:ext cx="2057400" cy="944562"/>
        </p:xfrm>
        <a:graphic>
          <a:graphicData uri="http://schemas.openxmlformats.org/presentationml/2006/ole">
            <mc:AlternateContent xmlns:mc="http://schemas.openxmlformats.org/markup-compatibility/2006">
              <mc:Choice xmlns:v="urn:schemas-microsoft-com:vml" Requires="v">
                <p:oleObj spid="_x0000_s16534" name="Equation" r:id="rId6" imgW="812447" imgH="368140" progId="Equation.3">
                  <p:embed/>
                </p:oleObj>
              </mc:Choice>
              <mc:Fallback>
                <p:oleObj name="Equation" r:id="rId6" imgW="812447" imgH="36814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98438"/>
                        <a:ext cx="2057400" cy="944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8" name="Rectangle 9"/>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3962" name="Object 10"/>
          <p:cNvGraphicFramePr>
            <a:graphicFrameLocks noChangeAspect="1"/>
          </p:cNvGraphicFramePr>
          <p:nvPr/>
        </p:nvGraphicFramePr>
        <p:xfrm>
          <a:off x="4343400" y="1143000"/>
          <a:ext cx="1905000" cy="1076325"/>
        </p:xfrm>
        <a:graphic>
          <a:graphicData uri="http://schemas.openxmlformats.org/presentationml/2006/ole">
            <mc:AlternateContent xmlns:mc="http://schemas.openxmlformats.org/markup-compatibility/2006">
              <mc:Choice xmlns:v="urn:schemas-microsoft-com:vml" Requires="v">
                <p:oleObj spid="_x0000_s16535" name="Equation" r:id="rId8" imgW="660400" imgH="368300" progId="Equation.3">
                  <p:embed/>
                </p:oleObj>
              </mc:Choice>
              <mc:Fallback>
                <p:oleObj name="Equation" r:id="rId8" imgW="660400" imgH="3683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1143000"/>
                        <a:ext cx="1905000"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3963" name="Rectangle 11"/>
          <p:cNvSpPr>
            <a:spLocks noChangeArrowheads="1"/>
          </p:cNvSpPr>
          <p:nvPr/>
        </p:nvSpPr>
        <p:spPr bwMode="auto">
          <a:xfrm>
            <a:off x="4346575" y="2362200"/>
            <a:ext cx="1216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bilamana</a:t>
            </a:r>
          </a:p>
        </p:txBody>
      </p:sp>
      <p:graphicFrame>
        <p:nvGraphicFramePr>
          <p:cNvPr id="253964" name="Object 12"/>
          <p:cNvGraphicFramePr>
            <a:graphicFrameLocks noChangeAspect="1"/>
          </p:cNvGraphicFramePr>
          <p:nvPr/>
        </p:nvGraphicFramePr>
        <p:xfrm>
          <a:off x="5892800" y="2278063"/>
          <a:ext cx="2032000" cy="541337"/>
        </p:xfrm>
        <a:graphic>
          <a:graphicData uri="http://schemas.openxmlformats.org/presentationml/2006/ole">
            <mc:AlternateContent xmlns:mc="http://schemas.openxmlformats.org/markup-compatibility/2006">
              <mc:Choice xmlns:v="urn:schemas-microsoft-com:vml" Requires="v">
                <p:oleObj spid="_x0000_s16536" name="Equation" r:id="rId10" imgW="812520" imgH="215640" progId="Equation.3">
                  <p:embed/>
                </p:oleObj>
              </mc:Choice>
              <mc:Fallback>
                <p:oleObj name="Equation" r:id="rId10" imgW="812520" imgH="215640" progId="Equation.3">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92800" y="2278063"/>
                        <a:ext cx="2032000"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3965" name="Rectangle 13"/>
          <p:cNvSpPr>
            <a:spLocks noChangeArrowheads="1"/>
          </p:cNvSpPr>
          <p:nvPr/>
        </p:nvSpPr>
        <p:spPr bwMode="auto">
          <a:xfrm>
            <a:off x="4343400" y="3032125"/>
            <a:ext cx="804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maka</a:t>
            </a:r>
          </a:p>
        </p:txBody>
      </p:sp>
      <p:sp>
        <p:nvSpPr>
          <p:cNvPr id="16401" name="Rectangle 1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3967" name="Object 15"/>
          <p:cNvGraphicFramePr>
            <a:graphicFrameLocks noChangeAspect="1"/>
          </p:cNvGraphicFramePr>
          <p:nvPr/>
        </p:nvGraphicFramePr>
        <p:xfrm>
          <a:off x="5410200" y="2971800"/>
          <a:ext cx="2784475" cy="731838"/>
        </p:xfrm>
        <a:graphic>
          <a:graphicData uri="http://schemas.openxmlformats.org/presentationml/2006/ole">
            <mc:AlternateContent xmlns:mc="http://schemas.openxmlformats.org/markup-compatibility/2006">
              <mc:Choice xmlns:v="urn:schemas-microsoft-com:vml" Requires="v">
                <p:oleObj spid="_x0000_s16537" name="Equation" r:id="rId12" imgW="1206360" imgH="393480" progId="Equation.3">
                  <p:embed/>
                </p:oleObj>
              </mc:Choice>
              <mc:Fallback>
                <p:oleObj name="Equation" r:id="rId12" imgW="1206360" imgH="393480" progId="Equation.3">
                  <p:embed/>
                  <p:pic>
                    <p:nvPicPr>
                      <p:cNvPr id="0"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2971800"/>
                        <a:ext cx="2784475" cy="73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396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4600" y="3886200"/>
            <a:ext cx="4724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53955"/>
                                        </p:tgtEl>
                                        <p:attrNameLst>
                                          <p:attrName>style.visibility</p:attrName>
                                        </p:attrNameLst>
                                      </p:cBhvr>
                                      <p:to>
                                        <p:strVal val="visible"/>
                                      </p:to>
                                    </p:set>
                                    <p:animEffect transition="in" filter="strips(upRight)">
                                      <p:cBhvr>
                                        <p:cTn id="7" dur="2000"/>
                                        <p:tgtEl>
                                          <p:spTgt spid="253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53956"/>
                                        </p:tgtEl>
                                        <p:attrNameLst>
                                          <p:attrName>style.visibility</p:attrName>
                                        </p:attrNameLst>
                                      </p:cBhvr>
                                      <p:to>
                                        <p:strVal val="visible"/>
                                      </p:to>
                                    </p:set>
                                    <p:animEffect transition="in" filter="strips(downRight)">
                                      <p:cBhvr>
                                        <p:cTn id="12" dur="5000"/>
                                        <p:tgtEl>
                                          <p:spTgt spid="2539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253958"/>
                                        </p:tgtEl>
                                        <p:attrNameLst>
                                          <p:attrName>style.visibility</p:attrName>
                                        </p:attrNameLst>
                                      </p:cBhvr>
                                      <p:to>
                                        <p:strVal val="visible"/>
                                      </p:to>
                                    </p:set>
                                    <p:animEffect transition="in" filter="wheel(1)">
                                      <p:cBhvr>
                                        <p:cTn id="17" dur="2000"/>
                                        <p:tgtEl>
                                          <p:spTgt spid="2539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2" fill="hold" nodeType="clickEffect">
                                  <p:stCondLst>
                                    <p:cond delay="0"/>
                                  </p:stCondLst>
                                  <p:childTnLst>
                                    <p:set>
                                      <p:cBhvr>
                                        <p:cTn id="21" dur="1" fill="hold">
                                          <p:stCondLst>
                                            <p:cond delay="0"/>
                                          </p:stCondLst>
                                        </p:cTn>
                                        <p:tgtEl>
                                          <p:spTgt spid="253960"/>
                                        </p:tgtEl>
                                        <p:attrNameLst>
                                          <p:attrName>style.visibility</p:attrName>
                                        </p:attrNameLst>
                                      </p:cBhvr>
                                      <p:to>
                                        <p:strVal val="visible"/>
                                      </p:to>
                                    </p:set>
                                    <p:animEffect transition="in" filter="wheel(2)">
                                      <p:cBhvr>
                                        <p:cTn id="22" dur="2000"/>
                                        <p:tgtEl>
                                          <p:spTgt spid="2539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253962"/>
                                        </p:tgtEl>
                                        <p:attrNameLst>
                                          <p:attrName>style.visibility</p:attrName>
                                        </p:attrNameLst>
                                      </p:cBhvr>
                                      <p:to>
                                        <p:strVal val="visible"/>
                                      </p:to>
                                    </p:set>
                                    <p:animEffect transition="in" filter="wedge">
                                      <p:cBhvr>
                                        <p:cTn id="27" dur="2000"/>
                                        <p:tgtEl>
                                          <p:spTgt spid="2539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53963"/>
                                        </p:tgtEl>
                                        <p:attrNameLst>
                                          <p:attrName>style.visibility</p:attrName>
                                        </p:attrNameLst>
                                      </p:cBhvr>
                                      <p:to>
                                        <p:strVal val="visible"/>
                                      </p:to>
                                    </p:set>
                                    <p:animEffect transition="in" filter="strips(downLeft)">
                                      <p:cBhvr>
                                        <p:cTn id="32" dur="500"/>
                                        <p:tgtEl>
                                          <p:spTgt spid="25396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nodeType="clickEffect">
                                  <p:stCondLst>
                                    <p:cond delay="0"/>
                                  </p:stCondLst>
                                  <p:childTnLst>
                                    <p:set>
                                      <p:cBhvr>
                                        <p:cTn id="36" dur="1" fill="hold">
                                          <p:stCondLst>
                                            <p:cond delay="0"/>
                                          </p:stCondLst>
                                        </p:cTn>
                                        <p:tgtEl>
                                          <p:spTgt spid="253964"/>
                                        </p:tgtEl>
                                        <p:attrNameLst>
                                          <p:attrName>style.visibility</p:attrName>
                                        </p:attrNameLst>
                                      </p:cBhvr>
                                      <p:to>
                                        <p:strVal val="visible"/>
                                      </p:to>
                                    </p:set>
                                    <p:animEffect transition="in" filter="strips(downRight)">
                                      <p:cBhvr>
                                        <p:cTn id="37" dur="500"/>
                                        <p:tgtEl>
                                          <p:spTgt spid="25396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253965"/>
                                        </p:tgtEl>
                                        <p:attrNameLst>
                                          <p:attrName>style.visibility</p:attrName>
                                        </p:attrNameLst>
                                      </p:cBhvr>
                                      <p:to>
                                        <p:strVal val="visible"/>
                                      </p:to>
                                    </p:set>
                                    <p:animEffect transition="in" filter="strips(downLeft)">
                                      <p:cBhvr>
                                        <p:cTn id="42" dur="500"/>
                                        <p:tgtEl>
                                          <p:spTgt spid="25396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nodeType="clickEffect">
                                  <p:stCondLst>
                                    <p:cond delay="0"/>
                                  </p:stCondLst>
                                  <p:childTnLst>
                                    <p:set>
                                      <p:cBhvr>
                                        <p:cTn id="46" dur="1" fill="hold">
                                          <p:stCondLst>
                                            <p:cond delay="0"/>
                                          </p:stCondLst>
                                        </p:cTn>
                                        <p:tgtEl>
                                          <p:spTgt spid="253967"/>
                                        </p:tgtEl>
                                        <p:attrNameLst>
                                          <p:attrName>style.visibility</p:attrName>
                                        </p:attrNameLst>
                                      </p:cBhvr>
                                      <p:to>
                                        <p:strVal val="visible"/>
                                      </p:to>
                                    </p:set>
                                    <p:anim calcmode="lin" valueType="num">
                                      <p:cBhvr>
                                        <p:cTn id="47" dur="1000" fill="hold"/>
                                        <p:tgtEl>
                                          <p:spTgt spid="253967"/>
                                        </p:tgtEl>
                                        <p:attrNameLst>
                                          <p:attrName>ppt_x</p:attrName>
                                        </p:attrNameLst>
                                      </p:cBhvr>
                                      <p:tavLst>
                                        <p:tav tm="0">
                                          <p:val>
                                            <p:strVal val="#ppt_x-.2"/>
                                          </p:val>
                                        </p:tav>
                                        <p:tav tm="100000">
                                          <p:val>
                                            <p:strVal val="#ppt_x"/>
                                          </p:val>
                                        </p:tav>
                                      </p:tavLst>
                                    </p:anim>
                                    <p:anim calcmode="lin" valueType="num">
                                      <p:cBhvr>
                                        <p:cTn id="48" dur="1000" fill="hold"/>
                                        <p:tgtEl>
                                          <p:spTgt spid="25396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5396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4" fill="hold" nodeType="clickEffect">
                                  <p:stCondLst>
                                    <p:cond delay="0"/>
                                  </p:stCondLst>
                                  <p:childTnLst>
                                    <p:set>
                                      <p:cBhvr>
                                        <p:cTn id="53" dur="1" fill="hold">
                                          <p:stCondLst>
                                            <p:cond delay="0"/>
                                          </p:stCondLst>
                                        </p:cTn>
                                        <p:tgtEl>
                                          <p:spTgt spid="253968"/>
                                        </p:tgtEl>
                                        <p:attrNameLst>
                                          <p:attrName>style.visibility</p:attrName>
                                        </p:attrNameLst>
                                      </p:cBhvr>
                                      <p:to>
                                        <p:strVal val="visible"/>
                                      </p:to>
                                    </p:set>
                                    <p:animEffect transition="in" filter="wheel(4)">
                                      <p:cBhvr>
                                        <p:cTn id="54" dur="2000"/>
                                        <p:tgtEl>
                                          <p:spTgt spid="25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p:bldP spid="253963" grpId="0"/>
      <p:bldP spid="25396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a:spLocks noGrp="1" noChangeArrowheads="1"/>
          </p:cNvSpPr>
          <p:nvPr>
            <p:ph type="dt" sz="half" idx="10"/>
          </p:nvPr>
        </p:nvSpPr>
        <p:spPr/>
        <p:txBody>
          <a:bodyPr/>
          <a:lstStyle/>
          <a:p>
            <a:pPr>
              <a:defRPr/>
            </a:pPr>
            <a:fld id="{1252B05B-F48D-4D91-8507-D5685A3CE170}" type="datetime1">
              <a:rPr lang="en-US"/>
              <a:pPr>
                <a:defRPr/>
              </a:pPr>
              <a:t>4/11/2019</a:t>
            </a:fld>
            <a:endParaRPr lang="en-US" altLang="en-US"/>
          </a:p>
        </p:txBody>
      </p:sp>
      <p:sp>
        <p:nvSpPr>
          <p:cNvPr id="20"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DB864698-0F6D-4EF5-B40F-919C1BC1614B}" type="slidenum">
              <a:rPr lang="en-US" altLang="en-US" sz="1000">
                <a:latin typeface="Arial" panose="020B0604020202020204" pitchFamily="34" charset="0"/>
              </a:rPr>
              <a:pPr/>
              <a:t>123</a:t>
            </a:fld>
            <a:endParaRPr lang="en-US" altLang="en-US" sz="1000">
              <a:latin typeface="Arial" panose="020B0604020202020204" pitchFamily="34" charset="0"/>
            </a:endParaRPr>
          </a:p>
        </p:txBody>
      </p:sp>
      <p:sp>
        <p:nvSpPr>
          <p:cNvPr id="17417"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4979" name="Rectangle 3"/>
          <p:cNvSpPr>
            <a:spLocks noChangeArrowheads="1"/>
          </p:cNvSpPr>
          <p:nvPr/>
        </p:nvSpPr>
        <p:spPr bwMode="auto">
          <a:xfrm>
            <a:off x="152400" y="15240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solidFill>
                  <a:srgbClr val="3333FF"/>
                </a:solidFill>
                <a:latin typeface="Arial" panose="020B0604020202020204" pitchFamily="34" charset="0"/>
              </a:rPr>
              <a:t>IMPEDANSI Z</a:t>
            </a:r>
            <a:r>
              <a:rPr lang="en-US" altLang="en-US">
                <a:solidFill>
                  <a:srgbClr val="FF0000"/>
                </a:solidFill>
                <a:latin typeface="Arial" panose="020B0604020202020204" pitchFamily="34" charset="0"/>
              </a:rPr>
              <a:t> </a:t>
            </a:r>
          </a:p>
        </p:txBody>
      </p:sp>
      <p:sp>
        <p:nvSpPr>
          <p:cNvPr id="254980" name="Rectangle 4"/>
          <p:cNvSpPr>
            <a:spLocks noChangeArrowheads="1"/>
          </p:cNvSpPr>
          <p:nvPr/>
        </p:nvSpPr>
        <p:spPr bwMode="auto">
          <a:xfrm>
            <a:off x="152400" y="6096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Impedansi sebuah elemen, cabang, atau sebuah rangkaian adalah ratio antara tegangan dan arus</a:t>
            </a:r>
            <a:r>
              <a:rPr lang="en-US" altLang="en-US" sz="2000">
                <a:latin typeface="Arial" panose="020B0604020202020204" pitchFamily="34" charset="0"/>
              </a:rPr>
              <a:t> </a:t>
            </a:r>
          </a:p>
        </p:txBody>
      </p:sp>
      <p:sp>
        <p:nvSpPr>
          <p:cNvPr id="17420" name="Rectangle 5"/>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4982" name="Object 6"/>
          <p:cNvGraphicFramePr>
            <a:graphicFrameLocks noChangeAspect="1"/>
          </p:cNvGraphicFramePr>
          <p:nvPr/>
        </p:nvGraphicFramePr>
        <p:xfrm>
          <a:off x="1066800" y="1371600"/>
          <a:ext cx="3733800" cy="836613"/>
        </p:xfrm>
        <a:graphic>
          <a:graphicData uri="http://schemas.openxmlformats.org/presentationml/2006/ole">
            <mc:AlternateContent xmlns:mc="http://schemas.openxmlformats.org/markup-compatibility/2006">
              <mc:Choice xmlns:v="urn:schemas-microsoft-com:vml" Requires="v">
                <p:oleObj spid="_x0000_s17559" name="Equation" r:id="rId3" imgW="1917700" imgH="431800" progId="Equation.3">
                  <p:embed/>
                </p:oleObj>
              </mc:Choice>
              <mc:Fallback>
                <p:oleObj name="Equation" r:id="rId3" imgW="1917700" imgH="4318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3733800" cy="836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4983" name="Rectangle 7"/>
          <p:cNvSpPr>
            <a:spLocks noChangeArrowheads="1"/>
          </p:cNvSpPr>
          <p:nvPr/>
        </p:nvSpPr>
        <p:spPr bwMode="auto">
          <a:xfrm>
            <a:off x="127000" y="2209800"/>
            <a:ext cx="901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Dengan tegangan dan arus sinusoidal ratio ini akan menghasilkan sebuah magnitude dan sudut</a:t>
            </a:r>
            <a:r>
              <a:rPr lang="en-US" altLang="en-US" sz="2000">
                <a:latin typeface="Arial" panose="020B0604020202020204" pitchFamily="34" charset="0"/>
              </a:rPr>
              <a:t> </a:t>
            </a:r>
          </a:p>
        </p:txBody>
      </p:sp>
      <p:sp>
        <p:nvSpPr>
          <p:cNvPr id="254984" name="Rectangle 8"/>
          <p:cNvSpPr>
            <a:spLocks noChangeArrowheads="1"/>
          </p:cNvSpPr>
          <p:nvPr/>
        </p:nvSpPr>
        <p:spPr bwMode="auto">
          <a:xfrm>
            <a:off x="152400" y="3048000"/>
            <a:ext cx="5840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cs typeface="Times New Roman" panose="02020603050405020304" pitchFamily="18" charset="0"/>
              </a:rPr>
              <a:t>Sudut antara v dan i dikenal dengan sudut phasa, </a:t>
            </a:r>
            <a:endParaRPr lang="es-ES_tradnl" altLang="en-US" sz="2000">
              <a:latin typeface="Arial" panose="020B0604020202020204" pitchFamily="34" charset="0"/>
            </a:endParaRPr>
          </a:p>
        </p:txBody>
      </p:sp>
      <p:graphicFrame>
        <p:nvGraphicFramePr>
          <p:cNvPr id="254985" name="Object 9"/>
          <p:cNvGraphicFramePr>
            <a:graphicFrameLocks noChangeAspect="1"/>
          </p:cNvGraphicFramePr>
          <p:nvPr/>
        </p:nvGraphicFramePr>
        <p:xfrm>
          <a:off x="6096000" y="2971800"/>
          <a:ext cx="663575" cy="752475"/>
        </p:xfrm>
        <a:graphic>
          <a:graphicData uri="http://schemas.openxmlformats.org/presentationml/2006/ole">
            <mc:AlternateContent xmlns:mc="http://schemas.openxmlformats.org/markup-compatibility/2006">
              <mc:Choice xmlns:v="urn:schemas-microsoft-com:vml" Requires="v">
                <p:oleObj spid="_x0000_s17560" name="Equation" r:id="rId5" imgW="139579" imgH="164957" progId="Equation.3">
                  <p:embed/>
                </p:oleObj>
              </mc:Choice>
              <mc:Fallback>
                <p:oleObj name="Equation" r:id="rId5" imgW="139579" imgH="164957"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971800"/>
                        <a:ext cx="663575"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4986" name="Rectangle 10"/>
          <p:cNvSpPr>
            <a:spLocks noChangeArrowheads="1"/>
          </p:cNvSpPr>
          <p:nvPr/>
        </p:nvSpPr>
        <p:spPr bwMode="auto">
          <a:xfrm>
            <a:off x="152400" y="3733800"/>
            <a:ext cx="247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solidFill>
                  <a:srgbClr val="3333FF"/>
                </a:solidFill>
                <a:latin typeface="Arial" panose="020B0604020202020204" pitchFamily="34" charset="0"/>
              </a:rPr>
              <a:t>SUDUT PHASA</a:t>
            </a:r>
            <a:r>
              <a:rPr lang="en-US" altLang="en-US">
                <a:solidFill>
                  <a:srgbClr val="3333FF"/>
                </a:solidFill>
                <a:latin typeface="Arial" panose="020B0604020202020204" pitchFamily="34" charset="0"/>
              </a:rPr>
              <a:t> </a:t>
            </a:r>
          </a:p>
        </p:txBody>
      </p:sp>
      <p:graphicFrame>
        <p:nvGraphicFramePr>
          <p:cNvPr id="17412" name="Object 11"/>
          <p:cNvGraphicFramePr>
            <a:graphicFrameLocks noChangeAspect="1"/>
          </p:cNvGraphicFramePr>
          <p:nvPr/>
        </p:nvGraphicFramePr>
        <p:xfrm>
          <a:off x="-3954463" y="3106738"/>
          <a:ext cx="85725" cy="190500"/>
        </p:xfrm>
        <a:graphic>
          <a:graphicData uri="http://schemas.openxmlformats.org/presentationml/2006/ole">
            <mc:AlternateContent xmlns:mc="http://schemas.openxmlformats.org/markup-compatibility/2006">
              <mc:Choice xmlns:v="urn:schemas-microsoft-com:vml" Requires="v">
                <p:oleObj spid="_x0000_s17561" name="Equation" r:id="rId7" imgW="88784" imgH="190252" progId="Equation.3">
                  <p:embed/>
                </p:oleObj>
              </mc:Choice>
              <mc:Fallback>
                <p:oleObj name="Equation" r:id="rId7" imgW="88784" imgH="190252"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4463" y="3106738"/>
                        <a:ext cx="85725"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3" name="Object 12"/>
          <p:cNvGraphicFramePr>
            <a:graphicFrameLocks noChangeAspect="1"/>
          </p:cNvGraphicFramePr>
          <p:nvPr/>
        </p:nvGraphicFramePr>
        <p:xfrm>
          <a:off x="-3954463" y="3571875"/>
          <a:ext cx="304800" cy="180975"/>
        </p:xfrm>
        <a:graphic>
          <a:graphicData uri="http://schemas.openxmlformats.org/presentationml/2006/ole">
            <mc:AlternateContent xmlns:mc="http://schemas.openxmlformats.org/markup-compatibility/2006">
              <mc:Choice xmlns:v="urn:schemas-microsoft-com:vml" Requires="v">
                <p:oleObj spid="_x0000_s17562" name="Equation" r:id="rId9" imgW="304404" imgH="177569" progId="Equation.3">
                  <p:embed/>
                </p:oleObj>
              </mc:Choice>
              <mc:Fallback>
                <p:oleObj name="Equation" r:id="rId9" imgW="304404" imgH="177569"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4463" y="3571875"/>
                        <a:ext cx="3048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4989" name="Rectangle 13"/>
          <p:cNvSpPr>
            <a:spLocks noChangeArrowheads="1"/>
          </p:cNvSpPr>
          <p:nvPr/>
        </p:nvSpPr>
        <p:spPr bwMode="auto">
          <a:xfrm>
            <a:off x="146050" y="4191000"/>
            <a:ext cx="8464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cs typeface="Times New Roman" panose="02020603050405020304" pitchFamily="18" charset="0"/>
              </a:rPr>
              <a:t>Jika tegangan dan arus keduanya fungsi sinusoidal dipetakan pada skala waktu yang sama, maka akan terlihat pergeseran (perbedaan) antara keduanya, kecuali untuk sirkuit tahanan murni. </a:t>
            </a:r>
            <a:endParaRPr lang="es-ES_tradnl" altLang="en-US" sz="2000">
              <a:latin typeface="Arial" panose="020B0604020202020204" pitchFamily="34" charset="0"/>
            </a:endParaRPr>
          </a:p>
        </p:txBody>
      </p:sp>
      <p:sp>
        <p:nvSpPr>
          <p:cNvPr id="17425" name="Rectangle 14"/>
          <p:cNvSpPr>
            <a:spLocks noChangeArrowheads="1"/>
          </p:cNvSpPr>
          <p:nvPr/>
        </p:nvSpPr>
        <p:spPr bwMode="auto">
          <a:xfrm>
            <a:off x="-3954463" y="3297238"/>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200">
                <a:cs typeface="Times New Roman" panose="02020603050405020304" pitchFamily="18" charset="0"/>
              </a:rPr>
              <a:t> atau </a:t>
            </a:r>
            <a:endParaRPr lang="es-ES_tradnl" altLang="en-US" sz="1800">
              <a:latin typeface="Arial" panose="020B0604020202020204" pitchFamily="34" charset="0"/>
            </a:endParaRPr>
          </a:p>
        </p:txBody>
      </p:sp>
      <p:sp>
        <p:nvSpPr>
          <p:cNvPr id="17426" name="Rectangle 15"/>
          <p:cNvSpPr>
            <a:spLocks noChangeArrowheads="1"/>
          </p:cNvSpPr>
          <p:nvPr/>
        </p:nvSpPr>
        <p:spPr bwMode="auto">
          <a:xfrm>
            <a:off x="-3954463" y="3752850"/>
            <a:ext cx="727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200">
                <a:cs typeface="Times New Roman" panose="02020603050405020304" pitchFamily="18" charset="0"/>
              </a:rPr>
              <a:t> radian.</a:t>
            </a:r>
            <a:r>
              <a:rPr lang="en-US" altLang="en-US" sz="900">
                <a:latin typeface="Arial" panose="020B0604020202020204" pitchFamily="34" charset="0"/>
              </a:rPr>
              <a:t> </a:t>
            </a:r>
            <a:endParaRPr lang="en-US" altLang="en-US" sz="1800">
              <a:latin typeface="Arial" panose="020B0604020202020204" pitchFamily="34" charset="0"/>
            </a:endParaRPr>
          </a:p>
        </p:txBody>
      </p:sp>
      <p:sp>
        <p:nvSpPr>
          <p:cNvPr id="254992" name="Rectangle 16"/>
          <p:cNvSpPr>
            <a:spLocks noChangeArrowheads="1"/>
          </p:cNvSpPr>
          <p:nvPr/>
        </p:nvSpPr>
        <p:spPr bwMode="auto">
          <a:xfrm>
            <a:off x="152400" y="52578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cs typeface="Times New Roman" panose="02020603050405020304" pitchFamily="18" charset="0"/>
              </a:rPr>
              <a:t>Perbedaan ini disebut sudut phasa dan tidak pernah lebih dari 90 atau </a:t>
            </a:r>
            <a:endParaRPr lang="es-ES_tradnl" altLang="en-US" sz="2000">
              <a:latin typeface="Arial" panose="020B0604020202020204" pitchFamily="34" charset="0"/>
            </a:endParaRPr>
          </a:p>
        </p:txBody>
      </p:sp>
      <p:sp>
        <p:nvSpPr>
          <p:cNvPr id="17428" name="Rectangle 17"/>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4994" name="Object 18"/>
          <p:cNvGraphicFramePr>
            <a:graphicFrameLocks noChangeAspect="1"/>
          </p:cNvGraphicFramePr>
          <p:nvPr/>
        </p:nvGraphicFramePr>
        <p:xfrm>
          <a:off x="838200" y="5638800"/>
          <a:ext cx="609600" cy="361950"/>
        </p:xfrm>
        <a:graphic>
          <a:graphicData uri="http://schemas.openxmlformats.org/presentationml/2006/ole">
            <mc:AlternateContent xmlns:mc="http://schemas.openxmlformats.org/markup-compatibility/2006">
              <mc:Choice xmlns:v="urn:schemas-microsoft-com:vml" Requires="v">
                <p:oleObj spid="_x0000_s17563" name="Equation" r:id="rId11" imgW="304404" imgH="177569" progId="Equation.3">
                  <p:embed/>
                </p:oleObj>
              </mc:Choice>
              <mc:Fallback>
                <p:oleObj name="Equation" r:id="rId11" imgW="304404" imgH="177569" progId="Equation.3">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638800"/>
                        <a:ext cx="609600"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 calcmode="lin" valueType="num">
                                      <p:cBhvr>
                                        <p:cTn id="7" dur="1000" fill="hold"/>
                                        <p:tgtEl>
                                          <p:spTgt spid="25497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497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49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54980"/>
                                        </p:tgtEl>
                                        <p:attrNameLst>
                                          <p:attrName>style.visibility</p:attrName>
                                        </p:attrNameLst>
                                      </p:cBhvr>
                                      <p:to>
                                        <p:strVal val="visible"/>
                                      </p:to>
                                    </p:set>
                                    <p:animEffect transition="in" filter="strips(downRight)">
                                      <p:cBhvr>
                                        <p:cTn id="14" dur="3000"/>
                                        <p:tgtEl>
                                          <p:spTgt spid="25498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254982"/>
                                        </p:tgtEl>
                                        <p:attrNameLst>
                                          <p:attrName>style.visibility</p:attrName>
                                        </p:attrNameLst>
                                      </p:cBhvr>
                                      <p:to>
                                        <p:strVal val="visible"/>
                                      </p:to>
                                    </p:set>
                                    <p:animEffect transition="in" filter="strips(downRight)">
                                      <p:cBhvr>
                                        <p:cTn id="19" dur="2000"/>
                                        <p:tgtEl>
                                          <p:spTgt spid="25498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54983"/>
                                        </p:tgtEl>
                                        <p:attrNameLst>
                                          <p:attrName>style.visibility</p:attrName>
                                        </p:attrNameLst>
                                      </p:cBhvr>
                                      <p:to>
                                        <p:strVal val="visible"/>
                                      </p:to>
                                    </p:set>
                                    <p:animEffect transition="in" filter="strips(downRight)">
                                      <p:cBhvr>
                                        <p:cTn id="24" dur="3000"/>
                                        <p:tgtEl>
                                          <p:spTgt spid="25498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54984"/>
                                        </p:tgtEl>
                                        <p:attrNameLst>
                                          <p:attrName>style.visibility</p:attrName>
                                        </p:attrNameLst>
                                      </p:cBhvr>
                                      <p:to>
                                        <p:strVal val="visible"/>
                                      </p:to>
                                    </p:set>
                                    <p:animEffect transition="in" filter="strips(downRight)">
                                      <p:cBhvr>
                                        <p:cTn id="29" dur="500"/>
                                        <p:tgtEl>
                                          <p:spTgt spid="25498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nodeType="clickEffect">
                                  <p:stCondLst>
                                    <p:cond delay="0"/>
                                  </p:stCondLst>
                                  <p:childTnLst>
                                    <p:set>
                                      <p:cBhvr>
                                        <p:cTn id="33" dur="1" fill="hold">
                                          <p:stCondLst>
                                            <p:cond delay="0"/>
                                          </p:stCondLst>
                                        </p:cTn>
                                        <p:tgtEl>
                                          <p:spTgt spid="254985"/>
                                        </p:tgtEl>
                                        <p:attrNameLst>
                                          <p:attrName>style.visibility</p:attrName>
                                        </p:attrNameLst>
                                      </p:cBhvr>
                                      <p:to>
                                        <p:strVal val="visible"/>
                                      </p:to>
                                    </p:set>
                                    <p:animEffect transition="in" filter="wheel(4)">
                                      <p:cBhvr>
                                        <p:cTn id="34" dur="2000"/>
                                        <p:tgtEl>
                                          <p:spTgt spid="25498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nodeType="clickEffect">
                                  <p:stCondLst>
                                    <p:cond delay="0"/>
                                  </p:stCondLst>
                                  <p:childTnLst>
                                    <p:set>
                                      <p:cBhvr>
                                        <p:cTn id="38" dur="1" fill="hold">
                                          <p:stCondLst>
                                            <p:cond delay="0"/>
                                          </p:stCondLst>
                                        </p:cTn>
                                        <p:tgtEl>
                                          <p:spTgt spid="254986">
                                            <p:txEl>
                                              <p:pRg st="0" end="0"/>
                                            </p:txEl>
                                          </p:spTgt>
                                        </p:tgtEl>
                                        <p:attrNameLst>
                                          <p:attrName>style.visibility</p:attrName>
                                        </p:attrNameLst>
                                      </p:cBhvr>
                                      <p:to>
                                        <p:strVal val="visible"/>
                                      </p:to>
                                    </p:set>
                                    <p:anim calcmode="lin" valueType="num">
                                      <p:cBhvr>
                                        <p:cTn id="39" dur="1000" fill="hold"/>
                                        <p:tgtEl>
                                          <p:spTgt spid="254986">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25498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54986">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0" presetClass="entr" presetSubtype="0" fill="hold" grpId="0" nodeType="clickEffect">
                                  <p:stCondLst>
                                    <p:cond delay="0"/>
                                  </p:stCondLst>
                                  <p:childTnLst>
                                    <p:set>
                                      <p:cBhvr>
                                        <p:cTn id="45" dur="1" fill="hold">
                                          <p:stCondLst>
                                            <p:cond delay="0"/>
                                          </p:stCondLst>
                                        </p:cTn>
                                        <p:tgtEl>
                                          <p:spTgt spid="254989"/>
                                        </p:tgtEl>
                                        <p:attrNameLst>
                                          <p:attrName>style.visibility</p:attrName>
                                        </p:attrNameLst>
                                      </p:cBhvr>
                                      <p:to>
                                        <p:strVal val="visible"/>
                                      </p:to>
                                    </p:set>
                                    <p:animEffect transition="in" filter="wedge">
                                      <p:cBhvr>
                                        <p:cTn id="46" dur="2000"/>
                                        <p:tgtEl>
                                          <p:spTgt spid="2549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254992"/>
                                        </p:tgtEl>
                                        <p:attrNameLst>
                                          <p:attrName>style.visibility</p:attrName>
                                        </p:attrNameLst>
                                      </p:cBhvr>
                                      <p:to>
                                        <p:strVal val="visible"/>
                                      </p:to>
                                    </p:set>
                                    <p:animEffect transition="in" filter="wedge">
                                      <p:cBhvr>
                                        <p:cTn id="51" dur="2000"/>
                                        <p:tgtEl>
                                          <p:spTgt spid="25499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254994"/>
                                        </p:tgtEl>
                                        <p:attrNameLst>
                                          <p:attrName>style.visibility</p:attrName>
                                        </p:attrNameLst>
                                      </p:cBhvr>
                                      <p:to>
                                        <p:strVal val="visible"/>
                                      </p:to>
                                    </p:set>
                                    <p:anim calcmode="lin" valueType="num">
                                      <p:cBhvr>
                                        <p:cTn id="56" dur="500" fill="hold"/>
                                        <p:tgtEl>
                                          <p:spTgt spid="254994"/>
                                        </p:tgtEl>
                                        <p:attrNameLst>
                                          <p:attrName>ppt_w</p:attrName>
                                        </p:attrNameLst>
                                      </p:cBhvr>
                                      <p:tavLst>
                                        <p:tav tm="0">
                                          <p:val>
                                            <p:fltVal val="0"/>
                                          </p:val>
                                        </p:tav>
                                        <p:tav tm="100000">
                                          <p:val>
                                            <p:strVal val="#ppt_w"/>
                                          </p:val>
                                        </p:tav>
                                      </p:tavLst>
                                    </p:anim>
                                    <p:anim calcmode="lin" valueType="num">
                                      <p:cBhvr>
                                        <p:cTn id="57" dur="500" fill="hold"/>
                                        <p:tgtEl>
                                          <p:spTgt spid="254994"/>
                                        </p:tgtEl>
                                        <p:attrNameLst>
                                          <p:attrName>ppt_h</p:attrName>
                                        </p:attrNameLst>
                                      </p:cBhvr>
                                      <p:tavLst>
                                        <p:tav tm="0">
                                          <p:val>
                                            <p:fltVal val="0"/>
                                          </p:val>
                                        </p:tav>
                                        <p:tav tm="100000">
                                          <p:val>
                                            <p:strVal val="#ppt_h"/>
                                          </p:val>
                                        </p:tav>
                                      </p:tavLst>
                                    </p:anim>
                                    <p:anim calcmode="lin" valueType="num">
                                      <p:cBhvr>
                                        <p:cTn id="58" dur="500" fill="hold"/>
                                        <p:tgtEl>
                                          <p:spTgt spid="254994"/>
                                        </p:tgtEl>
                                        <p:attrNameLst>
                                          <p:attrName>style.rotation</p:attrName>
                                        </p:attrNameLst>
                                      </p:cBhvr>
                                      <p:tavLst>
                                        <p:tav tm="0">
                                          <p:val>
                                            <p:fltVal val="360"/>
                                          </p:val>
                                        </p:tav>
                                        <p:tav tm="100000">
                                          <p:val>
                                            <p:fltVal val="0"/>
                                          </p:val>
                                        </p:tav>
                                      </p:tavLst>
                                    </p:anim>
                                    <p:animEffect transition="in" filter="fade">
                                      <p:cBhvr>
                                        <p:cTn id="59" dur="500"/>
                                        <p:tgtEl>
                                          <p:spTgt spid="25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P spid="254983" grpId="0"/>
      <p:bldP spid="254984" grpId="0"/>
      <p:bldP spid="254989" grpId="0"/>
      <p:bldP spid="25499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dt" sz="half" idx="10"/>
          </p:nvPr>
        </p:nvSpPr>
        <p:spPr/>
        <p:txBody>
          <a:bodyPr/>
          <a:lstStyle/>
          <a:p>
            <a:pPr>
              <a:defRPr/>
            </a:pPr>
            <a:fld id="{57E2E4CE-36F3-4C7E-97DE-A3C238754AD5}" type="datetime1">
              <a:rPr lang="en-US"/>
              <a:pPr>
                <a:defRPr/>
              </a:pPr>
              <a:t>4/11/2019</a:t>
            </a:fld>
            <a:endParaRPr lang="en-US" altLang="en-US"/>
          </a:p>
        </p:txBody>
      </p:sp>
      <p:sp>
        <p:nvSpPr>
          <p:cNvPr id="10"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1B5ED55-685B-447A-8B01-09C37E901516}" type="slidenum">
              <a:rPr lang="en-US" altLang="en-US" sz="1000">
                <a:latin typeface="Arial" panose="020B0604020202020204" pitchFamily="34" charset="0"/>
              </a:rPr>
              <a:pPr/>
              <a:t>124</a:t>
            </a:fld>
            <a:endParaRPr lang="en-US" altLang="en-US" sz="1000">
              <a:latin typeface="Arial" panose="020B0604020202020204" pitchFamily="34" charset="0"/>
            </a:endParaRPr>
          </a:p>
        </p:txBody>
      </p:sp>
      <p:sp>
        <p:nvSpPr>
          <p:cNvPr id="1844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6003" name="Rectangle 3"/>
          <p:cNvSpPr>
            <a:spLocks noChangeArrowheads="1"/>
          </p:cNvSpPr>
          <p:nvPr/>
        </p:nvSpPr>
        <p:spPr bwMode="auto">
          <a:xfrm>
            <a:off x="152400" y="1524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solidFill>
                  <a:srgbClr val="3333FF"/>
                </a:solidFill>
                <a:latin typeface="Arial" panose="020B0604020202020204" pitchFamily="34" charset="0"/>
              </a:rPr>
              <a:t>Tahanan Murni, R</a:t>
            </a:r>
            <a:r>
              <a:rPr lang="en-US" altLang="en-US" sz="2000">
                <a:solidFill>
                  <a:srgbClr val="3333FF"/>
                </a:solidFill>
                <a:latin typeface="Arial" panose="020B0604020202020204" pitchFamily="34" charset="0"/>
              </a:rPr>
              <a:t> </a:t>
            </a:r>
          </a:p>
        </p:txBody>
      </p:sp>
      <p:sp>
        <p:nvSpPr>
          <p:cNvPr id="18442" name="Rectangle 4"/>
          <p:cNvSpPr>
            <a:spLocks noChangeArrowheads="1"/>
          </p:cNvSpPr>
          <p:nvPr/>
        </p:nvSpPr>
        <p:spPr bwMode="auto">
          <a:xfrm>
            <a:off x="0" y="2409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6005" name="Object 5"/>
          <p:cNvGraphicFramePr>
            <a:graphicFrameLocks noChangeAspect="1"/>
          </p:cNvGraphicFramePr>
          <p:nvPr/>
        </p:nvGraphicFramePr>
        <p:xfrm>
          <a:off x="1219200" y="762000"/>
          <a:ext cx="6553200" cy="3960813"/>
        </p:xfrm>
        <a:graphic>
          <a:graphicData uri="http://schemas.openxmlformats.org/presentationml/2006/ole">
            <mc:AlternateContent xmlns:mc="http://schemas.openxmlformats.org/markup-compatibility/2006">
              <mc:Choice xmlns:v="urn:schemas-microsoft-com:vml" Requires="v">
                <p:oleObj spid="_x0000_s18547" r:id="rId3" imgW="7725853" imgH="4676190" progId="MSPhotoEd.3">
                  <p:embed/>
                </p:oleObj>
              </mc:Choice>
              <mc:Fallback>
                <p:oleObj r:id="rId3" imgW="7725853" imgH="467619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762000"/>
                        <a:ext cx="6553200" cy="3960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06" name="Object 6"/>
          <p:cNvGraphicFramePr>
            <a:graphicFrameLocks noChangeAspect="1"/>
          </p:cNvGraphicFramePr>
          <p:nvPr/>
        </p:nvGraphicFramePr>
        <p:xfrm>
          <a:off x="1752600" y="4495800"/>
          <a:ext cx="2032000" cy="541338"/>
        </p:xfrm>
        <a:graphic>
          <a:graphicData uri="http://schemas.openxmlformats.org/presentationml/2006/ole">
            <mc:AlternateContent xmlns:mc="http://schemas.openxmlformats.org/markup-compatibility/2006">
              <mc:Choice xmlns:v="urn:schemas-microsoft-com:vml" Requires="v">
                <p:oleObj spid="_x0000_s18548" name="Equation" r:id="rId5" imgW="812520" imgH="215640" progId="Equation.3">
                  <p:embed/>
                </p:oleObj>
              </mc:Choice>
              <mc:Fallback>
                <p:oleObj name="Equation" r:id="rId5" imgW="812520" imgH="2156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495800"/>
                        <a:ext cx="2032000"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07" name="Object 7"/>
          <p:cNvGraphicFramePr>
            <a:graphicFrameLocks noChangeAspect="1"/>
          </p:cNvGraphicFramePr>
          <p:nvPr/>
        </p:nvGraphicFramePr>
        <p:xfrm>
          <a:off x="1752600" y="5097463"/>
          <a:ext cx="2222500" cy="541337"/>
        </p:xfrm>
        <a:graphic>
          <a:graphicData uri="http://schemas.openxmlformats.org/presentationml/2006/ole">
            <mc:AlternateContent xmlns:mc="http://schemas.openxmlformats.org/markup-compatibility/2006">
              <mc:Choice xmlns:v="urn:schemas-microsoft-com:vml" Requires="v">
                <p:oleObj spid="_x0000_s18549" name="Equation" r:id="rId7" imgW="888840" imgH="215640" progId="Equation.3">
                  <p:embed/>
                </p:oleObj>
              </mc:Choice>
              <mc:Fallback>
                <p:oleObj name="Equation" r:id="rId7" imgW="888840" imgH="2156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5097463"/>
                        <a:ext cx="2222500"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08" name="Object 8"/>
          <p:cNvGraphicFramePr>
            <a:graphicFrameLocks noChangeAspect="1"/>
          </p:cNvGraphicFramePr>
          <p:nvPr/>
        </p:nvGraphicFramePr>
        <p:xfrm>
          <a:off x="4597400" y="4606925"/>
          <a:ext cx="4000500" cy="1082675"/>
        </p:xfrm>
        <a:graphic>
          <a:graphicData uri="http://schemas.openxmlformats.org/presentationml/2006/ole">
            <mc:AlternateContent xmlns:mc="http://schemas.openxmlformats.org/markup-compatibility/2006">
              <mc:Choice xmlns:v="urn:schemas-microsoft-com:vml" Requires="v">
                <p:oleObj spid="_x0000_s18550" name="Equation" r:id="rId9" imgW="1600200" imgH="431640" progId="Equation.3">
                  <p:embed/>
                </p:oleObj>
              </mc:Choice>
              <mc:Fallback>
                <p:oleObj name="Equation" r:id="rId9" imgW="1600200" imgH="43164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7400" y="4606925"/>
                        <a:ext cx="40005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 calcmode="lin" valueType="num">
                                      <p:cBhvr>
                                        <p:cTn id="7" dur="1000" fill="hold"/>
                                        <p:tgtEl>
                                          <p:spTgt spid="25600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60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0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56005"/>
                                        </p:tgtEl>
                                        <p:attrNameLst>
                                          <p:attrName>style.visibility</p:attrName>
                                        </p:attrNameLst>
                                      </p:cBhvr>
                                      <p:to>
                                        <p:strVal val="visible"/>
                                      </p:to>
                                    </p:set>
                                    <p:anim calcmode="lin" valueType="num">
                                      <p:cBhvr>
                                        <p:cTn id="14" dur="5000" fill="hold"/>
                                        <p:tgtEl>
                                          <p:spTgt spid="256005"/>
                                        </p:tgtEl>
                                        <p:attrNameLst>
                                          <p:attrName>ppt_x</p:attrName>
                                        </p:attrNameLst>
                                      </p:cBhvr>
                                      <p:tavLst>
                                        <p:tav tm="0">
                                          <p:val>
                                            <p:strVal val="#ppt_x-.2"/>
                                          </p:val>
                                        </p:tav>
                                        <p:tav tm="100000">
                                          <p:val>
                                            <p:strVal val="#ppt_x"/>
                                          </p:val>
                                        </p:tav>
                                      </p:tavLst>
                                    </p:anim>
                                    <p:anim calcmode="lin" valueType="num">
                                      <p:cBhvr>
                                        <p:cTn id="15" dur="5000" fill="hold"/>
                                        <p:tgtEl>
                                          <p:spTgt spid="256005"/>
                                        </p:tgtEl>
                                        <p:attrNameLst>
                                          <p:attrName>ppt_y</p:attrName>
                                        </p:attrNameLst>
                                      </p:cBhvr>
                                      <p:tavLst>
                                        <p:tav tm="0">
                                          <p:val>
                                            <p:strVal val="#ppt_y"/>
                                          </p:val>
                                        </p:tav>
                                        <p:tav tm="100000">
                                          <p:val>
                                            <p:strVal val="#ppt_y"/>
                                          </p:val>
                                        </p:tav>
                                      </p:tavLst>
                                    </p:anim>
                                    <p:animEffect transition="in" filter="wipe(right)" prLst="gradientSize: 0.1">
                                      <p:cBhvr>
                                        <p:cTn id="16" dur="5000"/>
                                        <p:tgtEl>
                                          <p:spTgt spid="2560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256006"/>
                                        </p:tgtEl>
                                        <p:attrNameLst>
                                          <p:attrName>style.visibility</p:attrName>
                                        </p:attrNameLst>
                                      </p:cBhvr>
                                      <p:to>
                                        <p:strVal val="visible"/>
                                      </p:to>
                                    </p:set>
                                    <p:animEffect transition="in" filter="strips(downRight)">
                                      <p:cBhvr>
                                        <p:cTn id="21" dur="500"/>
                                        <p:tgtEl>
                                          <p:spTgt spid="25600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nodeType="clickEffect">
                                  <p:stCondLst>
                                    <p:cond delay="0"/>
                                  </p:stCondLst>
                                  <p:childTnLst>
                                    <p:set>
                                      <p:cBhvr>
                                        <p:cTn id="25" dur="1" fill="hold">
                                          <p:stCondLst>
                                            <p:cond delay="0"/>
                                          </p:stCondLst>
                                        </p:cTn>
                                        <p:tgtEl>
                                          <p:spTgt spid="256007"/>
                                        </p:tgtEl>
                                        <p:attrNameLst>
                                          <p:attrName>style.visibility</p:attrName>
                                        </p:attrNameLst>
                                      </p:cBhvr>
                                      <p:to>
                                        <p:strVal val="visible"/>
                                      </p:to>
                                    </p:set>
                                    <p:animEffect transition="in" filter="strips(downRight)">
                                      <p:cBhvr>
                                        <p:cTn id="26" dur="500"/>
                                        <p:tgtEl>
                                          <p:spTgt spid="25600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nodeType="clickEffect">
                                  <p:stCondLst>
                                    <p:cond delay="0"/>
                                  </p:stCondLst>
                                  <p:childTnLst>
                                    <p:set>
                                      <p:cBhvr>
                                        <p:cTn id="30" dur="1" fill="hold">
                                          <p:stCondLst>
                                            <p:cond delay="0"/>
                                          </p:stCondLst>
                                        </p:cTn>
                                        <p:tgtEl>
                                          <p:spTgt spid="256008"/>
                                        </p:tgtEl>
                                        <p:attrNameLst>
                                          <p:attrName>style.visibility</p:attrName>
                                        </p:attrNameLst>
                                      </p:cBhvr>
                                      <p:to>
                                        <p:strVal val="visible"/>
                                      </p:to>
                                    </p:set>
                                    <p:animEffect transition="in" filter="strips(downRight)">
                                      <p:cBhvr>
                                        <p:cTn id="31" dur="500"/>
                                        <p:tgtEl>
                                          <p:spTgt spid="256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a:spLocks noGrp="1" noChangeArrowheads="1"/>
          </p:cNvSpPr>
          <p:nvPr>
            <p:ph type="dt" sz="half" idx="10"/>
          </p:nvPr>
        </p:nvSpPr>
        <p:spPr/>
        <p:txBody>
          <a:bodyPr/>
          <a:lstStyle/>
          <a:p>
            <a:pPr>
              <a:defRPr/>
            </a:pPr>
            <a:fld id="{8958448A-ADCB-4B4C-9787-E6CB842A2658}" type="datetime1">
              <a:rPr lang="en-US"/>
              <a:pPr>
                <a:defRPr/>
              </a:pPr>
              <a:t>4/11/2019</a:t>
            </a:fld>
            <a:endParaRPr lang="en-US" altLang="en-US"/>
          </a:p>
        </p:txBody>
      </p:sp>
      <p:sp>
        <p:nvSpPr>
          <p:cNvPr id="17"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CB627C7-0EC7-456D-8AD6-45593BC32E36}" type="slidenum">
              <a:rPr lang="en-US" altLang="en-US" sz="1000">
                <a:latin typeface="Arial" panose="020B0604020202020204" pitchFamily="34" charset="0"/>
              </a:rPr>
              <a:pPr/>
              <a:t>125</a:t>
            </a:fld>
            <a:endParaRPr lang="en-US" altLang="en-US" sz="1000">
              <a:latin typeface="Arial" panose="020B0604020202020204" pitchFamily="34" charset="0"/>
            </a:endParaRPr>
          </a:p>
        </p:txBody>
      </p:sp>
      <p:sp>
        <p:nvSpPr>
          <p:cNvPr id="19466"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7027" name="Rectangle 3"/>
          <p:cNvSpPr>
            <a:spLocks noChangeArrowheads="1"/>
          </p:cNvSpPr>
          <p:nvPr/>
        </p:nvSpPr>
        <p:spPr bwMode="auto">
          <a:xfrm>
            <a:off x="152400" y="152400"/>
            <a:ext cx="2541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solidFill>
                  <a:srgbClr val="3333FF"/>
                </a:solidFill>
                <a:latin typeface="Arial" panose="020B0604020202020204" pitchFamily="34" charset="0"/>
              </a:rPr>
              <a:t>Induktor Murni, L</a:t>
            </a:r>
            <a:r>
              <a:rPr lang="en-US" altLang="en-US" sz="2000">
                <a:latin typeface="Arial" panose="020B0604020202020204" pitchFamily="34" charset="0"/>
              </a:rPr>
              <a:t> </a:t>
            </a:r>
          </a:p>
        </p:txBody>
      </p:sp>
      <p:pic>
        <p:nvPicPr>
          <p:cNvPr id="257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09600"/>
            <a:ext cx="51562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9" name="Rectangle 5"/>
          <p:cNvSpPr>
            <a:spLocks noChangeArrowheads="1"/>
          </p:cNvSpPr>
          <p:nvPr/>
        </p:nvSpPr>
        <p:spPr bwMode="auto">
          <a:xfrm>
            <a:off x="304800" y="3962400"/>
            <a:ext cx="4768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cs typeface="Times New Roman" panose="02020603050405020304" pitchFamily="18" charset="0"/>
              </a:rPr>
              <a:t>Arus tertinggal dari tegangan sebesar 90</a:t>
            </a:r>
            <a:endParaRPr lang="es-ES_tradnl" altLang="en-US" sz="2000">
              <a:latin typeface="Arial" panose="020B0604020202020204" pitchFamily="34" charset="0"/>
            </a:endParaRPr>
          </a:p>
        </p:txBody>
      </p:sp>
      <p:graphicFrame>
        <p:nvGraphicFramePr>
          <p:cNvPr id="19458" name="Object 6"/>
          <p:cNvGraphicFramePr>
            <a:graphicFrameLocks noChangeAspect="1"/>
          </p:cNvGraphicFramePr>
          <p:nvPr/>
        </p:nvGraphicFramePr>
        <p:xfrm>
          <a:off x="3149600" y="3333750"/>
          <a:ext cx="85725" cy="190500"/>
        </p:xfrm>
        <a:graphic>
          <a:graphicData uri="http://schemas.openxmlformats.org/presentationml/2006/ole">
            <mc:AlternateContent xmlns:mc="http://schemas.openxmlformats.org/markup-compatibility/2006">
              <mc:Choice xmlns:v="urn:schemas-microsoft-com:vml" Requires="v">
                <p:oleObj spid="_x0000_s19630" name="Equation" r:id="rId4" imgW="88784" imgH="190252" progId="Equation.3">
                  <p:embed/>
                </p:oleObj>
              </mc:Choice>
              <mc:Fallback>
                <p:oleObj name="Equation" r:id="rId4" imgW="88784" imgH="190252"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9600" y="3333750"/>
                        <a:ext cx="85725"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7031" name="Rectangle 7"/>
          <p:cNvSpPr>
            <a:spLocks noChangeArrowheads="1"/>
          </p:cNvSpPr>
          <p:nvPr/>
        </p:nvSpPr>
        <p:spPr bwMode="auto">
          <a:xfrm>
            <a:off x="5029200" y="3946525"/>
            <a:ext cx="785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200">
                <a:cs typeface="Times New Roman" panose="02020603050405020304" pitchFamily="18" charset="0"/>
              </a:rPr>
              <a:t> </a:t>
            </a:r>
            <a:r>
              <a:rPr lang="es-ES_tradnl" altLang="en-US" sz="2000">
                <a:latin typeface="Arial" panose="020B0604020202020204" pitchFamily="34" charset="0"/>
                <a:cs typeface="Times New Roman" panose="02020603050405020304" pitchFamily="18" charset="0"/>
              </a:rPr>
              <a:t>atau</a:t>
            </a:r>
            <a:r>
              <a:rPr lang="en-US" altLang="en-US" sz="2000">
                <a:latin typeface="Arial" panose="020B0604020202020204" pitchFamily="34" charset="0"/>
              </a:rPr>
              <a:t> </a:t>
            </a:r>
          </a:p>
        </p:txBody>
      </p:sp>
      <p:sp>
        <p:nvSpPr>
          <p:cNvPr id="19471" name="Rectangle 8"/>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7033" name="Object 9"/>
          <p:cNvGraphicFramePr>
            <a:graphicFrameLocks noChangeAspect="1"/>
          </p:cNvGraphicFramePr>
          <p:nvPr/>
        </p:nvGraphicFramePr>
        <p:xfrm>
          <a:off x="5791200" y="3962400"/>
          <a:ext cx="685800" cy="407988"/>
        </p:xfrm>
        <a:graphic>
          <a:graphicData uri="http://schemas.openxmlformats.org/presentationml/2006/ole">
            <mc:AlternateContent xmlns:mc="http://schemas.openxmlformats.org/markup-compatibility/2006">
              <mc:Choice xmlns:v="urn:schemas-microsoft-com:vml" Requires="v">
                <p:oleObj spid="_x0000_s19631" name="Equation" r:id="rId6" imgW="304404" imgH="177569" progId="Equation.3">
                  <p:embed/>
                </p:oleObj>
              </mc:Choice>
              <mc:Fallback>
                <p:oleObj name="Equation" r:id="rId6" imgW="304404" imgH="177569"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962400"/>
                        <a:ext cx="685800"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7034" name="Rectangle 10"/>
          <p:cNvSpPr>
            <a:spLocks noChangeArrowheads="1"/>
          </p:cNvSpPr>
          <p:nvPr/>
        </p:nvSpPr>
        <p:spPr bwMode="auto">
          <a:xfrm>
            <a:off x="304800" y="4495800"/>
            <a:ext cx="350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Magnitude impedansi adalah</a:t>
            </a:r>
            <a:r>
              <a:rPr lang="en-US" altLang="en-US" sz="2000">
                <a:latin typeface="Arial" panose="020B0604020202020204" pitchFamily="34" charset="0"/>
              </a:rPr>
              <a:t> </a:t>
            </a:r>
          </a:p>
        </p:txBody>
      </p:sp>
      <p:sp>
        <p:nvSpPr>
          <p:cNvPr id="19473" name="Rectangle 1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7036" name="Object 12"/>
          <p:cNvGraphicFramePr>
            <a:graphicFrameLocks noChangeAspect="1"/>
          </p:cNvGraphicFramePr>
          <p:nvPr/>
        </p:nvGraphicFramePr>
        <p:xfrm>
          <a:off x="3733800" y="4419600"/>
          <a:ext cx="685800" cy="542925"/>
        </p:xfrm>
        <a:graphic>
          <a:graphicData uri="http://schemas.openxmlformats.org/presentationml/2006/ole">
            <mc:AlternateContent xmlns:mc="http://schemas.openxmlformats.org/markup-compatibility/2006">
              <mc:Choice xmlns:v="urn:schemas-microsoft-com:vml" Requires="v">
                <p:oleObj spid="_x0000_s19632" name="Equation" r:id="rId8" imgW="228402" imgH="177646" progId="Equation.3">
                  <p:embed/>
                </p:oleObj>
              </mc:Choice>
              <mc:Fallback>
                <p:oleObj name="Equation" r:id="rId8" imgW="228402" imgH="177646"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419600"/>
                        <a:ext cx="6858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7037" name="Object 13"/>
          <p:cNvGraphicFramePr>
            <a:graphicFrameLocks noChangeAspect="1"/>
          </p:cNvGraphicFramePr>
          <p:nvPr/>
        </p:nvGraphicFramePr>
        <p:xfrm>
          <a:off x="914400" y="5097463"/>
          <a:ext cx="2603500" cy="541337"/>
        </p:xfrm>
        <a:graphic>
          <a:graphicData uri="http://schemas.openxmlformats.org/presentationml/2006/ole">
            <mc:AlternateContent xmlns:mc="http://schemas.openxmlformats.org/markup-compatibility/2006">
              <mc:Choice xmlns:v="urn:schemas-microsoft-com:vml" Requires="v">
                <p:oleObj spid="_x0000_s19633" name="Equation" r:id="rId10" imgW="1041120" imgH="215640" progId="Equation.3">
                  <p:embed/>
                </p:oleObj>
              </mc:Choice>
              <mc:Fallback>
                <p:oleObj name="Equation" r:id="rId10" imgW="1041120" imgH="21564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5097463"/>
                        <a:ext cx="2603500"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7038" name="Object 14"/>
          <p:cNvGraphicFramePr>
            <a:graphicFrameLocks noChangeAspect="1"/>
          </p:cNvGraphicFramePr>
          <p:nvPr/>
        </p:nvGraphicFramePr>
        <p:xfrm>
          <a:off x="990600" y="5630863"/>
          <a:ext cx="2254250" cy="541337"/>
        </p:xfrm>
        <a:graphic>
          <a:graphicData uri="http://schemas.openxmlformats.org/presentationml/2006/ole">
            <mc:AlternateContent xmlns:mc="http://schemas.openxmlformats.org/markup-compatibility/2006">
              <mc:Choice xmlns:v="urn:schemas-microsoft-com:vml" Requires="v">
                <p:oleObj spid="_x0000_s19634" name="Equation" r:id="rId12" imgW="901440" imgH="215640" progId="Equation.3">
                  <p:embed/>
                </p:oleObj>
              </mc:Choice>
              <mc:Fallback>
                <p:oleObj name="Equation" r:id="rId12" imgW="901440" imgH="215640" progId="Equation.3">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5630863"/>
                        <a:ext cx="2254250"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7039" name="Object 15"/>
          <p:cNvGraphicFramePr>
            <a:graphicFrameLocks noChangeAspect="1"/>
          </p:cNvGraphicFramePr>
          <p:nvPr/>
        </p:nvGraphicFramePr>
        <p:xfrm>
          <a:off x="4267200" y="5029200"/>
          <a:ext cx="4622800" cy="906463"/>
        </p:xfrm>
        <a:graphic>
          <a:graphicData uri="http://schemas.openxmlformats.org/presentationml/2006/ole">
            <mc:AlternateContent xmlns:mc="http://schemas.openxmlformats.org/markup-compatibility/2006">
              <mc:Choice xmlns:v="urn:schemas-microsoft-com:vml" Requires="v">
                <p:oleObj spid="_x0000_s19635" name="Equation" r:id="rId14" imgW="2209680" imgH="431640" progId="Equation.3">
                  <p:embed/>
                </p:oleObj>
              </mc:Choice>
              <mc:Fallback>
                <p:oleObj name="Equation" r:id="rId14" imgW="2209680" imgH="431640" progId="Equation.3">
                  <p:embed/>
                  <p:pic>
                    <p:nvPicPr>
                      <p:cNvPr id="0"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67200" y="5029200"/>
                        <a:ext cx="4622800"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7027"/>
                                        </p:tgtEl>
                                        <p:attrNameLst>
                                          <p:attrName>style.visibility</p:attrName>
                                        </p:attrNameLst>
                                      </p:cBhvr>
                                      <p:to>
                                        <p:strVal val="visible"/>
                                      </p:to>
                                    </p:set>
                                    <p:anim calcmode="lin" valueType="num">
                                      <p:cBhvr>
                                        <p:cTn id="7" dur="1000" fill="hold"/>
                                        <p:tgtEl>
                                          <p:spTgt spid="257027"/>
                                        </p:tgtEl>
                                        <p:attrNameLst>
                                          <p:attrName>ppt_x</p:attrName>
                                        </p:attrNameLst>
                                      </p:cBhvr>
                                      <p:tavLst>
                                        <p:tav tm="0">
                                          <p:val>
                                            <p:strVal val="#ppt_x-.2"/>
                                          </p:val>
                                        </p:tav>
                                        <p:tav tm="100000">
                                          <p:val>
                                            <p:strVal val="#ppt_x"/>
                                          </p:val>
                                        </p:tav>
                                      </p:tavLst>
                                    </p:anim>
                                    <p:anim calcmode="lin" valueType="num">
                                      <p:cBhvr>
                                        <p:cTn id="8" dur="1000" fill="hold"/>
                                        <p:tgtEl>
                                          <p:spTgt spid="2570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70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nodeType="clickEffect">
                                  <p:stCondLst>
                                    <p:cond delay="0"/>
                                  </p:stCondLst>
                                  <p:childTnLst>
                                    <p:set>
                                      <p:cBhvr>
                                        <p:cTn id="13" dur="1" fill="hold">
                                          <p:stCondLst>
                                            <p:cond delay="0"/>
                                          </p:stCondLst>
                                        </p:cTn>
                                        <p:tgtEl>
                                          <p:spTgt spid="257028"/>
                                        </p:tgtEl>
                                        <p:attrNameLst>
                                          <p:attrName>style.visibility</p:attrName>
                                        </p:attrNameLst>
                                      </p:cBhvr>
                                      <p:to>
                                        <p:strVal val="visible"/>
                                      </p:to>
                                    </p:set>
                                    <p:animEffect transition="in" filter="strips(downLeft)">
                                      <p:cBhvr>
                                        <p:cTn id="14" dur="500"/>
                                        <p:tgtEl>
                                          <p:spTgt spid="25702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57029"/>
                                        </p:tgtEl>
                                        <p:attrNameLst>
                                          <p:attrName>style.visibility</p:attrName>
                                        </p:attrNameLst>
                                      </p:cBhvr>
                                      <p:to>
                                        <p:strVal val="visible"/>
                                      </p:to>
                                    </p:set>
                                    <p:animEffect transition="in" filter="strips(downRight)">
                                      <p:cBhvr>
                                        <p:cTn id="19" dur="500"/>
                                        <p:tgtEl>
                                          <p:spTgt spid="25702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57031"/>
                                        </p:tgtEl>
                                        <p:attrNameLst>
                                          <p:attrName>style.visibility</p:attrName>
                                        </p:attrNameLst>
                                      </p:cBhvr>
                                      <p:to>
                                        <p:strVal val="visible"/>
                                      </p:to>
                                    </p:set>
                                    <p:animEffect transition="in" filter="strips(downLeft)">
                                      <p:cBhvr>
                                        <p:cTn id="24" dur="500"/>
                                        <p:tgtEl>
                                          <p:spTgt spid="2570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nodeType="clickEffect">
                                  <p:stCondLst>
                                    <p:cond delay="0"/>
                                  </p:stCondLst>
                                  <p:childTnLst>
                                    <p:set>
                                      <p:cBhvr>
                                        <p:cTn id="28" dur="1" fill="hold">
                                          <p:stCondLst>
                                            <p:cond delay="0"/>
                                          </p:stCondLst>
                                        </p:cTn>
                                        <p:tgtEl>
                                          <p:spTgt spid="257033"/>
                                        </p:tgtEl>
                                        <p:attrNameLst>
                                          <p:attrName>style.visibility</p:attrName>
                                        </p:attrNameLst>
                                      </p:cBhvr>
                                      <p:to>
                                        <p:strVal val="visible"/>
                                      </p:to>
                                    </p:set>
                                    <p:animEffect transition="in" filter="wheel(4)">
                                      <p:cBhvr>
                                        <p:cTn id="29" dur="2000"/>
                                        <p:tgtEl>
                                          <p:spTgt spid="25703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257034"/>
                                        </p:tgtEl>
                                        <p:attrNameLst>
                                          <p:attrName>style.visibility</p:attrName>
                                        </p:attrNameLst>
                                      </p:cBhvr>
                                      <p:to>
                                        <p:strVal val="visible"/>
                                      </p:to>
                                    </p:set>
                                    <p:animEffect transition="in" filter="wheel(4)">
                                      <p:cBhvr>
                                        <p:cTn id="34" dur="2000"/>
                                        <p:tgtEl>
                                          <p:spTgt spid="25703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257036"/>
                                        </p:tgtEl>
                                        <p:attrNameLst>
                                          <p:attrName>style.visibility</p:attrName>
                                        </p:attrNameLst>
                                      </p:cBhvr>
                                      <p:to>
                                        <p:strVal val="visible"/>
                                      </p:to>
                                    </p:set>
                                    <p:anim calcmode="lin" valueType="num">
                                      <p:cBhvr>
                                        <p:cTn id="39" dur="500" fill="hold"/>
                                        <p:tgtEl>
                                          <p:spTgt spid="257036"/>
                                        </p:tgtEl>
                                        <p:attrNameLst>
                                          <p:attrName>ppt_w</p:attrName>
                                        </p:attrNameLst>
                                      </p:cBhvr>
                                      <p:tavLst>
                                        <p:tav tm="0">
                                          <p:val>
                                            <p:fltVal val="0"/>
                                          </p:val>
                                        </p:tav>
                                        <p:tav tm="100000">
                                          <p:val>
                                            <p:strVal val="#ppt_w"/>
                                          </p:val>
                                        </p:tav>
                                      </p:tavLst>
                                    </p:anim>
                                    <p:anim calcmode="lin" valueType="num">
                                      <p:cBhvr>
                                        <p:cTn id="40" dur="500" fill="hold"/>
                                        <p:tgtEl>
                                          <p:spTgt spid="257036"/>
                                        </p:tgtEl>
                                        <p:attrNameLst>
                                          <p:attrName>ppt_h</p:attrName>
                                        </p:attrNameLst>
                                      </p:cBhvr>
                                      <p:tavLst>
                                        <p:tav tm="0">
                                          <p:val>
                                            <p:fltVal val="0"/>
                                          </p:val>
                                        </p:tav>
                                        <p:tav tm="100000">
                                          <p:val>
                                            <p:strVal val="#ppt_h"/>
                                          </p:val>
                                        </p:tav>
                                      </p:tavLst>
                                    </p:anim>
                                    <p:anim calcmode="lin" valueType="num">
                                      <p:cBhvr>
                                        <p:cTn id="41" dur="500" fill="hold"/>
                                        <p:tgtEl>
                                          <p:spTgt spid="257036"/>
                                        </p:tgtEl>
                                        <p:attrNameLst>
                                          <p:attrName>style.rotation</p:attrName>
                                        </p:attrNameLst>
                                      </p:cBhvr>
                                      <p:tavLst>
                                        <p:tav tm="0">
                                          <p:val>
                                            <p:fltVal val="360"/>
                                          </p:val>
                                        </p:tav>
                                        <p:tav tm="100000">
                                          <p:val>
                                            <p:fltVal val="0"/>
                                          </p:val>
                                        </p:tav>
                                      </p:tavLst>
                                    </p:anim>
                                    <p:animEffect transition="in" filter="fade">
                                      <p:cBhvr>
                                        <p:cTn id="42" dur="500"/>
                                        <p:tgtEl>
                                          <p:spTgt spid="2570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6" fill="hold" nodeType="clickEffect">
                                  <p:stCondLst>
                                    <p:cond delay="0"/>
                                  </p:stCondLst>
                                  <p:childTnLst>
                                    <p:set>
                                      <p:cBhvr>
                                        <p:cTn id="46" dur="1" fill="hold">
                                          <p:stCondLst>
                                            <p:cond delay="0"/>
                                          </p:stCondLst>
                                        </p:cTn>
                                        <p:tgtEl>
                                          <p:spTgt spid="257037"/>
                                        </p:tgtEl>
                                        <p:attrNameLst>
                                          <p:attrName>style.visibility</p:attrName>
                                        </p:attrNameLst>
                                      </p:cBhvr>
                                      <p:to>
                                        <p:strVal val="visible"/>
                                      </p:to>
                                    </p:set>
                                    <p:animEffect transition="in" filter="strips(downRight)">
                                      <p:cBhvr>
                                        <p:cTn id="47" dur="500"/>
                                        <p:tgtEl>
                                          <p:spTgt spid="2570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6" fill="hold" nodeType="clickEffect">
                                  <p:stCondLst>
                                    <p:cond delay="0"/>
                                  </p:stCondLst>
                                  <p:childTnLst>
                                    <p:set>
                                      <p:cBhvr>
                                        <p:cTn id="51" dur="1" fill="hold">
                                          <p:stCondLst>
                                            <p:cond delay="0"/>
                                          </p:stCondLst>
                                        </p:cTn>
                                        <p:tgtEl>
                                          <p:spTgt spid="257038"/>
                                        </p:tgtEl>
                                        <p:attrNameLst>
                                          <p:attrName>style.visibility</p:attrName>
                                        </p:attrNameLst>
                                      </p:cBhvr>
                                      <p:to>
                                        <p:strVal val="visible"/>
                                      </p:to>
                                    </p:set>
                                    <p:animEffect transition="in" filter="strips(downRight)">
                                      <p:cBhvr>
                                        <p:cTn id="52" dur="500"/>
                                        <p:tgtEl>
                                          <p:spTgt spid="2570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6" fill="hold" nodeType="clickEffect">
                                  <p:stCondLst>
                                    <p:cond delay="0"/>
                                  </p:stCondLst>
                                  <p:childTnLst>
                                    <p:set>
                                      <p:cBhvr>
                                        <p:cTn id="56" dur="1" fill="hold">
                                          <p:stCondLst>
                                            <p:cond delay="0"/>
                                          </p:stCondLst>
                                        </p:cTn>
                                        <p:tgtEl>
                                          <p:spTgt spid="257039"/>
                                        </p:tgtEl>
                                        <p:attrNameLst>
                                          <p:attrName>style.visibility</p:attrName>
                                        </p:attrNameLst>
                                      </p:cBhvr>
                                      <p:to>
                                        <p:strVal val="visible"/>
                                      </p:to>
                                    </p:set>
                                    <p:animEffect transition="in" filter="strips(downRight)">
                                      <p:cBhvr>
                                        <p:cTn id="57" dur="500"/>
                                        <p:tgtEl>
                                          <p:spTgt spid="257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p:bldP spid="257029" grpId="0"/>
      <p:bldP spid="257031" grpId="0"/>
      <p:bldP spid="25703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dt" sz="half" idx="10"/>
          </p:nvPr>
        </p:nvSpPr>
        <p:spPr/>
        <p:txBody>
          <a:bodyPr/>
          <a:lstStyle/>
          <a:p>
            <a:pPr>
              <a:defRPr/>
            </a:pPr>
            <a:fld id="{E3951C6F-B7A7-4A08-9853-008BB4F850DD}" type="datetime1">
              <a:rPr lang="en-US"/>
              <a:pPr>
                <a:defRPr/>
              </a:pPr>
              <a:t>4/11/2019</a:t>
            </a:fld>
            <a:endParaRPr lang="en-US" altLang="en-US"/>
          </a:p>
        </p:txBody>
      </p:sp>
      <p:sp>
        <p:nvSpPr>
          <p:cNvPr id="13"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AA457782-F366-4454-8B24-E19CDAC7123A}" type="slidenum">
              <a:rPr lang="en-US" altLang="en-US" sz="1000">
                <a:latin typeface="Arial" panose="020B0604020202020204" pitchFamily="34" charset="0"/>
              </a:rPr>
              <a:pPr/>
              <a:t>126</a:t>
            </a:fld>
            <a:endParaRPr lang="en-US" altLang="en-US" sz="1000">
              <a:latin typeface="Arial" panose="020B0604020202020204" pitchFamily="34" charset="0"/>
            </a:endParaRPr>
          </a:p>
        </p:txBody>
      </p:sp>
      <p:sp>
        <p:nvSpPr>
          <p:cNvPr id="2048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8051" name="Rectangle 3"/>
          <p:cNvSpPr>
            <a:spLocks noChangeArrowheads="1"/>
          </p:cNvSpPr>
          <p:nvPr/>
        </p:nvSpPr>
        <p:spPr bwMode="auto">
          <a:xfrm>
            <a:off x="228600" y="15240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solidFill>
                  <a:srgbClr val="3333FF"/>
                </a:solidFill>
                <a:latin typeface="Arial" panose="020B0604020202020204" pitchFamily="34" charset="0"/>
              </a:rPr>
              <a:t>Kapasitor Murni, C</a:t>
            </a:r>
            <a:r>
              <a:rPr lang="en-US" altLang="en-US">
                <a:solidFill>
                  <a:srgbClr val="3333FF"/>
                </a:solidFill>
                <a:latin typeface="Arial" panose="020B0604020202020204" pitchFamily="34" charset="0"/>
              </a:rPr>
              <a:t> </a:t>
            </a:r>
          </a:p>
        </p:txBody>
      </p:sp>
      <p:pic>
        <p:nvPicPr>
          <p:cNvPr id="258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15975"/>
            <a:ext cx="561975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3" name="Rectangle 5"/>
          <p:cNvSpPr>
            <a:spLocks noChangeArrowheads="1"/>
          </p:cNvSpPr>
          <p:nvPr/>
        </p:nvSpPr>
        <p:spPr bwMode="auto">
          <a:xfrm>
            <a:off x="228600" y="3902075"/>
            <a:ext cx="5002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cs typeface="Times New Roman" panose="02020603050405020304" pitchFamily="18" charset="0"/>
              </a:rPr>
              <a:t>Arus terdahulu oleh tegangan sebesar  90</a:t>
            </a:r>
            <a:r>
              <a:rPr lang="es-ES_tradnl" altLang="en-US" sz="2000" baseline="30000">
                <a:latin typeface="Arial" panose="020B0604020202020204" pitchFamily="34" charset="0"/>
                <a:cs typeface="Times New Roman" panose="02020603050405020304" pitchFamily="18" charset="0"/>
              </a:rPr>
              <a:t>0</a:t>
            </a:r>
            <a:endParaRPr lang="es-ES_tradnl" altLang="en-US" sz="2000" baseline="30000">
              <a:latin typeface="Arial" panose="020B0604020202020204" pitchFamily="34" charset="0"/>
            </a:endParaRPr>
          </a:p>
        </p:txBody>
      </p:sp>
      <p:sp>
        <p:nvSpPr>
          <p:cNvPr id="258054" name="Rectangle 6"/>
          <p:cNvSpPr>
            <a:spLocks noChangeArrowheads="1"/>
          </p:cNvSpPr>
          <p:nvPr/>
        </p:nvSpPr>
        <p:spPr bwMode="auto">
          <a:xfrm>
            <a:off x="5257800" y="3886200"/>
            <a:ext cx="785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200">
                <a:cs typeface="Times New Roman" panose="02020603050405020304" pitchFamily="18" charset="0"/>
              </a:rPr>
              <a:t> </a:t>
            </a:r>
            <a:r>
              <a:rPr lang="es-ES_tradnl" altLang="en-US" sz="2000">
                <a:latin typeface="Arial" panose="020B0604020202020204" pitchFamily="34" charset="0"/>
                <a:cs typeface="Times New Roman" panose="02020603050405020304" pitchFamily="18" charset="0"/>
              </a:rPr>
              <a:t>atau</a:t>
            </a:r>
            <a:r>
              <a:rPr lang="en-US" altLang="en-US" sz="2000">
                <a:latin typeface="Arial" panose="020B0604020202020204" pitchFamily="34" charset="0"/>
              </a:rPr>
              <a:t> </a:t>
            </a:r>
          </a:p>
        </p:txBody>
      </p:sp>
      <p:graphicFrame>
        <p:nvGraphicFramePr>
          <p:cNvPr id="258055" name="Object 7"/>
          <p:cNvGraphicFramePr>
            <a:graphicFrameLocks noChangeAspect="1"/>
          </p:cNvGraphicFramePr>
          <p:nvPr/>
        </p:nvGraphicFramePr>
        <p:xfrm>
          <a:off x="6324600" y="3859213"/>
          <a:ext cx="685800" cy="407987"/>
        </p:xfrm>
        <a:graphic>
          <a:graphicData uri="http://schemas.openxmlformats.org/presentationml/2006/ole">
            <mc:AlternateContent xmlns:mc="http://schemas.openxmlformats.org/markup-compatibility/2006">
              <mc:Choice xmlns:v="urn:schemas-microsoft-com:vml" Requires="v">
                <p:oleObj spid="_x0000_s20598" name="Equation" r:id="rId4" imgW="304404" imgH="177569" progId="Equation.3">
                  <p:embed/>
                </p:oleObj>
              </mc:Choice>
              <mc:Fallback>
                <p:oleObj name="Equation" r:id="rId4" imgW="304404" imgH="177569"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59213"/>
                        <a:ext cx="685800" cy="407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8056" name="Object 8"/>
          <p:cNvGraphicFramePr>
            <a:graphicFrameLocks noChangeAspect="1"/>
          </p:cNvGraphicFramePr>
          <p:nvPr/>
        </p:nvGraphicFramePr>
        <p:xfrm>
          <a:off x="5257800" y="4876800"/>
          <a:ext cx="2222500" cy="541338"/>
        </p:xfrm>
        <a:graphic>
          <a:graphicData uri="http://schemas.openxmlformats.org/presentationml/2006/ole">
            <mc:AlternateContent xmlns:mc="http://schemas.openxmlformats.org/markup-compatibility/2006">
              <mc:Choice xmlns:v="urn:schemas-microsoft-com:vml" Requires="v">
                <p:oleObj spid="_x0000_s20599" name="Equation" r:id="rId6" imgW="888840" imgH="215640" progId="Equation.3">
                  <p:embed/>
                </p:oleObj>
              </mc:Choice>
              <mc:Fallback>
                <p:oleObj name="Equation" r:id="rId6" imgW="888840" imgH="21564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876800"/>
                        <a:ext cx="2222500"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8057" name="Object 9"/>
          <p:cNvGraphicFramePr>
            <a:graphicFrameLocks noChangeAspect="1"/>
          </p:cNvGraphicFramePr>
          <p:nvPr/>
        </p:nvGraphicFramePr>
        <p:xfrm>
          <a:off x="5334000" y="5486400"/>
          <a:ext cx="2095500" cy="541338"/>
        </p:xfrm>
        <a:graphic>
          <a:graphicData uri="http://schemas.openxmlformats.org/presentationml/2006/ole">
            <mc:AlternateContent xmlns:mc="http://schemas.openxmlformats.org/markup-compatibility/2006">
              <mc:Choice xmlns:v="urn:schemas-microsoft-com:vml" Requires="v">
                <p:oleObj spid="_x0000_s20600" name="Equation" r:id="rId8" imgW="838080" imgH="215640" progId="Equation.3">
                  <p:embed/>
                </p:oleObj>
              </mc:Choice>
              <mc:Fallback>
                <p:oleObj name="Equation" r:id="rId8" imgW="838080" imgH="21564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5486400"/>
                        <a:ext cx="2095500"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8058" name="Rectangle 10"/>
          <p:cNvSpPr>
            <a:spLocks noChangeArrowheads="1"/>
          </p:cNvSpPr>
          <p:nvPr/>
        </p:nvSpPr>
        <p:spPr bwMode="auto">
          <a:xfrm>
            <a:off x="228600" y="4343400"/>
            <a:ext cx="3360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Magnitud impedansi adalah </a:t>
            </a:r>
          </a:p>
        </p:txBody>
      </p:sp>
      <p:graphicFrame>
        <p:nvGraphicFramePr>
          <p:cNvPr id="258059" name="Object 11"/>
          <p:cNvGraphicFramePr>
            <a:graphicFrameLocks noChangeAspect="1"/>
          </p:cNvGraphicFramePr>
          <p:nvPr/>
        </p:nvGraphicFramePr>
        <p:xfrm>
          <a:off x="3622675" y="4051300"/>
          <a:ext cx="755650" cy="1068388"/>
        </p:xfrm>
        <a:graphic>
          <a:graphicData uri="http://schemas.openxmlformats.org/presentationml/2006/ole">
            <mc:AlternateContent xmlns:mc="http://schemas.openxmlformats.org/markup-compatibility/2006">
              <mc:Choice xmlns:v="urn:schemas-microsoft-com:vml" Requires="v">
                <p:oleObj spid="_x0000_s20601" name="Equation" r:id="rId10" imgW="279360" imgH="393480" progId="Equation.3">
                  <p:embed/>
                </p:oleObj>
              </mc:Choice>
              <mc:Fallback>
                <p:oleObj name="Equation" r:id="rId10" imgW="279360" imgH="39348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2675" y="4051300"/>
                        <a:ext cx="755650" cy="1068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p:cTn id="7" dur="1000" fill="hold"/>
                                        <p:tgtEl>
                                          <p:spTgt spid="258051"/>
                                        </p:tgtEl>
                                        <p:attrNameLst>
                                          <p:attrName>ppt_x</p:attrName>
                                        </p:attrNameLst>
                                      </p:cBhvr>
                                      <p:tavLst>
                                        <p:tav tm="0">
                                          <p:val>
                                            <p:strVal val="#ppt_x-.2"/>
                                          </p:val>
                                        </p:tav>
                                        <p:tav tm="100000">
                                          <p:val>
                                            <p:strVal val="#ppt_x"/>
                                          </p:val>
                                        </p:tav>
                                      </p:tavLst>
                                    </p:anim>
                                    <p:anim calcmode="lin" valueType="num">
                                      <p:cBhvr>
                                        <p:cTn id="8" dur="1000" fill="hold"/>
                                        <p:tgtEl>
                                          <p:spTgt spid="2580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80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258052"/>
                                        </p:tgtEl>
                                        <p:attrNameLst>
                                          <p:attrName>style.visibility</p:attrName>
                                        </p:attrNameLst>
                                      </p:cBhvr>
                                      <p:to>
                                        <p:strVal val="visible"/>
                                      </p:to>
                                    </p:set>
                                    <p:animEffect transition="in" filter="wedge">
                                      <p:cBhvr>
                                        <p:cTn id="14" dur="2000"/>
                                        <p:tgtEl>
                                          <p:spTgt spid="25805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258053"/>
                                        </p:tgtEl>
                                        <p:attrNameLst>
                                          <p:attrName>style.visibility</p:attrName>
                                        </p:attrNameLst>
                                      </p:cBhvr>
                                      <p:to>
                                        <p:strVal val="visible"/>
                                      </p:to>
                                    </p:set>
                                    <p:animEffect transition="in" filter="wedge">
                                      <p:cBhvr>
                                        <p:cTn id="19" dur="2000"/>
                                        <p:tgtEl>
                                          <p:spTgt spid="25805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58054"/>
                                        </p:tgtEl>
                                        <p:attrNameLst>
                                          <p:attrName>style.visibility</p:attrName>
                                        </p:attrNameLst>
                                      </p:cBhvr>
                                      <p:to>
                                        <p:strVal val="visible"/>
                                      </p:to>
                                    </p:set>
                                    <p:animEffect transition="in" filter="strips(downLeft)">
                                      <p:cBhvr>
                                        <p:cTn id="24" dur="500"/>
                                        <p:tgtEl>
                                          <p:spTgt spid="25805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nodeType="clickEffect">
                                  <p:stCondLst>
                                    <p:cond delay="0"/>
                                  </p:stCondLst>
                                  <p:childTnLst>
                                    <p:set>
                                      <p:cBhvr>
                                        <p:cTn id="28" dur="1" fill="hold">
                                          <p:stCondLst>
                                            <p:cond delay="0"/>
                                          </p:stCondLst>
                                        </p:cTn>
                                        <p:tgtEl>
                                          <p:spTgt spid="258055"/>
                                        </p:tgtEl>
                                        <p:attrNameLst>
                                          <p:attrName>style.visibility</p:attrName>
                                        </p:attrNameLst>
                                      </p:cBhvr>
                                      <p:to>
                                        <p:strVal val="visible"/>
                                      </p:to>
                                    </p:set>
                                    <p:animEffect transition="in" filter="wheel(4)">
                                      <p:cBhvr>
                                        <p:cTn id="29" dur="2000"/>
                                        <p:tgtEl>
                                          <p:spTgt spid="25805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58058"/>
                                        </p:tgtEl>
                                        <p:attrNameLst>
                                          <p:attrName>style.visibility</p:attrName>
                                        </p:attrNameLst>
                                      </p:cBhvr>
                                      <p:to>
                                        <p:strVal val="visible"/>
                                      </p:to>
                                    </p:set>
                                    <p:animEffect transition="in" filter="strips(downRight)">
                                      <p:cBhvr>
                                        <p:cTn id="34" dur="500"/>
                                        <p:tgtEl>
                                          <p:spTgt spid="25805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nodeType="clickEffect">
                                  <p:stCondLst>
                                    <p:cond delay="0"/>
                                  </p:stCondLst>
                                  <p:childTnLst>
                                    <p:set>
                                      <p:cBhvr>
                                        <p:cTn id="38" dur="1" fill="hold">
                                          <p:stCondLst>
                                            <p:cond delay="0"/>
                                          </p:stCondLst>
                                        </p:cTn>
                                        <p:tgtEl>
                                          <p:spTgt spid="258059"/>
                                        </p:tgtEl>
                                        <p:attrNameLst>
                                          <p:attrName>style.visibility</p:attrName>
                                        </p:attrNameLst>
                                      </p:cBhvr>
                                      <p:to>
                                        <p:strVal val="visible"/>
                                      </p:to>
                                    </p:set>
                                    <p:animEffect transition="in" filter="wedge">
                                      <p:cBhvr>
                                        <p:cTn id="39" dur="2000"/>
                                        <p:tgtEl>
                                          <p:spTgt spid="25805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nodeType="clickEffect">
                                  <p:stCondLst>
                                    <p:cond delay="0"/>
                                  </p:stCondLst>
                                  <p:childTnLst>
                                    <p:set>
                                      <p:cBhvr>
                                        <p:cTn id="43" dur="1" fill="hold">
                                          <p:stCondLst>
                                            <p:cond delay="0"/>
                                          </p:stCondLst>
                                        </p:cTn>
                                        <p:tgtEl>
                                          <p:spTgt spid="258056"/>
                                        </p:tgtEl>
                                        <p:attrNameLst>
                                          <p:attrName>style.visibility</p:attrName>
                                        </p:attrNameLst>
                                      </p:cBhvr>
                                      <p:to>
                                        <p:strVal val="visible"/>
                                      </p:to>
                                    </p:set>
                                    <p:animEffect transition="in" filter="strips(downRight)">
                                      <p:cBhvr>
                                        <p:cTn id="44" dur="500"/>
                                        <p:tgtEl>
                                          <p:spTgt spid="25805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6" fill="hold" nodeType="clickEffect">
                                  <p:stCondLst>
                                    <p:cond delay="0"/>
                                  </p:stCondLst>
                                  <p:childTnLst>
                                    <p:set>
                                      <p:cBhvr>
                                        <p:cTn id="48" dur="1" fill="hold">
                                          <p:stCondLst>
                                            <p:cond delay="0"/>
                                          </p:stCondLst>
                                        </p:cTn>
                                        <p:tgtEl>
                                          <p:spTgt spid="258057"/>
                                        </p:tgtEl>
                                        <p:attrNameLst>
                                          <p:attrName>style.visibility</p:attrName>
                                        </p:attrNameLst>
                                      </p:cBhvr>
                                      <p:to>
                                        <p:strVal val="visible"/>
                                      </p:to>
                                    </p:set>
                                    <p:animEffect transition="in" filter="strips(downRight)">
                                      <p:cBhvr>
                                        <p:cTn id="49" dur="500"/>
                                        <p:tgtEl>
                                          <p:spTgt spid="258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3" grpId="0"/>
      <p:bldP spid="258054" grpId="0"/>
      <p:bldP spid="25805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dt" sz="half" idx="10"/>
          </p:nvPr>
        </p:nvSpPr>
        <p:spPr/>
        <p:txBody>
          <a:bodyPr/>
          <a:lstStyle/>
          <a:p>
            <a:pPr>
              <a:defRPr/>
            </a:pPr>
            <a:fld id="{49531F2E-B84F-4459-B2AF-2B5EF8CDE202}" type="datetime1">
              <a:rPr lang="en-US"/>
              <a:pPr>
                <a:defRPr/>
              </a:pPr>
              <a:t>4/11/2019</a:t>
            </a:fld>
            <a:endParaRPr lang="en-US" altLang="en-US"/>
          </a:p>
        </p:txBody>
      </p:sp>
      <p:sp>
        <p:nvSpPr>
          <p:cNvPr id="12"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9DF988BC-23C9-40F3-A90B-7E97C9EA3B9D}" type="slidenum">
              <a:rPr lang="en-US" altLang="en-US" sz="1000">
                <a:latin typeface="Arial" panose="020B0604020202020204" pitchFamily="34" charset="0"/>
              </a:rPr>
              <a:pPr/>
              <a:t>127</a:t>
            </a:fld>
            <a:endParaRPr lang="en-US" altLang="en-US" sz="1000">
              <a:latin typeface="Arial" panose="020B0604020202020204" pitchFamily="34" charset="0"/>
            </a:endParaRPr>
          </a:p>
        </p:txBody>
      </p:sp>
      <p:sp>
        <p:nvSpPr>
          <p:cNvPr id="2151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9075" name="Rectangle 3"/>
          <p:cNvSpPr>
            <a:spLocks noChangeArrowheads="1"/>
          </p:cNvSpPr>
          <p:nvPr/>
        </p:nvSpPr>
        <p:spPr bwMode="auto">
          <a:xfrm>
            <a:off x="152400" y="1524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es-ES_tradnl" altLang="en-US">
                <a:solidFill>
                  <a:srgbClr val="FF3399"/>
                </a:solidFill>
                <a:latin typeface="Arial" panose="020B0604020202020204" pitchFamily="34" charset="0"/>
              </a:rPr>
              <a:t>RL Seri</a:t>
            </a:r>
          </a:p>
        </p:txBody>
      </p:sp>
      <p:sp>
        <p:nvSpPr>
          <p:cNvPr id="259076" name="Rectangle 4"/>
          <p:cNvSpPr>
            <a:spLocks noChangeArrowheads="1"/>
          </p:cNvSpPr>
          <p:nvPr/>
        </p:nvSpPr>
        <p:spPr bwMode="auto">
          <a:xfrm>
            <a:off x="152400" y="609600"/>
            <a:ext cx="448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Arus tertinggal dari tegangan sebesar</a:t>
            </a:r>
            <a:r>
              <a:rPr lang="en-US" altLang="en-US" sz="2000">
                <a:latin typeface="Arial" panose="020B0604020202020204" pitchFamily="34" charset="0"/>
              </a:rPr>
              <a:t> </a:t>
            </a:r>
          </a:p>
        </p:txBody>
      </p:sp>
      <p:sp>
        <p:nvSpPr>
          <p:cNvPr id="21513" name="Rectangle 5"/>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9078" name="Object 6"/>
          <p:cNvGraphicFramePr>
            <a:graphicFrameLocks noChangeAspect="1"/>
          </p:cNvGraphicFramePr>
          <p:nvPr/>
        </p:nvGraphicFramePr>
        <p:xfrm>
          <a:off x="4640263" y="457200"/>
          <a:ext cx="1162050" cy="706438"/>
        </p:xfrm>
        <a:graphic>
          <a:graphicData uri="http://schemas.openxmlformats.org/presentationml/2006/ole">
            <mc:AlternateContent xmlns:mc="http://schemas.openxmlformats.org/markup-compatibility/2006">
              <mc:Choice xmlns:v="urn:schemas-microsoft-com:vml" Requires="v">
                <p:oleObj spid="_x0000_s21569" name="Equation" r:id="rId3" imgW="711000" imgH="431640" progId="Equation.3">
                  <p:embed/>
                </p:oleObj>
              </mc:Choice>
              <mc:Fallback>
                <p:oleObj name="Equation" r:id="rId3" imgW="711000" imgH="43164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457200"/>
                        <a:ext cx="1162050" cy="70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9079" name="Rectangle 7"/>
          <p:cNvSpPr>
            <a:spLocks noChangeArrowheads="1"/>
          </p:cNvSpPr>
          <p:nvPr/>
        </p:nvSpPr>
        <p:spPr bwMode="auto">
          <a:xfrm>
            <a:off x="152400" y="1066800"/>
            <a:ext cx="3514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Magnitude Impedansi adalah </a:t>
            </a:r>
          </a:p>
        </p:txBody>
      </p:sp>
      <p:sp>
        <p:nvSpPr>
          <p:cNvPr id="21515" name="Rectangle 8"/>
          <p:cNvSpPr>
            <a:spLocks noChangeArrowheads="1"/>
          </p:cNvSpPr>
          <p:nvPr/>
        </p:nvSpPr>
        <p:spPr bwMode="auto">
          <a:xfrm>
            <a:off x="0" y="3281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59081" name="Object 9"/>
          <p:cNvGraphicFramePr>
            <a:graphicFrameLocks noChangeAspect="1"/>
          </p:cNvGraphicFramePr>
          <p:nvPr/>
        </p:nvGraphicFramePr>
        <p:xfrm>
          <a:off x="3733800" y="990600"/>
          <a:ext cx="1295400" cy="473075"/>
        </p:xfrm>
        <a:graphic>
          <a:graphicData uri="http://schemas.openxmlformats.org/presentationml/2006/ole">
            <mc:AlternateContent xmlns:mc="http://schemas.openxmlformats.org/markup-compatibility/2006">
              <mc:Choice xmlns:v="urn:schemas-microsoft-com:vml" Requires="v">
                <p:oleObj spid="_x0000_s21570" name="Equation" r:id="rId5" imgW="812447" imgH="291973" progId="Equation.3">
                  <p:embed/>
                </p:oleObj>
              </mc:Choice>
              <mc:Fallback>
                <p:oleObj name="Equation" r:id="rId5" imgW="812447" imgH="291973"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990600"/>
                        <a:ext cx="1295400"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9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8900" y="2057400"/>
            <a:ext cx="56515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9075"/>
                                        </p:tgtEl>
                                        <p:attrNameLst>
                                          <p:attrName>style.visibility</p:attrName>
                                        </p:attrNameLst>
                                      </p:cBhvr>
                                      <p:to>
                                        <p:strVal val="visible"/>
                                      </p:to>
                                    </p:set>
                                    <p:anim calcmode="lin" valueType="num">
                                      <p:cBhvr>
                                        <p:cTn id="7" dur="1000" fill="hold"/>
                                        <p:tgtEl>
                                          <p:spTgt spid="259075"/>
                                        </p:tgtEl>
                                        <p:attrNameLst>
                                          <p:attrName>ppt_x</p:attrName>
                                        </p:attrNameLst>
                                      </p:cBhvr>
                                      <p:tavLst>
                                        <p:tav tm="0">
                                          <p:val>
                                            <p:strVal val="#ppt_x-.2"/>
                                          </p:val>
                                        </p:tav>
                                        <p:tav tm="100000">
                                          <p:val>
                                            <p:strVal val="#ppt_x"/>
                                          </p:val>
                                        </p:tav>
                                      </p:tavLst>
                                    </p:anim>
                                    <p:anim calcmode="lin" valueType="num">
                                      <p:cBhvr>
                                        <p:cTn id="8" dur="1000" fill="hold"/>
                                        <p:tgtEl>
                                          <p:spTgt spid="2590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907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59076"/>
                                        </p:tgtEl>
                                        <p:attrNameLst>
                                          <p:attrName>style.visibility</p:attrName>
                                        </p:attrNameLst>
                                      </p:cBhvr>
                                      <p:to>
                                        <p:strVal val="visible"/>
                                      </p:to>
                                    </p:set>
                                    <p:anim calcmode="lin" valueType="num">
                                      <p:cBhvr>
                                        <p:cTn id="14" dur="1000" fill="hold"/>
                                        <p:tgtEl>
                                          <p:spTgt spid="259076"/>
                                        </p:tgtEl>
                                        <p:attrNameLst>
                                          <p:attrName>ppt_x</p:attrName>
                                        </p:attrNameLst>
                                      </p:cBhvr>
                                      <p:tavLst>
                                        <p:tav tm="0">
                                          <p:val>
                                            <p:strVal val="#ppt_x-.2"/>
                                          </p:val>
                                        </p:tav>
                                        <p:tav tm="100000">
                                          <p:val>
                                            <p:strVal val="#ppt_x"/>
                                          </p:val>
                                        </p:tav>
                                      </p:tavLst>
                                    </p:anim>
                                    <p:anim calcmode="lin" valueType="num">
                                      <p:cBhvr>
                                        <p:cTn id="15" dur="1000" fill="hold"/>
                                        <p:tgtEl>
                                          <p:spTgt spid="25907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907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259078"/>
                                        </p:tgtEl>
                                        <p:attrNameLst>
                                          <p:attrName>style.visibility</p:attrName>
                                        </p:attrNameLst>
                                      </p:cBhvr>
                                      <p:to>
                                        <p:strVal val="visible"/>
                                      </p:to>
                                    </p:set>
                                    <p:animEffect transition="in" filter="wheel(4)">
                                      <p:cBhvr>
                                        <p:cTn id="21" dur="2000"/>
                                        <p:tgtEl>
                                          <p:spTgt spid="25907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59079"/>
                                        </p:tgtEl>
                                        <p:attrNameLst>
                                          <p:attrName>style.visibility</p:attrName>
                                        </p:attrNameLst>
                                      </p:cBhvr>
                                      <p:to>
                                        <p:strVal val="visible"/>
                                      </p:to>
                                    </p:set>
                                    <p:anim calcmode="lin" valueType="num">
                                      <p:cBhvr>
                                        <p:cTn id="26" dur="1000" fill="hold"/>
                                        <p:tgtEl>
                                          <p:spTgt spid="259079"/>
                                        </p:tgtEl>
                                        <p:attrNameLst>
                                          <p:attrName>ppt_x</p:attrName>
                                        </p:attrNameLst>
                                      </p:cBhvr>
                                      <p:tavLst>
                                        <p:tav tm="0">
                                          <p:val>
                                            <p:strVal val="#ppt_x-.2"/>
                                          </p:val>
                                        </p:tav>
                                        <p:tav tm="100000">
                                          <p:val>
                                            <p:strVal val="#ppt_x"/>
                                          </p:val>
                                        </p:tav>
                                      </p:tavLst>
                                    </p:anim>
                                    <p:anim calcmode="lin" valueType="num">
                                      <p:cBhvr>
                                        <p:cTn id="27" dur="1000" fill="hold"/>
                                        <p:tgtEl>
                                          <p:spTgt spid="25907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5907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259081"/>
                                        </p:tgtEl>
                                        <p:attrNameLst>
                                          <p:attrName>style.visibility</p:attrName>
                                        </p:attrNameLst>
                                      </p:cBhvr>
                                      <p:to>
                                        <p:strVal val="visible"/>
                                      </p:to>
                                    </p:set>
                                    <p:anim calcmode="lin" valueType="num">
                                      <p:cBhvr>
                                        <p:cTn id="33" dur="1000" fill="hold"/>
                                        <p:tgtEl>
                                          <p:spTgt spid="259081"/>
                                        </p:tgtEl>
                                        <p:attrNameLst>
                                          <p:attrName>ppt_x</p:attrName>
                                        </p:attrNameLst>
                                      </p:cBhvr>
                                      <p:tavLst>
                                        <p:tav tm="0">
                                          <p:val>
                                            <p:strVal val="#ppt_x-.2"/>
                                          </p:val>
                                        </p:tav>
                                        <p:tav tm="100000">
                                          <p:val>
                                            <p:strVal val="#ppt_x"/>
                                          </p:val>
                                        </p:tav>
                                      </p:tavLst>
                                    </p:anim>
                                    <p:anim calcmode="lin" valueType="num">
                                      <p:cBhvr>
                                        <p:cTn id="34" dur="1000" fill="hold"/>
                                        <p:tgtEl>
                                          <p:spTgt spid="259081"/>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5908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nodeType="clickEffect">
                                  <p:stCondLst>
                                    <p:cond delay="0"/>
                                  </p:stCondLst>
                                  <p:childTnLst>
                                    <p:set>
                                      <p:cBhvr>
                                        <p:cTn id="39" dur="1" fill="hold">
                                          <p:stCondLst>
                                            <p:cond delay="0"/>
                                          </p:stCondLst>
                                        </p:cTn>
                                        <p:tgtEl>
                                          <p:spTgt spid="259082"/>
                                        </p:tgtEl>
                                        <p:attrNameLst>
                                          <p:attrName>style.visibility</p:attrName>
                                        </p:attrNameLst>
                                      </p:cBhvr>
                                      <p:to>
                                        <p:strVal val="visible"/>
                                      </p:to>
                                    </p:set>
                                    <p:animEffect transition="in" filter="wedge">
                                      <p:cBhvr>
                                        <p:cTn id="40" dur="2000"/>
                                        <p:tgtEl>
                                          <p:spTgt spid="259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p:bldP spid="259076" grpId="0"/>
      <p:bldP spid="25907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dt" sz="half" idx="10"/>
          </p:nvPr>
        </p:nvSpPr>
        <p:spPr/>
        <p:txBody>
          <a:bodyPr/>
          <a:lstStyle/>
          <a:p>
            <a:pPr>
              <a:defRPr/>
            </a:pPr>
            <a:fld id="{BC31536A-7170-4097-AD8D-9AF9788393EC}" type="datetime1">
              <a:rPr lang="en-US"/>
              <a:pPr>
                <a:defRPr/>
              </a:pPr>
              <a:t>4/11/2019</a:t>
            </a:fld>
            <a:endParaRPr lang="en-US" altLang="en-US"/>
          </a:p>
        </p:txBody>
      </p:sp>
      <p:sp>
        <p:nvSpPr>
          <p:cNvPr id="12"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2304377-6CEC-4278-A1E2-95337E6D0991}" type="slidenum">
              <a:rPr lang="en-US" altLang="en-US" sz="1000">
                <a:latin typeface="Arial" panose="020B0604020202020204" pitchFamily="34" charset="0"/>
              </a:rPr>
              <a:pPr/>
              <a:t>128</a:t>
            </a:fld>
            <a:endParaRPr lang="en-US" altLang="en-US" sz="1000">
              <a:latin typeface="Arial" panose="020B0604020202020204" pitchFamily="34" charset="0"/>
            </a:endParaRPr>
          </a:p>
        </p:txBody>
      </p:sp>
      <p:sp>
        <p:nvSpPr>
          <p:cNvPr id="22534"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0099" name="Rectangle 3"/>
          <p:cNvSpPr>
            <a:spLocks noChangeArrowheads="1"/>
          </p:cNvSpPr>
          <p:nvPr/>
        </p:nvSpPr>
        <p:spPr bwMode="auto">
          <a:xfrm>
            <a:off x="152400" y="152400"/>
            <a:ext cx="133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a:solidFill>
                  <a:srgbClr val="FF3399"/>
                </a:solidFill>
                <a:latin typeface="Arial" panose="020B0604020202020204" pitchFamily="34" charset="0"/>
              </a:rPr>
              <a:t>RC Seri</a:t>
            </a:r>
            <a:r>
              <a:rPr lang="en-US" altLang="en-US">
                <a:solidFill>
                  <a:srgbClr val="FF3399"/>
                </a:solidFill>
                <a:latin typeface="Arial" panose="020B0604020202020204" pitchFamily="34" charset="0"/>
              </a:rPr>
              <a:t> </a:t>
            </a:r>
          </a:p>
        </p:txBody>
      </p:sp>
      <p:sp>
        <p:nvSpPr>
          <p:cNvPr id="260100" name="Rectangle 4"/>
          <p:cNvSpPr>
            <a:spLocks noChangeArrowheads="1"/>
          </p:cNvSpPr>
          <p:nvPr/>
        </p:nvSpPr>
        <p:spPr bwMode="auto">
          <a:xfrm>
            <a:off x="152400" y="685800"/>
            <a:ext cx="450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Arus terdahulu dari tegangan sebesar </a:t>
            </a:r>
          </a:p>
        </p:txBody>
      </p:sp>
      <p:sp>
        <p:nvSpPr>
          <p:cNvPr id="22537" name="Rectangle 5"/>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0102" name="Object 6"/>
          <p:cNvGraphicFramePr>
            <a:graphicFrameLocks noChangeAspect="1"/>
          </p:cNvGraphicFramePr>
          <p:nvPr/>
        </p:nvGraphicFramePr>
        <p:xfrm>
          <a:off x="4648200" y="533400"/>
          <a:ext cx="1295400" cy="685800"/>
        </p:xfrm>
        <a:graphic>
          <a:graphicData uri="http://schemas.openxmlformats.org/presentationml/2006/ole">
            <mc:AlternateContent xmlns:mc="http://schemas.openxmlformats.org/markup-compatibility/2006">
              <mc:Choice xmlns:v="urn:schemas-microsoft-com:vml" Requires="v">
                <p:oleObj spid="_x0000_s22593" name="Equation" r:id="rId3" imgW="812447" imgH="431613" progId="Equation.3">
                  <p:embed/>
                </p:oleObj>
              </mc:Choice>
              <mc:Fallback>
                <p:oleObj name="Equation" r:id="rId3" imgW="812447" imgH="431613"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33400"/>
                        <a:ext cx="12954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0103" name="Rectangle 7"/>
          <p:cNvSpPr>
            <a:spLocks noChangeArrowheads="1"/>
          </p:cNvSpPr>
          <p:nvPr/>
        </p:nvSpPr>
        <p:spPr bwMode="auto">
          <a:xfrm>
            <a:off x="152400" y="1143000"/>
            <a:ext cx="3514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Magnitude Impedansi adalah </a:t>
            </a:r>
          </a:p>
        </p:txBody>
      </p:sp>
      <p:sp>
        <p:nvSpPr>
          <p:cNvPr id="22539" name="Rectangle 8"/>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0105" name="Object 9"/>
          <p:cNvGraphicFramePr>
            <a:graphicFrameLocks noChangeAspect="1"/>
          </p:cNvGraphicFramePr>
          <p:nvPr/>
        </p:nvGraphicFramePr>
        <p:xfrm>
          <a:off x="3581400" y="990600"/>
          <a:ext cx="1143000" cy="631825"/>
        </p:xfrm>
        <a:graphic>
          <a:graphicData uri="http://schemas.openxmlformats.org/presentationml/2006/ole">
            <mc:AlternateContent xmlns:mc="http://schemas.openxmlformats.org/markup-compatibility/2006">
              <mc:Choice xmlns:v="urn:schemas-microsoft-com:vml" Requires="v">
                <p:oleObj spid="_x0000_s22594" name="Equation" r:id="rId5" imgW="914400" imgH="508000" progId="Equation.3">
                  <p:embed/>
                </p:oleObj>
              </mc:Choice>
              <mc:Fallback>
                <p:oleObj name="Equation" r:id="rId5" imgW="914400" imgH="5080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990600"/>
                        <a:ext cx="114300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010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0" y="2057400"/>
            <a:ext cx="50990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1000" fill="hold"/>
                                        <p:tgtEl>
                                          <p:spTgt spid="260099"/>
                                        </p:tgtEl>
                                        <p:attrNameLst>
                                          <p:attrName>ppt_x</p:attrName>
                                        </p:attrNameLst>
                                      </p:cBhvr>
                                      <p:tavLst>
                                        <p:tav tm="0">
                                          <p:val>
                                            <p:strVal val="#ppt_x-.2"/>
                                          </p:val>
                                        </p:tav>
                                        <p:tav tm="100000">
                                          <p:val>
                                            <p:strVal val="#ppt_x"/>
                                          </p:val>
                                        </p:tav>
                                      </p:tavLst>
                                    </p:anim>
                                    <p:anim calcmode="lin" valueType="num">
                                      <p:cBhvr>
                                        <p:cTn id="8" dur="1000" fill="hold"/>
                                        <p:tgtEl>
                                          <p:spTgt spid="260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00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60100"/>
                                        </p:tgtEl>
                                        <p:attrNameLst>
                                          <p:attrName>style.visibility</p:attrName>
                                        </p:attrNameLst>
                                      </p:cBhvr>
                                      <p:to>
                                        <p:strVal val="visible"/>
                                      </p:to>
                                    </p:set>
                                    <p:anim calcmode="lin" valueType="num">
                                      <p:cBhvr>
                                        <p:cTn id="14" dur="1000" fill="hold"/>
                                        <p:tgtEl>
                                          <p:spTgt spid="260100"/>
                                        </p:tgtEl>
                                        <p:attrNameLst>
                                          <p:attrName>ppt_x</p:attrName>
                                        </p:attrNameLst>
                                      </p:cBhvr>
                                      <p:tavLst>
                                        <p:tav tm="0">
                                          <p:val>
                                            <p:strVal val="#ppt_x-.2"/>
                                          </p:val>
                                        </p:tav>
                                        <p:tav tm="100000">
                                          <p:val>
                                            <p:strVal val="#ppt_x"/>
                                          </p:val>
                                        </p:tav>
                                      </p:tavLst>
                                    </p:anim>
                                    <p:anim calcmode="lin" valueType="num">
                                      <p:cBhvr>
                                        <p:cTn id="15" dur="1000" fill="hold"/>
                                        <p:tgtEl>
                                          <p:spTgt spid="26010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601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260102"/>
                                        </p:tgtEl>
                                        <p:attrNameLst>
                                          <p:attrName>style.visibility</p:attrName>
                                        </p:attrNameLst>
                                      </p:cBhvr>
                                      <p:to>
                                        <p:strVal val="visible"/>
                                      </p:to>
                                    </p:set>
                                    <p:animEffect transition="in" filter="wedge">
                                      <p:cBhvr>
                                        <p:cTn id="21" dur="2000"/>
                                        <p:tgtEl>
                                          <p:spTgt spid="2601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60103"/>
                                        </p:tgtEl>
                                        <p:attrNameLst>
                                          <p:attrName>style.visibility</p:attrName>
                                        </p:attrNameLst>
                                      </p:cBhvr>
                                      <p:to>
                                        <p:strVal val="visible"/>
                                      </p:to>
                                    </p:set>
                                    <p:anim calcmode="lin" valueType="num">
                                      <p:cBhvr>
                                        <p:cTn id="26" dur="1000" fill="hold"/>
                                        <p:tgtEl>
                                          <p:spTgt spid="260103"/>
                                        </p:tgtEl>
                                        <p:attrNameLst>
                                          <p:attrName>ppt_x</p:attrName>
                                        </p:attrNameLst>
                                      </p:cBhvr>
                                      <p:tavLst>
                                        <p:tav tm="0">
                                          <p:val>
                                            <p:strVal val="#ppt_x-.2"/>
                                          </p:val>
                                        </p:tav>
                                        <p:tav tm="100000">
                                          <p:val>
                                            <p:strVal val="#ppt_x"/>
                                          </p:val>
                                        </p:tav>
                                      </p:tavLst>
                                    </p:anim>
                                    <p:anim calcmode="lin" valueType="num">
                                      <p:cBhvr>
                                        <p:cTn id="27" dur="1000" fill="hold"/>
                                        <p:tgtEl>
                                          <p:spTgt spid="26010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601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nodeType="clickEffect">
                                  <p:stCondLst>
                                    <p:cond delay="0"/>
                                  </p:stCondLst>
                                  <p:childTnLst>
                                    <p:set>
                                      <p:cBhvr>
                                        <p:cTn id="32" dur="1" fill="hold">
                                          <p:stCondLst>
                                            <p:cond delay="0"/>
                                          </p:stCondLst>
                                        </p:cTn>
                                        <p:tgtEl>
                                          <p:spTgt spid="260105"/>
                                        </p:tgtEl>
                                        <p:attrNameLst>
                                          <p:attrName>style.visibility</p:attrName>
                                        </p:attrNameLst>
                                      </p:cBhvr>
                                      <p:to>
                                        <p:strVal val="visible"/>
                                      </p:to>
                                    </p:set>
                                    <p:animEffect transition="in" filter="wedge">
                                      <p:cBhvr>
                                        <p:cTn id="33" dur="2000"/>
                                        <p:tgtEl>
                                          <p:spTgt spid="26010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nodeType="clickEffect">
                                  <p:stCondLst>
                                    <p:cond delay="0"/>
                                  </p:stCondLst>
                                  <p:childTnLst>
                                    <p:set>
                                      <p:cBhvr>
                                        <p:cTn id="37" dur="1" fill="hold">
                                          <p:stCondLst>
                                            <p:cond delay="0"/>
                                          </p:stCondLst>
                                        </p:cTn>
                                        <p:tgtEl>
                                          <p:spTgt spid="260106"/>
                                        </p:tgtEl>
                                        <p:attrNameLst>
                                          <p:attrName>style.visibility</p:attrName>
                                        </p:attrNameLst>
                                      </p:cBhvr>
                                      <p:to>
                                        <p:strVal val="visible"/>
                                      </p:to>
                                    </p:set>
                                    <p:animEffect transition="in" filter="wedge">
                                      <p:cBhvr>
                                        <p:cTn id="38" dur="2000"/>
                                        <p:tgtEl>
                                          <p:spTgt spid="260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p:bldP spid="260100" grpId="0"/>
      <p:bldP spid="26010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ABBBAF7A-35C6-43F0-A39B-82EEEE53F6B4}"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4FCC8C1-B65D-4691-A580-38462662B6AC}" type="slidenum">
              <a:rPr lang="en-US" altLang="en-US" sz="1000">
                <a:latin typeface="Arial" panose="020B0604020202020204" pitchFamily="34" charset="0"/>
              </a:rPr>
              <a:pPr/>
              <a:t>129</a:t>
            </a:fld>
            <a:endParaRPr lang="en-US" altLang="en-US" sz="1000">
              <a:latin typeface="Arial" panose="020B0604020202020204" pitchFamily="34" charset="0"/>
            </a:endParaRPr>
          </a:p>
        </p:txBody>
      </p:sp>
      <p:sp>
        <p:nvSpPr>
          <p:cNvPr id="2355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1123" name="Rectangle 3"/>
          <p:cNvSpPr>
            <a:spLocks noChangeArrowheads="1"/>
          </p:cNvSpPr>
          <p:nvPr/>
        </p:nvSpPr>
        <p:spPr bwMode="auto">
          <a:xfrm>
            <a:off x="152400" y="152400"/>
            <a:ext cx="436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rgbClr val="FF3399"/>
                </a:solidFill>
                <a:latin typeface="Arial" panose="020B0604020202020204" pitchFamily="34" charset="0"/>
              </a:rPr>
              <a:t>RANGKAIAN SERI DAN PARALEL</a:t>
            </a:r>
            <a:r>
              <a:rPr lang="en-US" altLang="en-US" sz="2000">
                <a:latin typeface="Arial" panose="020B0604020202020204" pitchFamily="34" charset="0"/>
              </a:rPr>
              <a:t> </a:t>
            </a:r>
          </a:p>
        </p:txBody>
      </p:sp>
      <p:sp>
        <p:nvSpPr>
          <p:cNvPr id="261124" name="Rectangle 4"/>
          <p:cNvSpPr>
            <a:spLocks noChangeArrowheads="1"/>
          </p:cNvSpPr>
          <p:nvPr/>
        </p:nvSpPr>
        <p:spPr bwMode="auto">
          <a:xfrm>
            <a:off x="152400" y="6096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Untuk elemen-elemen rangkaian yang terhubung secara seri, tegangan total adalah jumlah tegangan jatuh pada masing-masing elemen adalah </a:t>
            </a:r>
          </a:p>
        </p:txBody>
      </p:sp>
      <p:sp>
        <p:nvSpPr>
          <p:cNvPr id="23561" name="Rectangle 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1126" name="Object 6"/>
          <p:cNvGraphicFramePr>
            <a:graphicFrameLocks noChangeAspect="1"/>
          </p:cNvGraphicFramePr>
          <p:nvPr/>
        </p:nvGraphicFramePr>
        <p:xfrm>
          <a:off x="1101725" y="1450975"/>
          <a:ext cx="4656138" cy="606425"/>
        </p:xfrm>
        <a:graphic>
          <a:graphicData uri="http://schemas.openxmlformats.org/presentationml/2006/ole">
            <mc:AlternateContent xmlns:mc="http://schemas.openxmlformats.org/markup-compatibility/2006">
              <mc:Choice xmlns:v="urn:schemas-microsoft-com:vml" Requires="v">
                <p:oleObj spid="_x0000_s23616" name="Equation" r:id="rId3" imgW="1752480" imgH="228600" progId="Equation.3">
                  <p:embed/>
                </p:oleObj>
              </mc:Choice>
              <mc:Fallback>
                <p:oleObj name="Equation" r:id="rId3" imgW="1752480" imgH="228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725" y="1450975"/>
                        <a:ext cx="4656138" cy="606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1127" name="Rectangle 7"/>
          <p:cNvSpPr>
            <a:spLocks noChangeArrowheads="1"/>
          </p:cNvSpPr>
          <p:nvPr/>
        </p:nvSpPr>
        <p:spPr bwMode="auto">
          <a:xfrm>
            <a:off x="149225" y="2346325"/>
            <a:ext cx="9070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Bilamana elemen seri tersebut adalah R, L dan C, maka tegangan total adalah </a:t>
            </a:r>
          </a:p>
        </p:txBody>
      </p:sp>
      <p:graphicFrame>
        <p:nvGraphicFramePr>
          <p:cNvPr id="261128" name="Object 8"/>
          <p:cNvGraphicFramePr>
            <a:graphicFrameLocks noChangeAspect="1"/>
          </p:cNvGraphicFramePr>
          <p:nvPr/>
        </p:nvGraphicFramePr>
        <p:xfrm>
          <a:off x="1247775" y="2898775"/>
          <a:ext cx="2935288" cy="606425"/>
        </p:xfrm>
        <a:graphic>
          <a:graphicData uri="http://schemas.openxmlformats.org/presentationml/2006/ole">
            <mc:AlternateContent xmlns:mc="http://schemas.openxmlformats.org/markup-compatibility/2006">
              <mc:Choice xmlns:v="urn:schemas-microsoft-com:vml" Requires="v">
                <p:oleObj spid="_x0000_s23617" name="Equation" r:id="rId5" imgW="1104840" imgH="228600" progId="Equation.3">
                  <p:embed/>
                </p:oleObj>
              </mc:Choice>
              <mc:Fallback>
                <p:oleObj name="Equation" r:id="rId5" imgW="1104840" imgH="228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2898775"/>
                        <a:ext cx="2935288" cy="606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1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0" y="3124200"/>
            <a:ext cx="37592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wheel(4)">
                                      <p:cBhvr>
                                        <p:cTn id="7" dur="2000"/>
                                        <p:tgtEl>
                                          <p:spTgt spid="261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1124"/>
                                        </p:tgtEl>
                                        <p:attrNameLst>
                                          <p:attrName>style.visibility</p:attrName>
                                        </p:attrNameLst>
                                      </p:cBhvr>
                                      <p:to>
                                        <p:strVal val="visible"/>
                                      </p:to>
                                    </p:set>
                                    <p:animEffect transition="in" filter="wedge">
                                      <p:cBhvr>
                                        <p:cTn id="12" dur="2000"/>
                                        <p:tgtEl>
                                          <p:spTgt spid="2611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261126"/>
                                        </p:tgtEl>
                                        <p:attrNameLst>
                                          <p:attrName>style.visibility</p:attrName>
                                        </p:attrNameLst>
                                      </p:cBhvr>
                                      <p:to>
                                        <p:strVal val="visible"/>
                                      </p:to>
                                    </p:set>
                                    <p:animEffect transition="in" filter="strips(downRight)">
                                      <p:cBhvr>
                                        <p:cTn id="17" dur="2000"/>
                                        <p:tgtEl>
                                          <p:spTgt spid="2611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261127"/>
                                        </p:tgtEl>
                                        <p:attrNameLst>
                                          <p:attrName>style.visibility</p:attrName>
                                        </p:attrNameLst>
                                      </p:cBhvr>
                                      <p:to>
                                        <p:strVal val="visible"/>
                                      </p:to>
                                    </p:set>
                                    <p:anim calcmode="lin" valueType="num">
                                      <p:cBhvr>
                                        <p:cTn id="22" dur="1000" fill="hold"/>
                                        <p:tgtEl>
                                          <p:spTgt spid="261127"/>
                                        </p:tgtEl>
                                        <p:attrNameLst>
                                          <p:attrName>ppt_x</p:attrName>
                                        </p:attrNameLst>
                                      </p:cBhvr>
                                      <p:tavLst>
                                        <p:tav tm="0">
                                          <p:val>
                                            <p:strVal val="#ppt_x-.2"/>
                                          </p:val>
                                        </p:tav>
                                        <p:tav tm="100000">
                                          <p:val>
                                            <p:strVal val="#ppt_x"/>
                                          </p:val>
                                        </p:tav>
                                      </p:tavLst>
                                    </p:anim>
                                    <p:anim calcmode="lin" valueType="num">
                                      <p:cBhvr>
                                        <p:cTn id="23" dur="1000" fill="hold"/>
                                        <p:tgtEl>
                                          <p:spTgt spid="26112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611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261128"/>
                                        </p:tgtEl>
                                        <p:attrNameLst>
                                          <p:attrName>style.visibility</p:attrName>
                                        </p:attrNameLst>
                                      </p:cBhvr>
                                      <p:to>
                                        <p:strVal val="visible"/>
                                      </p:to>
                                    </p:set>
                                    <p:animEffect transition="in" filter="strips(downRight)">
                                      <p:cBhvr>
                                        <p:cTn id="29" dur="2000"/>
                                        <p:tgtEl>
                                          <p:spTgt spid="26112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nodeType="clickEffect">
                                  <p:stCondLst>
                                    <p:cond delay="0"/>
                                  </p:stCondLst>
                                  <p:childTnLst>
                                    <p:set>
                                      <p:cBhvr>
                                        <p:cTn id="33" dur="1" fill="hold">
                                          <p:stCondLst>
                                            <p:cond delay="0"/>
                                          </p:stCondLst>
                                        </p:cTn>
                                        <p:tgtEl>
                                          <p:spTgt spid="261129"/>
                                        </p:tgtEl>
                                        <p:attrNameLst>
                                          <p:attrName>style.visibility</p:attrName>
                                        </p:attrNameLst>
                                      </p:cBhvr>
                                      <p:to>
                                        <p:strVal val="visible"/>
                                      </p:to>
                                    </p:set>
                                    <p:anim calcmode="lin" valueType="num">
                                      <p:cBhvr>
                                        <p:cTn id="34" dur="1000" fill="hold"/>
                                        <p:tgtEl>
                                          <p:spTgt spid="261129"/>
                                        </p:tgtEl>
                                        <p:attrNameLst>
                                          <p:attrName>ppt_x</p:attrName>
                                        </p:attrNameLst>
                                      </p:cBhvr>
                                      <p:tavLst>
                                        <p:tav tm="0">
                                          <p:val>
                                            <p:strVal val="#ppt_x-.2"/>
                                          </p:val>
                                        </p:tav>
                                        <p:tav tm="100000">
                                          <p:val>
                                            <p:strVal val="#ppt_x"/>
                                          </p:val>
                                        </p:tav>
                                      </p:tavLst>
                                    </p:anim>
                                    <p:anim calcmode="lin" valueType="num">
                                      <p:cBhvr>
                                        <p:cTn id="35" dur="1000" fill="hold"/>
                                        <p:tgtEl>
                                          <p:spTgt spid="261129"/>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6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p:bldP spid="2611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609600" y="285550"/>
            <a:ext cx="7384723" cy="4800600"/>
          </a:xfrm>
          <a:prstGeom prst="rect">
            <a:avLst/>
          </a:prstGeom>
        </p:spPr>
      </p:pic>
    </p:spTree>
    <p:extLst>
      <p:ext uri="{BB962C8B-B14F-4D97-AF65-F5344CB8AC3E}">
        <p14:creationId xmlns:p14="http://schemas.microsoft.com/office/powerpoint/2010/main" val="33788135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a:spLocks noGrp="1" noChangeArrowheads="1"/>
          </p:cNvSpPr>
          <p:nvPr>
            <p:ph type="dt" sz="half" idx="10"/>
          </p:nvPr>
        </p:nvSpPr>
        <p:spPr/>
        <p:txBody>
          <a:bodyPr/>
          <a:lstStyle/>
          <a:p>
            <a:pPr>
              <a:defRPr/>
            </a:pPr>
            <a:fld id="{3E3A0563-DB61-41C5-9EE3-138207362AF0}" type="datetime1">
              <a:rPr lang="en-US"/>
              <a:pPr>
                <a:defRPr/>
              </a:pPr>
              <a:t>4/11/2019</a:t>
            </a:fld>
            <a:endParaRPr lang="en-US" altLang="en-US"/>
          </a:p>
        </p:txBody>
      </p:sp>
      <p:sp>
        <p:nvSpPr>
          <p:cNvPr id="17"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BE828685-FB0E-4973-838E-91CE118A664E}" type="slidenum">
              <a:rPr lang="en-US" altLang="en-US" sz="1000">
                <a:latin typeface="Arial" panose="020B0604020202020204" pitchFamily="34" charset="0"/>
              </a:rPr>
              <a:pPr/>
              <a:t>130</a:t>
            </a:fld>
            <a:endParaRPr lang="en-US" altLang="en-US" sz="1000">
              <a:latin typeface="Arial" panose="020B0604020202020204" pitchFamily="34" charset="0"/>
            </a:endParaRPr>
          </a:p>
        </p:txBody>
      </p:sp>
      <p:sp>
        <p:nvSpPr>
          <p:cNvPr id="24585"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2147" name="Rectangle 3"/>
          <p:cNvSpPr>
            <a:spLocks noChangeArrowheads="1"/>
          </p:cNvSpPr>
          <p:nvPr/>
        </p:nvSpPr>
        <p:spPr bwMode="auto">
          <a:xfrm>
            <a:off x="152400" y="2286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Bilamana elemen-elemen tersebut terhubung paralel maka total arus pada sirkuit tersebut adalah jumlah arus masing-masing cabang, yaitu: </a:t>
            </a:r>
          </a:p>
        </p:txBody>
      </p:sp>
      <p:graphicFrame>
        <p:nvGraphicFramePr>
          <p:cNvPr id="262148" name="Object 4"/>
          <p:cNvGraphicFramePr>
            <a:graphicFrameLocks noChangeAspect="1"/>
          </p:cNvGraphicFramePr>
          <p:nvPr/>
        </p:nvGraphicFramePr>
        <p:xfrm>
          <a:off x="1600200" y="1168400"/>
          <a:ext cx="5029200" cy="882650"/>
        </p:xfrm>
        <a:graphic>
          <a:graphicData uri="http://schemas.openxmlformats.org/presentationml/2006/ole">
            <mc:AlternateContent xmlns:mc="http://schemas.openxmlformats.org/markup-compatibility/2006">
              <mc:Choice xmlns:v="urn:schemas-microsoft-com:vml" Requires="v">
                <p:oleObj spid="_x0000_s24724" name="Equation" r:id="rId3" imgW="1231560" imgH="215640" progId="Equation.3">
                  <p:embed/>
                </p:oleObj>
              </mc:Choice>
              <mc:Fallback>
                <p:oleObj name="Equation" r:id="rId3" imgW="1231560" imgH="215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168400"/>
                        <a:ext cx="5029200"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2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819400"/>
            <a:ext cx="32766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819400"/>
            <a:ext cx="2819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2151" name="Object 7"/>
          <p:cNvGraphicFramePr>
            <a:graphicFrameLocks noChangeAspect="1"/>
          </p:cNvGraphicFramePr>
          <p:nvPr/>
        </p:nvGraphicFramePr>
        <p:xfrm>
          <a:off x="1066800" y="2819400"/>
          <a:ext cx="2895600" cy="2590800"/>
        </p:xfrm>
        <a:graphic>
          <a:graphicData uri="http://schemas.openxmlformats.org/presentationml/2006/ole">
            <mc:AlternateContent xmlns:mc="http://schemas.openxmlformats.org/markup-compatibility/2006">
              <mc:Choice xmlns:v="urn:schemas-microsoft-com:vml" Requires="v">
                <p:oleObj spid="_x0000_s24725" r:id="rId7" imgW="4676190" imgH="3362794" progId="MSPhotoEd.3">
                  <p:embed/>
                </p:oleObj>
              </mc:Choice>
              <mc:Fallback>
                <p:oleObj r:id="rId7" imgW="4676190" imgH="3362794"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2819400"/>
                        <a:ext cx="2895600"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2152" name="Line 8"/>
          <p:cNvSpPr>
            <a:spLocks noChangeShapeType="1"/>
          </p:cNvSpPr>
          <p:nvPr/>
        </p:nvSpPr>
        <p:spPr bwMode="auto">
          <a:xfrm flipH="1">
            <a:off x="457200" y="3048000"/>
            <a:ext cx="4953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153" name="Line 9"/>
          <p:cNvSpPr>
            <a:spLocks noChangeShapeType="1"/>
          </p:cNvSpPr>
          <p:nvPr/>
        </p:nvSpPr>
        <p:spPr bwMode="auto">
          <a:xfrm flipH="1" flipV="1">
            <a:off x="457200" y="5181600"/>
            <a:ext cx="5105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154" name="Line 10"/>
          <p:cNvSpPr>
            <a:spLocks noChangeShapeType="1"/>
          </p:cNvSpPr>
          <p:nvPr/>
        </p:nvSpPr>
        <p:spPr bwMode="auto">
          <a:xfrm>
            <a:off x="2622550" y="3352800"/>
            <a:ext cx="0"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2155" name="Line 11"/>
          <p:cNvSpPr>
            <a:spLocks noChangeShapeType="1"/>
          </p:cNvSpPr>
          <p:nvPr/>
        </p:nvSpPr>
        <p:spPr bwMode="auto">
          <a:xfrm>
            <a:off x="4146550" y="3352800"/>
            <a:ext cx="0"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2156" name="Line 12"/>
          <p:cNvSpPr>
            <a:spLocks noChangeShapeType="1"/>
          </p:cNvSpPr>
          <p:nvPr/>
        </p:nvSpPr>
        <p:spPr bwMode="auto">
          <a:xfrm>
            <a:off x="4953000" y="3200400"/>
            <a:ext cx="762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62157" name="Object 13"/>
          <p:cNvGraphicFramePr>
            <a:graphicFrameLocks noChangeAspect="1"/>
          </p:cNvGraphicFramePr>
          <p:nvPr/>
        </p:nvGraphicFramePr>
        <p:xfrm>
          <a:off x="3810000" y="4335463"/>
          <a:ext cx="381000" cy="541337"/>
        </p:xfrm>
        <a:graphic>
          <a:graphicData uri="http://schemas.openxmlformats.org/presentationml/2006/ole">
            <mc:AlternateContent xmlns:mc="http://schemas.openxmlformats.org/markup-compatibility/2006">
              <mc:Choice xmlns:v="urn:schemas-microsoft-com:vml" Requires="v">
                <p:oleObj spid="_x0000_s24726" name="Equation" r:id="rId9" imgW="152280" imgH="215640" progId="Equation.3">
                  <p:embed/>
                </p:oleObj>
              </mc:Choice>
              <mc:Fallback>
                <p:oleObj name="Equation" r:id="rId9" imgW="152280" imgH="215640"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4335463"/>
                        <a:ext cx="381000"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2158" name="Object 14"/>
          <p:cNvGraphicFramePr>
            <a:graphicFrameLocks noChangeAspect="1"/>
          </p:cNvGraphicFramePr>
          <p:nvPr/>
        </p:nvGraphicFramePr>
        <p:xfrm>
          <a:off x="5410200" y="3200400"/>
          <a:ext cx="381000" cy="573088"/>
        </p:xfrm>
        <a:graphic>
          <a:graphicData uri="http://schemas.openxmlformats.org/presentationml/2006/ole">
            <mc:AlternateContent xmlns:mc="http://schemas.openxmlformats.org/markup-compatibility/2006">
              <mc:Choice xmlns:v="urn:schemas-microsoft-com:vml" Requires="v">
                <p:oleObj spid="_x0000_s24727" name="Equation" r:id="rId11" imgW="152280" imgH="228600" progId="Equation.3">
                  <p:embed/>
                </p:oleObj>
              </mc:Choice>
              <mc:Fallback>
                <p:oleObj name="Equation" r:id="rId11" imgW="152280" imgH="228600"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3200400"/>
                        <a:ext cx="381000"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2159" name="Object 15"/>
          <p:cNvGraphicFramePr>
            <a:graphicFrameLocks noChangeAspect="1"/>
          </p:cNvGraphicFramePr>
          <p:nvPr/>
        </p:nvGraphicFramePr>
        <p:xfrm>
          <a:off x="2178050" y="4335463"/>
          <a:ext cx="412750" cy="541337"/>
        </p:xfrm>
        <a:graphic>
          <a:graphicData uri="http://schemas.openxmlformats.org/presentationml/2006/ole">
            <mc:AlternateContent xmlns:mc="http://schemas.openxmlformats.org/markup-compatibility/2006">
              <mc:Choice xmlns:v="urn:schemas-microsoft-com:vml" Requires="v">
                <p:oleObj spid="_x0000_s24728" name="Equation" r:id="rId13" imgW="164880" imgH="215640" progId="Equation.3">
                  <p:embed/>
                </p:oleObj>
              </mc:Choice>
              <mc:Fallback>
                <p:oleObj name="Equation" r:id="rId13" imgW="164880" imgH="215640" progId="Equation.3">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78050" y="4335463"/>
                        <a:ext cx="412750"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wedge">
                                      <p:cBhvr>
                                        <p:cTn id="7" dur="2000"/>
                                        <p:tgtEl>
                                          <p:spTgt spid="262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62148"/>
                                        </p:tgtEl>
                                        <p:attrNameLst>
                                          <p:attrName>style.visibility</p:attrName>
                                        </p:attrNameLst>
                                      </p:cBhvr>
                                      <p:to>
                                        <p:strVal val="visible"/>
                                      </p:to>
                                    </p:set>
                                    <p:animEffect transition="in" filter="strips(downLeft)">
                                      <p:cBhvr>
                                        <p:cTn id="12" dur="500"/>
                                        <p:tgtEl>
                                          <p:spTgt spid="2621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262149"/>
                                        </p:tgtEl>
                                        <p:attrNameLst>
                                          <p:attrName>style.visibility</p:attrName>
                                        </p:attrNameLst>
                                      </p:cBhvr>
                                      <p:to>
                                        <p:strVal val="visible"/>
                                      </p:to>
                                    </p:set>
                                    <p:animEffect transition="in" filter="strips(downRight)">
                                      <p:cBhvr>
                                        <p:cTn id="17" dur="5000"/>
                                        <p:tgtEl>
                                          <p:spTgt spid="2621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62150"/>
                                        </p:tgtEl>
                                        <p:attrNameLst>
                                          <p:attrName>style.visibility</p:attrName>
                                        </p:attrNameLst>
                                      </p:cBhvr>
                                      <p:to>
                                        <p:strVal val="visible"/>
                                      </p:to>
                                    </p:set>
                                    <p:animEffect transition="in" filter="strips(downRight)">
                                      <p:cBhvr>
                                        <p:cTn id="22" dur="3000"/>
                                        <p:tgtEl>
                                          <p:spTgt spid="2621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262151"/>
                                        </p:tgtEl>
                                        <p:attrNameLst>
                                          <p:attrName>style.visibility</p:attrName>
                                        </p:attrNameLst>
                                      </p:cBhvr>
                                      <p:to>
                                        <p:strVal val="visible"/>
                                      </p:to>
                                    </p:set>
                                    <p:animEffect transition="in" filter="wedge">
                                      <p:cBhvr>
                                        <p:cTn id="27" dur="2000"/>
                                        <p:tgtEl>
                                          <p:spTgt spid="2621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262157"/>
                                        </p:tgtEl>
                                        <p:attrNameLst>
                                          <p:attrName>style.visibility</p:attrName>
                                        </p:attrNameLst>
                                      </p:cBhvr>
                                      <p:to>
                                        <p:strVal val="visible"/>
                                      </p:to>
                                    </p:set>
                                    <p:animEffect transition="in" filter="strips(downRight)">
                                      <p:cBhvr>
                                        <p:cTn id="32" dur="500"/>
                                        <p:tgtEl>
                                          <p:spTgt spid="2621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nodeType="clickEffect">
                                  <p:stCondLst>
                                    <p:cond delay="0"/>
                                  </p:stCondLst>
                                  <p:childTnLst>
                                    <p:set>
                                      <p:cBhvr>
                                        <p:cTn id="36" dur="1" fill="hold">
                                          <p:stCondLst>
                                            <p:cond delay="0"/>
                                          </p:stCondLst>
                                        </p:cTn>
                                        <p:tgtEl>
                                          <p:spTgt spid="262158"/>
                                        </p:tgtEl>
                                        <p:attrNameLst>
                                          <p:attrName>style.visibility</p:attrName>
                                        </p:attrNameLst>
                                      </p:cBhvr>
                                      <p:to>
                                        <p:strVal val="visible"/>
                                      </p:to>
                                    </p:set>
                                    <p:animEffect transition="in" filter="strips(downRight)">
                                      <p:cBhvr>
                                        <p:cTn id="37" dur="500"/>
                                        <p:tgtEl>
                                          <p:spTgt spid="2621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nodeType="clickEffect">
                                  <p:stCondLst>
                                    <p:cond delay="0"/>
                                  </p:stCondLst>
                                  <p:childTnLst>
                                    <p:set>
                                      <p:cBhvr>
                                        <p:cTn id="41" dur="1" fill="hold">
                                          <p:stCondLst>
                                            <p:cond delay="0"/>
                                          </p:stCondLst>
                                        </p:cTn>
                                        <p:tgtEl>
                                          <p:spTgt spid="262159"/>
                                        </p:tgtEl>
                                        <p:attrNameLst>
                                          <p:attrName>style.visibility</p:attrName>
                                        </p:attrNameLst>
                                      </p:cBhvr>
                                      <p:to>
                                        <p:strVal val="visible"/>
                                      </p:to>
                                    </p:set>
                                    <p:animEffect transition="in" filter="strips(downRight)">
                                      <p:cBhvr>
                                        <p:cTn id="42" dur="500"/>
                                        <p:tgtEl>
                                          <p:spTgt spid="2621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262152"/>
                                        </p:tgtEl>
                                        <p:attrNameLst>
                                          <p:attrName>style.visibility</p:attrName>
                                        </p:attrNameLst>
                                      </p:cBhvr>
                                      <p:to>
                                        <p:strVal val="visible"/>
                                      </p:to>
                                    </p:set>
                                    <p:animEffect transition="in" filter="strips(downRight)">
                                      <p:cBhvr>
                                        <p:cTn id="47" dur="500"/>
                                        <p:tgtEl>
                                          <p:spTgt spid="262152"/>
                                        </p:tgtEl>
                                      </p:cBhvr>
                                    </p:animEffect>
                                  </p:childTnLst>
                                </p:cTn>
                              </p:par>
                              <p:par>
                                <p:cTn id="48" presetID="18" presetClass="entr" presetSubtype="6" fill="hold" grpId="0" nodeType="withEffect">
                                  <p:stCondLst>
                                    <p:cond delay="0"/>
                                  </p:stCondLst>
                                  <p:childTnLst>
                                    <p:set>
                                      <p:cBhvr>
                                        <p:cTn id="49" dur="1" fill="hold">
                                          <p:stCondLst>
                                            <p:cond delay="0"/>
                                          </p:stCondLst>
                                        </p:cTn>
                                        <p:tgtEl>
                                          <p:spTgt spid="262153"/>
                                        </p:tgtEl>
                                        <p:attrNameLst>
                                          <p:attrName>style.visibility</p:attrName>
                                        </p:attrNameLst>
                                      </p:cBhvr>
                                      <p:to>
                                        <p:strVal val="visible"/>
                                      </p:to>
                                    </p:set>
                                    <p:animEffect transition="in" filter="strips(downRight)">
                                      <p:cBhvr>
                                        <p:cTn id="50" dur="500"/>
                                        <p:tgtEl>
                                          <p:spTgt spid="26215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262154"/>
                                        </p:tgtEl>
                                        <p:attrNameLst>
                                          <p:attrName>style.visibility</p:attrName>
                                        </p:attrNameLst>
                                      </p:cBhvr>
                                      <p:to>
                                        <p:strVal val="visible"/>
                                      </p:to>
                                    </p:set>
                                    <p:animEffect transition="in" filter="strips(downLeft)">
                                      <p:cBhvr>
                                        <p:cTn id="55" dur="500"/>
                                        <p:tgtEl>
                                          <p:spTgt spid="262154"/>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262155"/>
                                        </p:tgtEl>
                                        <p:attrNameLst>
                                          <p:attrName>style.visibility</p:attrName>
                                        </p:attrNameLst>
                                      </p:cBhvr>
                                      <p:to>
                                        <p:strVal val="visible"/>
                                      </p:to>
                                    </p:set>
                                    <p:animEffect transition="in" filter="strips(downLeft)">
                                      <p:cBhvr>
                                        <p:cTn id="58" dur="500"/>
                                        <p:tgtEl>
                                          <p:spTgt spid="262155"/>
                                        </p:tgtEl>
                                      </p:cBhvr>
                                    </p:animEffect>
                                  </p:childTnLst>
                                </p:cTn>
                              </p:par>
                              <p:par>
                                <p:cTn id="59" presetID="18" presetClass="entr" presetSubtype="12" fill="hold" nodeType="withEffect">
                                  <p:stCondLst>
                                    <p:cond delay="0"/>
                                  </p:stCondLst>
                                  <p:childTnLst>
                                    <p:set>
                                      <p:cBhvr>
                                        <p:cTn id="60" dur="1" fill="hold">
                                          <p:stCondLst>
                                            <p:cond delay="0"/>
                                          </p:stCondLst>
                                        </p:cTn>
                                        <p:tgtEl>
                                          <p:spTgt spid="262158"/>
                                        </p:tgtEl>
                                        <p:attrNameLst>
                                          <p:attrName>style.visibility</p:attrName>
                                        </p:attrNameLst>
                                      </p:cBhvr>
                                      <p:to>
                                        <p:strVal val="visible"/>
                                      </p:to>
                                    </p:set>
                                    <p:animEffect transition="in" filter="strips(downLeft)">
                                      <p:cBhvr>
                                        <p:cTn id="61" dur="500"/>
                                        <p:tgtEl>
                                          <p:spTgt spid="26215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262156"/>
                                        </p:tgtEl>
                                        <p:attrNameLst>
                                          <p:attrName>style.visibility</p:attrName>
                                        </p:attrNameLst>
                                      </p:cBhvr>
                                      <p:to>
                                        <p:strVal val="visible"/>
                                      </p:to>
                                    </p:set>
                                    <p:animEffect transition="in" filter="strips(downLeft)">
                                      <p:cBhvr>
                                        <p:cTn id="64" dur="500"/>
                                        <p:tgtEl>
                                          <p:spTgt spid="262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p:bldP spid="262152" grpId="0" animBg="1"/>
      <p:bldP spid="262153" grpId="0" animBg="1"/>
      <p:bldP spid="262154" grpId="0" animBg="1"/>
      <p:bldP spid="262155" grpId="0" animBg="1"/>
      <p:bldP spid="26215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a:spLocks noGrp="1" noChangeArrowheads="1"/>
          </p:cNvSpPr>
          <p:nvPr>
            <p:ph type="dt" sz="half" idx="10"/>
          </p:nvPr>
        </p:nvSpPr>
        <p:spPr/>
        <p:txBody>
          <a:bodyPr/>
          <a:lstStyle/>
          <a:p>
            <a:pPr>
              <a:defRPr/>
            </a:pPr>
            <a:fld id="{15BDEB37-A497-44A6-A933-DBF761D7DD36}" type="datetime1">
              <a:rPr lang="en-US"/>
              <a:pPr>
                <a:defRPr/>
              </a:pPr>
              <a:t>4/11/2019</a:t>
            </a:fld>
            <a:endParaRPr lang="en-US" altLang="en-US"/>
          </a:p>
        </p:txBody>
      </p:sp>
      <p:sp>
        <p:nvSpPr>
          <p:cNvPr id="27"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D54AEB9A-76D0-44A9-9064-07F14D92CB51}" type="slidenum">
              <a:rPr lang="en-US" altLang="en-US" sz="1000">
                <a:latin typeface="Arial" panose="020B0604020202020204" pitchFamily="34" charset="0"/>
              </a:rPr>
              <a:pPr/>
              <a:t>131</a:t>
            </a:fld>
            <a:endParaRPr lang="en-US" altLang="en-US" sz="1000">
              <a:latin typeface="Arial" panose="020B0604020202020204" pitchFamily="34" charset="0"/>
            </a:endParaRPr>
          </a:p>
        </p:txBody>
      </p:sp>
      <p:sp>
        <p:nvSpPr>
          <p:cNvPr id="2561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3171" name="Rectangle 3"/>
          <p:cNvSpPr>
            <a:spLocks noChangeArrowheads="1"/>
          </p:cNvSpPr>
          <p:nvPr/>
        </p:nvSpPr>
        <p:spPr bwMode="auto">
          <a:xfrm>
            <a:off x="152400" y="228600"/>
            <a:ext cx="4027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b="1">
                <a:solidFill>
                  <a:srgbClr val="FF3399"/>
                </a:solidFill>
                <a:latin typeface="Arial" panose="020B0604020202020204" pitchFamily="34" charset="0"/>
              </a:rPr>
              <a:t>5.  BILANGAN KOMPLEKS</a:t>
            </a:r>
          </a:p>
        </p:txBody>
      </p:sp>
      <p:sp>
        <p:nvSpPr>
          <p:cNvPr id="263172" name="Rectangle 4"/>
          <p:cNvSpPr>
            <a:spLocks noChangeArrowheads="1"/>
          </p:cNvSpPr>
          <p:nvPr/>
        </p:nvSpPr>
        <p:spPr bwMode="auto">
          <a:xfrm>
            <a:off x="152400" y="762000"/>
            <a:ext cx="2360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BILANGAN REAL</a:t>
            </a:r>
            <a:r>
              <a:rPr lang="en-US" altLang="en-US" sz="2000">
                <a:latin typeface="Arial" panose="020B0604020202020204" pitchFamily="34" charset="0"/>
              </a:rPr>
              <a:t> </a:t>
            </a:r>
          </a:p>
        </p:txBody>
      </p:sp>
      <p:sp>
        <p:nvSpPr>
          <p:cNvPr id="263173" name="Rectangle 5"/>
          <p:cNvSpPr>
            <a:spLocks noChangeArrowheads="1"/>
          </p:cNvSpPr>
          <p:nvPr/>
        </p:nvSpPr>
        <p:spPr bwMode="auto">
          <a:xfrm>
            <a:off x="152400" y="1143000"/>
            <a:ext cx="4702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Sistim bilangan real terdiri dari bilangan </a:t>
            </a:r>
          </a:p>
        </p:txBody>
      </p:sp>
      <p:sp>
        <p:nvSpPr>
          <p:cNvPr id="263174" name="Rectangle 6"/>
          <p:cNvSpPr>
            <a:spLocks noChangeArrowheads="1"/>
          </p:cNvSpPr>
          <p:nvPr/>
        </p:nvSpPr>
        <p:spPr bwMode="auto">
          <a:xfrm>
            <a:off x="4724400" y="1143000"/>
            <a:ext cx="274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rasional dan irrasional </a:t>
            </a:r>
          </a:p>
        </p:txBody>
      </p:sp>
      <p:sp>
        <p:nvSpPr>
          <p:cNvPr id="25618" name="Rectangle 7"/>
          <p:cNvSpPr>
            <a:spLocks noChangeArrowheads="1"/>
          </p:cNvSpPr>
          <p:nvPr/>
        </p:nvSpPr>
        <p:spPr bwMode="auto">
          <a:xfrm>
            <a:off x="0" y="3133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3176" name="Object 8"/>
          <p:cNvGraphicFramePr>
            <a:graphicFrameLocks noChangeAspect="1"/>
          </p:cNvGraphicFramePr>
          <p:nvPr/>
        </p:nvGraphicFramePr>
        <p:xfrm>
          <a:off x="228600" y="1787525"/>
          <a:ext cx="8382000" cy="955675"/>
        </p:xfrm>
        <a:graphic>
          <a:graphicData uri="http://schemas.openxmlformats.org/presentationml/2006/ole">
            <mc:AlternateContent xmlns:mc="http://schemas.openxmlformats.org/markup-compatibility/2006">
              <mc:Choice xmlns:v="urn:schemas-microsoft-com:vml" Requires="v">
                <p:oleObj spid="_x0000_s25862" r:id="rId3" imgW="14466667" imgH="1666667" progId="MSPhotoEd.3">
                  <p:embed/>
                </p:oleObj>
              </mc:Choice>
              <mc:Fallback>
                <p:oleObj r:id="rId3" imgW="14466667" imgH="1666667"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87525"/>
                        <a:ext cx="8382000" cy="95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3177" name="Rectangle 9"/>
          <p:cNvSpPr>
            <a:spLocks noChangeArrowheads="1"/>
          </p:cNvSpPr>
          <p:nvPr/>
        </p:nvSpPr>
        <p:spPr bwMode="auto">
          <a:xfrm>
            <a:off x="228600" y="3184525"/>
            <a:ext cx="293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BILANGAN IMAGINER</a:t>
            </a:r>
            <a:r>
              <a:rPr lang="en-US" altLang="en-US" sz="2000">
                <a:latin typeface="Arial" panose="020B0604020202020204" pitchFamily="34" charset="0"/>
              </a:rPr>
              <a:t> </a:t>
            </a:r>
          </a:p>
        </p:txBody>
      </p:sp>
      <p:sp>
        <p:nvSpPr>
          <p:cNvPr id="263178" name="Rectangle 10"/>
          <p:cNvSpPr>
            <a:spLocks noChangeArrowheads="1"/>
          </p:cNvSpPr>
          <p:nvPr/>
        </p:nvSpPr>
        <p:spPr bwMode="auto">
          <a:xfrm>
            <a:off x="228600" y="3657600"/>
            <a:ext cx="873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Akar-akar dari bilangan real negative disebut bilangan imajiner murni yaitu : </a:t>
            </a:r>
          </a:p>
        </p:txBody>
      </p:sp>
      <p:graphicFrame>
        <p:nvGraphicFramePr>
          <p:cNvPr id="263179" name="Object 11"/>
          <p:cNvGraphicFramePr>
            <a:graphicFrameLocks noChangeAspect="1"/>
          </p:cNvGraphicFramePr>
          <p:nvPr/>
        </p:nvGraphicFramePr>
        <p:xfrm>
          <a:off x="990600" y="4114800"/>
          <a:ext cx="609600" cy="400050"/>
        </p:xfrm>
        <a:graphic>
          <a:graphicData uri="http://schemas.openxmlformats.org/presentationml/2006/ole">
            <mc:AlternateContent xmlns:mc="http://schemas.openxmlformats.org/markup-compatibility/2006">
              <mc:Choice xmlns:v="urn:schemas-microsoft-com:vml" Requires="v">
                <p:oleObj spid="_x0000_s25863" name="Equation" r:id="rId5" imgW="330057" imgH="215806" progId="Equation.3">
                  <p:embed/>
                </p:oleObj>
              </mc:Choice>
              <mc:Fallback>
                <p:oleObj name="Equation" r:id="rId5" imgW="330057" imgH="215806"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114800"/>
                        <a:ext cx="6096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3180" name="Object 12"/>
          <p:cNvGraphicFramePr>
            <a:graphicFrameLocks noChangeAspect="1"/>
          </p:cNvGraphicFramePr>
          <p:nvPr/>
        </p:nvGraphicFramePr>
        <p:xfrm>
          <a:off x="1676400" y="4095750"/>
          <a:ext cx="685800" cy="427038"/>
        </p:xfrm>
        <a:graphic>
          <a:graphicData uri="http://schemas.openxmlformats.org/presentationml/2006/ole">
            <mc:AlternateContent xmlns:mc="http://schemas.openxmlformats.org/markup-compatibility/2006">
              <mc:Choice xmlns:v="urn:schemas-microsoft-com:vml" Requires="v">
                <p:oleObj spid="_x0000_s25864" name="Equation" r:id="rId7" imgW="355292" imgH="215713" progId="Equation.3">
                  <p:embed/>
                </p:oleObj>
              </mc:Choice>
              <mc:Fallback>
                <p:oleObj name="Equation" r:id="rId7" imgW="355292" imgH="215713"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095750"/>
                        <a:ext cx="685800"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3181" name="Object 13"/>
          <p:cNvGraphicFramePr>
            <a:graphicFrameLocks noChangeAspect="1"/>
          </p:cNvGraphicFramePr>
          <p:nvPr/>
        </p:nvGraphicFramePr>
        <p:xfrm>
          <a:off x="2438400" y="4114800"/>
          <a:ext cx="685800" cy="457200"/>
        </p:xfrm>
        <a:graphic>
          <a:graphicData uri="http://schemas.openxmlformats.org/presentationml/2006/ole">
            <mc:AlternateContent xmlns:mc="http://schemas.openxmlformats.org/markup-compatibility/2006">
              <mc:Choice xmlns:v="urn:schemas-microsoft-com:vml" Requires="v">
                <p:oleObj spid="_x0000_s25865" name="Equation" r:id="rId9" imgW="342751" imgH="228501" progId="Equation.3">
                  <p:embed/>
                </p:oleObj>
              </mc:Choice>
              <mc:Fallback>
                <p:oleObj name="Equation" r:id="rId9" imgW="342751" imgH="228501"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14800"/>
                        <a:ext cx="685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3182" name="Object 14"/>
          <p:cNvGraphicFramePr>
            <a:graphicFrameLocks noChangeAspect="1"/>
          </p:cNvGraphicFramePr>
          <p:nvPr/>
        </p:nvGraphicFramePr>
        <p:xfrm>
          <a:off x="3124200" y="4038600"/>
          <a:ext cx="876300" cy="477838"/>
        </p:xfrm>
        <a:graphic>
          <a:graphicData uri="http://schemas.openxmlformats.org/presentationml/2006/ole">
            <mc:AlternateContent xmlns:mc="http://schemas.openxmlformats.org/markup-compatibility/2006">
              <mc:Choice xmlns:v="urn:schemas-microsoft-com:vml" Requires="v">
                <p:oleObj spid="_x0000_s25866" name="Equation" r:id="rId11" imgW="419100" imgH="228600" progId="Equation.3">
                  <p:embed/>
                </p:oleObj>
              </mc:Choice>
              <mc:Fallback>
                <p:oleObj name="Equation" r:id="rId11" imgW="419100" imgH="228600"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4200" y="4038600"/>
                        <a:ext cx="876300"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21" name="Rectangle 15"/>
          <p:cNvSpPr>
            <a:spLocks noChangeArrowheads="1"/>
          </p:cNvSpPr>
          <p:nvPr/>
        </p:nvSpPr>
        <p:spPr bwMode="auto">
          <a:xfrm>
            <a:off x="0" y="24320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5622" name="Rectangle 16"/>
          <p:cNvSpPr>
            <a:spLocks noChangeArrowheads="1"/>
          </p:cNvSpPr>
          <p:nvPr/>
        </p:nvSpPr>
        <p:spPr bwMode="auto">
          <a:xfrm>
            <a:off x="0" y="265112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200">
                <a:cs typeface="Times New Roman" panose="02020603050405020304" pitchFamily="18" charset="0"/>
              </a:rPr>
              <a:t>, </a:t>
            </a:r>
            <a:endParaRPr lang="en-US" altLang="en-US" sz="1800">
              <a:latin typeface="Arial" panose="020B0604020202020204" pitchFamily="34" charset="0"/>
            </a:endParaRPr>
          </a:p>
        </p:txBody>
      </p:sp>
      <p:sp>
        <p:nvSpPr>
          <p:cNvPr id="25623" name="Rectangle 17"/>
          <p:cNvSpPr>
            <a:spLocks noChangeArrowheads="1"/>
          </p:cNvSpPr>
          <p:nvPr/>
        </p:nvSpPr>
        <p:spPr bwMode="auto">
          <a:xfrm>
            <a:off x="0" y="364807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200">
                <a:cs typeface="Times New Roman" panose="02020603050405020304" pitchFamily="18" charset="0"/>
              </a:rPr>
              <a:t>, </a:t>
            </a:r>
            <a:endParaRPr lang="en-US" altLang="en-US" sz="1800">
              <a:latin typeface="Arial" panose="020B0604020202020204" pitchFamily="34" charset="0"/>
            </a:endParaRPr>
          </a:p>
        </p:txBody>
      </p:sp>
      <p:sp>
        <p:nvSpPr>
          <p:cNvPr id="263186" name="Rectangle 18"/>
          <p:cNvSpPr>
            <a:spLocks noChangeArrowheads="1"/>
          </p:cNvSpPr>
          <p:nvPr/>
        </p:nvSpPr>
        <p:spPr bwMode="auto">
          <a:xfrm>
            <a:off x="4267200" y="4114800"/>
            <a:ext cx="73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200">
                <a:cs typeface="Times New Roman" panose="02020603050405020304" pitchFamily="18" charset="0"/>
              </a:rPr>
              <a:t>, </a:t>
            </a:r>
            <a:r>
              <a:rPr lang="en-US" altLang="en-US" sz="2000">
                <a:latin typeface="Arial" panose="020B0604020202020204" pitchFamily="34" charset="0"/>
                <a:cs typeface="Times New Roman" panose="02020603050405020304" pitchFamily="18" charset="0"/>
              </a:rPr>
              <a:t>dst.</a:t>
            </a:r>
            <a:r>
              <a:rPr lang="en-US" altLang="en-US" sz="2000">
                <a:latin typeface="Arial" panose="020B0604020202020204" pitchFamily="34" charset="0"/>
              </a:rPr>
              <a:t> </a:t>
            </a:r>
          </a:p>
        </p:txBody>
      </p:sp>
      <p:sp>
        <p:nvSpPr>
          <p:cNvPr id="263187" name="Rectangle 19"/>
          <p:cNvSpPr>
            <a:spLocks noChangeArrowheads="1"/>
          </p:cNvSpPr>
          <p:nvPr/>
        </p:nvSpPr>
        <p:spPr bwMode="auto">
          <a:xfrm>
            <a:off x="228600" y="4784725"/>
            <a:ext cx="2597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Bila kita menyatakan </a:t>
            </a:r>
          </a:p>
        </p:txBody>
      </p:sp>
      <p:sp>
        <p:nvSpPr>
          <p:cNvPr id="25626" name="Rectangle 20"/>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3189" name="Object 21"/>
          <p:cNvGraphicFramePr>
            <a:graphicFrameLocks noChangeAspect="1"/>
          </p:cNvGraphicFramePr>
          <p:nvPr/>
        </p:nvGraphicFramePr>
        <p:xfrm>
          <a:off x="2895600" y="4610100"/>
          <a:ext cx="1390650" cy="647700"/>
        </p:xfrm>
        <a:graphic>
          <a:graphicData uri="http://schemas.openxmlformats.org/presentationml/2006/ole">
            <mc:AlternateContent xmlns:mc="http://schemas.openxmlformats.org/markup-compatibility/2006">
              <mc:Choice xmlns:v="urn:schemas-microsoft-com:vml" Requires="v">
                <p:oleObj spid="_x0000_s25867" name="Equation" r:id="rId13" imgW="520560" imgH="241200" progId="Equation.3">
                  <p:embed/>
                </p:oleObj>
              </mc:Choice>
              <mc:Fallback>
                <p:oleObj name="Equation" r:id="rId13" imgW="520560" imgH="241200" progId="Equation.3">
                  <p:embed/>
                  <p:pic>
                    <p:nvPicPr>
                      <p:cNvPr id="0"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5600" y="4610100"/>
                        <a:ext cx="139065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3190" name="Rectangle 22"/>
          <p:cNvSpPr>
            <a:spLocks noChangeArrowheads="1"/>
          </p:cNvSpPr>
          <p:nvPr/>
        </p:nvSpPr>
        <p:spPr bwMode="auto">
          <a:xfrm>
            <a:off x="228600" y="5257800"/>
            <a:ext cx="87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maka </a:t>
            </a:r>
          </a:p>
        </p:txBody>
      </p:sp>
      <p:graphicFrame>
        <p:nvGraphicFramePr>
          <p:cNvPr id="263191" name="Object 23"/>
          <p:cNvGraphicFramePr>
            <a:graphicFrameLocks noChangeAspect="1"/>
          </p:cNvGraphicFramePr>
          <p:nvPr/>
        </p:nvGraphicFramePr>
        <p:xfrm>
          <a:off x="1346200" y="5372100"/>
          <a:ext cx="1898650" cy="647700"/>
        </p:xfrm>
        <a:graphic>
          <a:graphicData uri="http://schemas.openxmlformats.org/presentationml/2006/ole">
            <mc:AlternateContent xmlns:mc="http://schemas.openxmlformats.org/markup-compatibility/2006">
              <mc:Choice xmlns:v="urn:schemas-microsoft-com:vml" Requires="v">
                <p:oleObj spid="_x0000_s25868" name="Equation" r:id="rId15" imgW="711000" imgH="241200" progId="Equation.3">
                  <p:embed/>
                </p:oleObj>
              </mc:Choice>
              <mc:Fallback>
                <p:oleObj name="Equation" r:id="rId15" imgW="711000" imgH="241200" progId="Equation.3">
                  <p:embed/>
                  <p:pic>
                    <p:nvPicPr>
                      <p:cNvPr id="0" name="Object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46200" y="5372100"/>
                        <a:ext cx="189865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3192" name="Object 24"/>
          <p:cNvGraphicFramePr>
            <a:graphicFrameLocks noChangeAspect="1"/>
          </p:cNvGraphicFramePr>
          <p:nvPr/>
        </p:nvGraphicFramePr>
        <p:xfrm>
          <a:off x="3810000" y="5372100"/>
          <a:ext cx="1593850" cy="647700"/>
        </p:xfrm>
        <a:graphic>
          <a:graphicData uri="http://schemas.openxmlformats.org/presentationml/2006/ole">
            <mc:AlternateContent xmlns:mc="http://schemas.openxmlformats.org/markup-compatibility/2006">
              <mc:Choice xmlns:v="urn:schemas-microsoft-com:vml" Requires="v">
                <p:oleObj spid="_x0000_s25869" name="Equation" r:id="rId17" imgW="596880" imgH="241200" progId="Equation.3">
                  <p:embed/>
                </p:oleObj>
              </mc:Choice>
              <mc:Fallback>
                <p:oleObj name="Equation" r:id="rId17" imgW="596880" imgH="241200" progId="Equation.3">
                  <p:embed/>
                  <p:pic>
                    <p:nvPicPr>
                      <p:cNvPr id="0" name="Object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5372100"/>
                        <a:ext cx="159385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3193" name="Object 25"/>
          <p:cNvGraphicFramePr>
            <a:graphicFrameLocks noChangeAspect="1"/>
          </p:cNvGraphicFramePr>
          <p:nvPr/>
        </p:nvGraphicFramePr>
        <p:xfrm>
          <a:off x="5791200" y="5334000"/>
          <a:ext cx="1865313" cy="647700"/>
        </p:xfrm>
        <a:graphic>
          <a:graphicData uri="http://schemas.openxmlformats.org/presentationml/2006/ole">
            <mc:AlternateContent xmlns:mc="http://schemas.openxmlformats.org/markup-compatibility/2006">
              <mc:Choice xmlns:v="urn:schemas-microsoft-com:vml" Requires="v">
                <p:oleObj spid="_x0000_s25870" name="Equation" r:id="rId19" imgW="698400" imgH="241200" progId="Equation.3">
                  <p:embed/>
                </p:oleObj>
              </mc:Choice>
              <mc:Fallback>
                <p:oleObj name="Equation" r:id="rId19" imgW="698400" imgH="241200" progId="Equation.3">
                  <p:embed/>
                  <p:pic>
                    <p:nvPicPr>
                      <p:cNvPr id="0" name="Object 2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1200" y="5334000"/>
                        <a:ext cx="1865313"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strips(downRight)">
                                      <p:cBhvr>
                                        <p:cTn id="7" dur="2000"/>
                                        <p:tgtEl>
                                          <p:spTgt spid="263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63172"/>
                                        </p:tgtEl>
                                        <p:attrNameLst>
                                          <p:attrName>style.visibility</p:attrName>
                                        </p:attrNameLst>
                                      </p:cBhvr>
                                      <p:to>
                                        <p:strVal val="visible"/>
                                      </p:to>
                                    </p:set>
                                    <p:animEffect transition="in" filter="wheel(4)">
                                      <p:cBhvr>
                                        <p:cTn id="12" dur="2000"/>
                                        <p:tgtEl>
                                          <p:spTgt spid="263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63173"/>
                                        </p:tgtEl>
                                        <p:attrNameLst>
                                          <p:attrName>style.visibility</p:attrName>
                                        </p:attrNameLst>
                                      </p:cBhvr>
                                      <p:to>
                                        <p:strVal val="visible"/>
                                      </p:to>
                                    </p:set>
                                    <p:anim calcmode="lin" valueType="num">
                                      <p:cBhvr>
                                        <p:cTn id="17" dur="1000" fill="hold"/>
                                        <p:tgtEl>
                                          <p:spTgt spid="263173"/>
                                        </p:tgtEl>
                                        <p:attrNameLst>
                                          <p:attrName>ppt_x</p:attrName>
                                        </p:attrNameLst>
                                      </p:cBhvr>
                                      <p:tavLst>
                                        <p:tav tm="0">
                                          <p:val>
                                            <p:strVal val="#ppt_x-.2"/>
                                          </p:val>
                                        </p:tav>
                                        <p:tav tm="100000">
                                          <p:val>
                                            <p:strVal val="#ppt_x"/>
                                          </p:val>
                                        </p:tav>
                                      </p:tavLst>
                                    </p:anim>
                                    <p:anim calcmode="lin" valueType="num">
                                      <p:cBhvr>
                                        <p:cTn id="18" dur="1000" fill="hold"/>
                                        <p:tgtEl>
                                          <p:spTgt spid="26317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6317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263174"/>
                                        </p:tgtEl>
                                        <p:attrNameLst>
                                          <p:attrName>style.visibility</p:attrName>
                                        </p:attrNameLst>
                                      </p:cBhvr>
                                      <p:to>
                                        <p:strVal val="visible"/>
                                      </p:to>
                                    </p:set>
                                    <p:animEffect transition="in" filter="wedge">
                                      <p:cBhvr>
                                        <p:cTn id="24" dur="2000"/>
                                        <p:tgtEl>
                                          <p:spTgt spid="263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263176"/>
                                        </p:tgtEl>
                                        <p:attrNameLst>
                                          <p:attrName>style.visibility</p:attrName>
                                        </p:attrNameLst>
                                      </p:cBhvr>
                                      <p:to>
                                        <p:strVal val="visible"/>
                                      </p:to>
                                    </p:set>
                                    <p:animEffect transition="in" filter="strips(downRight)">
                                      <p:cBhvr>
                                        <p:cTn id="29" dur="500"/>
                                        <p:tgtEl>
                                          <p:spTgt spid="2631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263177"/>
                                        </p:tgtEl>
                                        <p:attrNameLst>
                                          <p:attrName>style.visibility</p:attrName>
                                        </p:attrNameLst>
                                      </p:cBhvr>
                                      <p:to>
                                        <p:strVal val="visible"/>
                                      </p:to>
                                    </p:set>
                                    <p:animEffect transition="in" filter="wheel(4)">
                                      <p:cBhvr>
                                        <p:cTn id="34" dur="2000"/>
                                        <p:tgtEl>
                                          <p:spTgt spid="2631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263178"/>
                                        </p:tgtEl>
                                        <p:attrNameLst>
                                          <p:attrName>style.visibility</p:attrName>
                                        </p:attrNameLst>
                                      </p:cBhvr>
                                      <p:to>
                                        <p:strVal val="visible"/>
                                      </p:to>
                                    </p:set>
                                    <p:animEffect transition="in" filter="strips(downRight)">
                                      <p:cBhvr>
                                        <p:cTn id="39" dur="500"/>
                                        <p:tgtEl>
                                          <p:spTgt spid="26317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nodeType="clickEffect">
                                  <p:stCondLst>
                                    <p:cond delay="0"/>
                                  </p:stCondLst>
                                  <p:childTnLst>
                                    <p:set>
                                      <p:cBhvr>
                                        <p:cTn id="43" dur="1" fill="hold">
                                          <p:stCondLst>
                                            <p:cond delay="0"/>
                                          </p:stCondLst>
                                        </p:cTn>
                                        <p:tgtEl>
                                          <p:spTgt spid="263179"/>
                                        </p:tgtEl>
                                        <p:attrNameLst>
                                          <p:attrName>style.visibility</p:attrName>
                                        </p:attrNameLst>
                                      </p:cBhvr>
                                      <p:to>
                                        <p:strVal val="visible"/>
                                      </p:to>
                                    </p:set>
                                    <p:animEffect transition="in" filter="strips(downRight)">
                                      <p:cBhvr>
                                        <p:cTn id="44" dur="500"/>
                                        <p:tgtEl>
                                          <p:spTgt spid="263179"/>
                                        </p:tgtEl>
                                      </p:cBhvr>
                                    </p:animEffect>
                                  </p:childTnLst>
                                </p:cTn>
                              </p:par>
                              <p:par>
                                <p:cTn id="45" presetID="18" presetClass="entr" presetSubtype="6" fill="hold" nodeType="withEffect">
                                  <p:stCondLst>
                                    <p:cond delay="0"/>
                                  </p:stCondLst>
                                  <p:childTnLst>
                                    <p:set>
                                      <p:cBhvr>
                                        <p:cTn id="46" dur="1" fill="hold">
                                          <p:stCondLst>
                                            <p:cond delay="0"/>
                                          </p:stCondLst>
                                        </p:cTn>
                                        <p:tgtEl>
                                          <p:spTgt spid="263180"/>
                                        </p:tgtEl>
                                        <p:attrNameLst>
                                          <p:attrName>style.visibility</p:attrName>
                                        </p:attrNameLst>
                                      </p:cBhvr>
                                      <p:to>
                                        <p:strVal val="visible"/>
                                      </p:to>
                                    </p:set>
                                    <p:animEffect transition="in" filter="strips(downRight)">
                                      <p:cBhvr>
                                        <p:cTn id="47" dur="500"/>
                                        <p:tgtEl>
                                          <p:spTgt spid="263180"/>
                                        </p:tgtEl>
                                      </p:cBhvr>
                                    </p:animEffect>
                                  </p:childTnLst>
                                </p:cTn>
                              </p:par>
                              <p:par>
                                <p:cTn id="48" presetID="18" presetClass="entr" presetSubtype="6" fill="hold" nodeType="withEffect">
                                  <p:stCondLst>
                                    <p:cond delay="0"/>
                                  </p:stCondLst>
                                  <p:childTnLst>
                                    <p:set>
                                      <p:cBhvr>
                                        <p:cTn id="49" dur="1" fill="hold">
                                          <p:stCondLst>
                                            <p:cond delay="0"/>
                                          </p:stCondLst>
                                        </p:cTn>
                                        <p:tgtEl>
                                          <p:spTgt spid="263181"/>
                                        </p:tgtEl>
                                        <p:attrNameLst>
                                          <p:attrName>style.visibility</p:attrName>
                                        </p:attrNameLst>
                                      </p:cBhvr>
                                      <p:to>
                                        <p:strVal val="visible"/>
                                      </p:to>
                                    </p:set>
                                    <p:animEffect transition="in" filter="strips(downRight)">
                                      <p:cBhvr>
                                        <p:cTn id="50" dur="500"/>
                                        <p:tgtEl>
                                          <p:spTgt spid="263181"/>
                                        </p:tgtEl>
                                      </p:cBhvr>
                                    </p:animEffect>
                                  </p:childTnLst>
                                </p:cTn>
                              </p:par>
                              <p:par>
                                <p:cTn id="51" presetID="18" presetClass="entr" presetSubtype="6" fill="hold" nodeType="withEffect">
                                  <p:stCondLst>
                                    <p:cond delay="0"/>
                                  </p:stCondLst>
                                  <p:childTnLst>
                                    <p:set>
                                      <p:cBhvr>
                                        <p:cTn id="52" dur="1" fill="hold">
                                          <p:stCondLst>
                                            <p:cond delay="0"/>
                                          </p:stCondLst>
                                        </p:cTn>
                                        <p:tgtEl>
                                          <p:spTgt spid="263182"/>
                                        </p:tgtEl>
                                        <p:attrNameLst>
                                          <p:attrName>style.visibility</p:attrName>
                                        </p:attrNameLst>
                                      </p:cBhvr>
                                      <p:to>
                                        <p:strVal val="visible"/>
                                      </p:to>
                                    </p:set>
                                    <p:animEffect transition="in" filter="strips(downRight)">
                                      <p:cBhvr>
                                        <p:cTn id="53" dur="500"/>
                                        <p:tgtEl>
                                          <p:spTgt spid="26318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1" presetClass="entr" presetSubtype="4" fill="hold" grpId="0" nodeType="clickEffect">
                                  <p:stCondLst>
                                    <p:cond delay="0"/>
                                  </p:stCondLst>
                                  <p:childTnLst>
                                    <p:set>
                                      <p:cBhvr>
                                        <p:cTn id="57" dur="1" fill="hold">
                                          <p:stCondLst>
                                            <p:cond delay="0"/>
                                          </p:stCondLst>
                                        </p:cTn>
                                        <p:tgtEl>
                                          <p:spTgt spid="263186"/>
                                        </p:tgtEl>
                                        <p:attrNameLst>
                                          <p:attrName>style.visibility</p:attrName>
                                        </p:attrNameLst>
                                      </p:cBhvr>
                                      <p:to>
                                        <p:strVal val="visible"/>
                                      </p:to>
                                    </p:set>
                                    <p:animEffect transition="in" filter="wheel(4)">
                                      <p:cBhvr>
                                        <p:cTn id="58" dur="2000"/>
                                        <p:tgtEl>
                                          <p:spTgt spid="26318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6" fill="hold" grpId="0" nodeType="clickEffect">
                                  <p:stCondLst>
                                    <p:cond delay="0"/>
                                  </p:stCondLst>
                                  <p:childTnLst>
                                    <p:set>
                                      <p:cBhvr>
                                        <p:cTn id="62" dur="1" fill="hold">
                                          <p:stCondLst>
                                            <p:cond delay="0"/>
                                          </p:stCondLst>
                                        </p:cTn>
                                        <p:tgtEl>
                                          <p:spTgt spid="263187"/>
                                        </p:tgtEl>
                                        <p:attrNameLst>
                                          <p:attrName>style.visibility</p:attrName>
                                        </p:attrNameLst>
                                      </p:cBhvr>
                                      <p:to>
                                        <p:strVal val="visible"/>
                                      </p:to>
                                    </p:set>
                                    <p:animEffect transition="in" filter="strips(downRight)">
                                      <p:cBhvr>
                                        <p:cTn id="63" dur="500"/>
                                        <p:tgtEl>
                                          <p:spTgt spid="26318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nodeType="clickEffect">
                                  <p:stCondLst>
                                    <p:cond delay="0"/>
                                  </p:stCondLst>
                                  <p:childTnLst>
                                    <p:set>
                                      <p:cBhvr>
                                        <p:cTn id="67" dur="1" fill="hold">
                                          <p:stCondLst>
                                            <p:cond delay="0"/>
                                          </p:stCondLst>
                                        </p:cTn>
                                        <p:tgtEl>
                                          <p:spTgt spid="263189"/>
                                        </p:tgtEl>
                                        <p:attrNameLst>
                                          <p:attrName>style.visibility</p:attrName>
                                        </p:attrNameLst>
                                      </p:cBhvr>
                                      <p:to>
                                        <p:strVal val="visible"/>
                                      </p:to>
                                    </p:set>
                                    <p:animEffect transition="in" filter="wedge">
                                      <p:cBhvr>
                                        <p:cTn id="68" dur="2000"/>
                                        <p:tgtEl>
                                          <p:spTgt spid="26318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8" presetClass="entr" presetSubtype="6" fill="hold" grpId="0" nodeType="clickEffect">
                                  <p:stCondLst>
                                    <p:cond delay="0"/>
                                  </p:stCondLst>
                                  <p:childTnLst>
                                    <p:set>
                                      <p:cBhvr>
                                        <p:cTn id="72" dur="1" fill="hold">
                                          <p:stCondLst>
                                            <p:cond delay="0"/>
                                          </p:stCondLst>
                                        </p:cTn>
                                        <p:tgtEl>
                                          <p:spTgt spid="263190"/>
                                        </p:tgtEl>
                                        <p:attrNameLst>
                                          <p:attrName>style.visibility</p:attrName>
                                        </p:attrNameLst>
                                      </p:cBhvr>
                                      <p:to>
                                        <p:strVal val="visible"/>
                                      </p:to>
                                    </p:set>
                                    <p:animEffect transition="in" filter="strips(downRight)">
                                      <p:cBhvr>
                                        <p:cTn id="73" dur="500"/>
                                        <p:tgtEl>
                                          <p:spTgt spid="26319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0" presetClass="entr" presetSubtype="0" fill="hold" nodeType="clickEffect">
                                  <p:stCondLst>
                                    <p:cond delay="0"/>
                                  </p:stCondLst>
                                  <p:childTnLst>
                                    <p:set>
                                      <p:cBhvr>
                                        <p:cTn id="77" dur="1" fill="hold">
                                          <p:stCondLst>
                                            <p:cond delay="0"/>
                                          </p:stCondLst>
                                        </p:cTn>
                                        <p:tgtEl>
                                          <p:spTgt spid="263191"/>
                                        </p:tgtEl>
                                        <p:attrNameLst>
                                          <p:attrName>style.visibility</p:attrName>
                                        </p:attrNameLst>
                                      </p:cBhvr>
                                      <p:to>
                                        <p:strVal val="visible"/>
                                      </p:to>
                                    </p:set>
                                    <p:animEffect transition="in" filter="wedge">
                                      <p:cBhvr>
                                        <p:cTn id="78" dur="2000"/>
                                        <p:tgtEl>
                                          <p:spTgt spid="263191"/>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0" presetClass="entr" presetSubtype="0" fill="hold" nodeType="clickEffect">
                                  <p:stCondLst>
                                    <p:cond delay="0"/>
                                  </p:stCondLst>
                                  <p:childTnLst>
                                    <p:set>
                                      <p:cBhvr>
                                        <p:cTn id="82" dur="1" fill="hold">
                                          <p:stCondLst>
                                            <p:cond delay="0"/>
                                          </p:stCondLst>
                                        </p:cTn>
                                        <p:tgtEl>
                                          <p:spTgt spid="263192"/>
                                        </p:tgtEl>
                                        <p:attrNameLst>
                                          <p:attrName>style.visibility</p:attrName>
                                        </p:attrNameLst>
                                      </p:cBhvr>
                                      <p:to>
                                        <p:strVal val="visible"/>
                                      </p:to>
                                    </p:set>
                                    <p:animEffect transition="in" filter="wedge">
                                      <p:cBhvr>
                                        <p:cTn id="83" dur="2000"/>
                                        <p:tgtEl>
                                          <p:spTgt spid="26319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0" presetClass="entr" presetSubtype="0" fill="hold" nodeType="clickEffect">
                                  <p:stCondLst>
                                    <p:cond delay="0"/>
                                  </p:stCondLst>
                                  <p:childTnLst>
                                    <p:set>
                                      <p:cBhvr>
                                        <p:cTn id="87" dur="1" fill="hold">
                                          <p:stCondLst>
                                            <p:cond delay="0"/>
                                          </p:stCondLst>
                                        </p:cTn>
                                        <p:tgtEl>
                                          <p:spTgt spid="263193"/>
                                        </p:tgtEl>
                                        <p:attrNameLst>
                                          <p:attrName>style.visibility</p:attrName>
                                        </p:attrNameLst>
                                      </p:cBhvr>
                                      <p:to>
                                        <p:strVal val="visible"/>
                                      </p:to>
                                    </p:set>
                                    <p:animEffect transition="in" filter="wedge">
                                      <p:cBhvr>
                                        <p:cTn id="88" dur="2000"/>
                                        <p:tgtEl>
                                          <p:spTgt spid="263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p:bldP spid="263172" grpId="0"/>
      <p:bldP spid="263173" grpId="0"/>
      <p:bldP spid="263174" grpId="0"/>
      <p:bldP spid="263177" grpId="0"/>
      <p:bldP spid="263178" grpId="0"/>
      <p:bldP spid="263186" grpId="0"/>
      <p:bldP spid="263187" grpId="0"/>
      <p:bldP spid="26319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dt" sz="half" idx="10"/>
          </p:nvPr>
        </p:nvSpPr>
        <p:spPr/>
        <p:txBody>
          <a:bodyPr/>
          <a:lstStyle/>
          <a:p>
            <a:pPr>
              <a:defRPr/>
            </a:pPr>
            <a:fld id="{AA99B82E-83AA-44BF-A7C8-C4A8AF46AA23}" type="datetime1">
              <a:rPr lang="en-US"/>
              <a:pPr>
                <a:defRPr/>
              </a:pPr>
              <a:t>4/11/2019</a:t>
            </a:fld>
            <a:endParaRPr lang="en-US" altLang="en-US"/>
          </a:p>
        </p:txBody>
      </p:sp>
      <p:sp>
        <p:nvSpPr>
          <p:cNvPr id="16"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1BCACF92-92E1-48F0-B8E1-526391041188}" type="slidenum">
              <a:rPr lang="en-US" altLang="en-US" sz="1000">
                <a:latin typeface="Arial" panose="020B0604020202020204" pitchFamily="34" charset="0"/>
              </a:rPr>
              <a:pPr/>
              <a:t>132</a:t>
            </a:fld>
            <a:endParaRPr lang="en-US" altLang="en-US" sz="1000">
              <a:latin typeface="Arial" panose="020B0604020202020204" pitchFamily="34" charset="0"/>
            </a:endParaRPr>
          </a:p>
        </p:txBody>
      </p:sp>
      <p:sp>
        <p:nvSpPr>
          <p:cNvPr id="2663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4195" name="Rectangle 3"/>
          <p:cNvSpPr>
            <a:spLocks noChangeArrowheads="1"/>
          </p:cNvSpPr>
          <p:nvPr/>
        </p:nvSpPr>
        <p:spPr bwMode="auto">
          <a:xfrm>
            <a:off x="152400" y="228600"/>
            <a:ext cx="2555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Hal ini berlaku untuk</a:t>
            </a:r>
            <a:r>
              <a:rPr lang="en-US" altLang="en-US" sz="2000">
                <a:latin typeface="Arial" panose="020B0604020202020204" pitchFamily="34" charset="0"/>
              </a:rPr>
              <a:t> </a:t>
            </a:r>
          </a:p>
        </p:txBody>
      </p:sp>
      <p:graphicFrame>
        <p:nvGraphicFramePr>
          <p:cNvPr id="264196" name="Object 4"/>
          <p:cNvGraphicFramePr>
            <a:graphicFrameLocks noChangeAspect="1"/>
          </p:cNvGraphicFramePr>
          <p:nvPr/>
        </p:nvGraphicFramePr>
        <p:xfrm>
          <a:off x="1041400" y="701675"/>
          <a:ext cx="984250" cy="614363"/>
        </p:xfrm>
        <a:graphic>
          <a:graphicData uri="http://schemas.openxmlformats.org/presentationml/2006/ole">
            <mc:AlternateContent xmlns:mc="http://schemas.openxmlformats.org/markup-compatibility/2006">
              <mc:Choice xmlns:v="urn:schemas-microsoft-com:vml" Requires="v">
                <p:oleObj spid="_x0000_s26771" name="Equation" r:id="rId3" imgW="368280" imgH="228600" progId="Equation.3">
                  <p:embed/>
                </p:oleObj>
              </mc:Choice>
              <mc:Fallback>
                <p:oleObj name="Equation" r:id="rId3" imgW="36828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701675"/>
                        <a:ext cx="984250" cy="61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4197" name="Object 5"/>
          <p:cNvGraphicFramePr>
            <a:graphicFrameLocks noChangeAspect="1"/>
          </p:cNvGraphicFramePr>
          <p:nvPr/>
        </p:nvGraphicFramePr>
        <p:xfrm>
          <a:off x="2697163" y="665163"/>
          <a:ext cx="3322637" cy="612775"/>
        </p:xfrm>
        <a:graphic>
          <a:graphicData uri="http://schemas.openxmlformats.org/presentationml/2006/ole">
            <mc:AlternateContent xmlns:mc="http://schemas.openxmlformats.org/markup-compatibility/2006">
              <mc:Choice xmlns:v="urn:schemas-microsoft-com:vml" Requires="v">
                <p:oleObj spid="_x0000_s26772" name="Equation" r:id="rId5" imgW="1244520" imgH="228600" progId="Equation.3">
                  <p:embed/>
                </p:oleObj>
              </mc:Choice>
              <mc:Fallback>
                <p:oleObj name="Equation" r:id="rId5" imgW="124452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7163" y="665163"/>
                        <a:ext cx="3322637" cy="61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4198" name="Object 6"/>
          <p:cNvGraphicFramePr>
            <a:graphicFrameLocks noChangeAspect="1"/>
          </p:cNvGraphicFramePr>
          <p:nvPr/>
        </p:nvGraphicFramePr>
        <p:xfrm>
          <a:off x="1066800" y="1290638"/>
          <a:ext cx="984250" cy="614362"/>
        </p:xfrm>
        <a:graphic>
          <a:graphicData uri="http://schemas.openxmlformats.org/presentationml/2006/ole">
            <mc:AlternateContent xmlns:mc="http://schemas.openxmlformats.org/markup-compatibility/2006">
              <mc:Choice xmlns:v="urn:schemas-microsoft-com:vml" Requires="v">
                <p:oleObj spid="_x0000_s26773" name="Equation" r:id="rId7" imgW="368280" imgH="228600" progId="Equation.3">
                  <p:embed/>
                </p:oleObj>
              </mc:Choice>
              <mc:Fallback>
                <p:oleObj name="Equation" r:id="rId7" imgW="368280" imgH="2286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290638"/>
                        <a:ext cx="984250"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4199" name="Object 7"/>
          <p:cNvGraphicFramePr>
            <a:graphicFrameLocks noChangeAspect="1"/>
          </p:cNvGraphicFramePr>
          <p:nvPr/>
        </p:nvGraphicFramePr>
        <p:xfrm>
          <a:off x="2663825" y="1290638"/>
          <a:ext cx="1222375" cy="614362"/>
        </p:xfrm>
        <a:graphic>
          <a:graphicData uri="http://schemas.openxmlformats.org/presentationml/2006/ole">
            <mc:AlternateContent xmlns:mc="http://schemas.openxmlformats.org/markup-compatibility/2006">
              <mc:Choice xmlns:v="urn:schemas-microsoft-com:vml" Requires="v">
                <p:oleObj spid="_x0000_s26774" name="Equation" r:id="rId9" imgW="457200" imgH="228600" progId="Equation.3">
                  <p:embed/>
                </p:oleObj>
              </mc:Choice>
              <mc:Fallback>
                <p:oleObj name="Equation" r:id="rId9" imgW="457200" imgH="2286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3825" y="1290638"/>
                        <a:ext cx="1222375"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5" name="Rectangle 8"/>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4201" name="Object 9"/>
          <p:cNvGraphicFramePr>
            <a:graphicFrameLocks noChangeAspect="1"/>
          </p:cNvGraphicFramePr>
          <p:nvPr/>
        </p:nvGraphicFramePr>
        <p:xfrm>
          <a:off x="304800" y="2209800"/>
          <a:ext cx="8382000" cy="723900"/>
        </p:xfrm>
        <a:graphic>
          <a:graphicData uri="http://schemas.openxmlformats.org/presentationml/2006/ole">
            <mc:AlternateContent xmlns:mc="http://schemas.openxmlformats.org/markup-compatibility/2006">
              <mc:Choice xmlns:v="urn:schemas-microsoft-com:vml" Requires="v">
                <p:oleObj spid="_x0000_s26775" r:id="rId11" imgW="12774808" imgH="1076475" progId="MSPhotoEd.3">
                  <p:embed/>
                </p:oleObj>
              </mc:Choice>
              <mc:Fallback>
                <p:oleObj r:id="rId11" imgW="12774808" imgH="1076475" progId="MSPhotoEd.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2209800"/>
                        <a:ext cx="83820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4202" name="Rectangle 10"/>
          <p:cNvSpPr>
            <a:spLocks noChangeArrowheads="1"/>
          </p:cNvSpPr>
          <p:nvPr/>
        </p:nvSpPr>
        <p:spPr bwMode="auto">
          <a:xfrm>
            <a:off x="228600" y="3413125"/>
            <a:ext cx="310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rgbClr val="FF3399"/>
                </a:solidFill>
                <a:latin typeface="Arial" panose="020B0604020202020204" pitchFamily="34" charset="0"/>
              </a:rPr>
              <a:t>BILANGAN KOMPLEKS</a:t>
            </a:r>
            <a:r>
              <a:rPr lang="en-US" altLang="en-US" sz="2000">
                <a:latin typeface="Arial" panose="020B0604020202020204" pitchFamily="34" charset="0"/>
              </a:rPr>
              <a:t> </a:t>
            </a:r>
          </a:p>
        </p:txBody>
      </p:sp>
      <p:sp>
        <p:nvSpPr>
          <p:cNvPr id="264203" name="Rectangle 11"/>
          <p:cNvSpPr>
            <a:spLocks noChangeArrowheads="1"/>
          </p:cNvSpPr>
          <p:nvPr/>
        </p:nvSpPr>
        <p:spPr bwMode="auto">
          <a:xfrm>
            <a:off x="228600" y="3886200"/>
            <a:ext cx="7278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Bilangan kompleks adalah sebuah bilangan dalam bentuk x+jy </a:t>
            </a:r>
          </a:p>
        </p:txBody>
      </p:sp>
      <p:sp>
        <p:nvSpPr>
          <p:cNvPr id="264204" name="Rectangle 12"/>
          <p:cNvSpPr>
            <a:spLocks noChangeArrowheads="1"/>
          </p:cNvSpPr>
          <p:nvPr/>
        </p:nvSpPr>
        <p:spPr bwMode="auto">
          <a:xfrm>
            <a:off x="990600" y="4343400"/>
            <a:ext cx="274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x adalah bilangan real </a:t>
            </a:r>
          </a:p>
        </p:txBody>
      </p:sp>
      <p:sp>
        <p:nvSpPr>
          <p:cNvPr id="264205" name="Rectangle 13"/>
          <p:cNvSpPr>
            <a:spLocks noChangeArrowheads="1"/>
          </p:cNvSpPr>
          <p:nvPr/>
        </p:nvSpPr>
        <p:spPr bwMode="auto">
          <a:xfrm>
            <a:off x="947738" y="4784725"/>
            <a:ext cx="3319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jy disebut bilangan imajiner </a:t>
            </a:r>
          </a:p>
        </p:txBody>
      </p:sp>
      <p:sp>
        <p:nvSpPr>
          <p:cNvPr id="264206" name="Rectangle 14"/>
          <p:cNvSpPr>
            <a:spLocks noChangeArrowheads="1"/>
          </p:cNvSpPr>
          <p:nvPr/>
        </p:nvSpPr>
        <p:spPr bwMode="auto">
          <a:xfrm>
            <a:off x="228600" y="5334000"/>
            <a:ext cx="8674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Sebuah bilangan kompleks termasuk semua bilangan real dan imajiner dan dapat digambar</a:t>
            </a:r>
            <a:r>
              <a:rPr lang="en-US" altLang="en-US" sz="2000">
                <a:latin typeface="Arial" panose="020B0604020202020204" pitchFamily="34" charset="0"/>
              </a:rPr>
              <a:t>kan dalam satu sumbu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wedge">
                                      <p:cBhvr>
                                        <p:cTn id="7" dur="2000"/>
                                        <p:tgtEl>
                                          <p:spTgt spid="264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64196"/>
                                        </p:tgtEl>
                                        <p:attrNameLst>
                                          <p:attrName>style.visibility</p:attrName>
                                        </p:attrNameLst>
                                      </p:cBhvr>
                                      <p:to>
                                        <p:strVal val="visible"/>
                                      </p:to>
                                    </p:set>
                                    <p:animEffect transition="in" filter="wedge">
                                      <p:cBhvr>
                                        <p:cTn id="12" dur="2000"/>
                                        <p:tgtEl>
                                          <p:spTgt spid="264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64197"/>
                                        </p:tgtEl>
                                        <p:attrNameLst>
                                          <p:attrName>style.visibility</p:attrName>
                                        </p:attrNameLst>
                                      </p:cBhvr>
                                      <p:to>
                                        <p:strVal val="visible"/>
                                      </p:to>
                                    </p:set>
                                    <p:animEffect transition="in" filter="wedge">
                                      <p:cBhvr>
                                        <p:cTn id="17" dur="2000"/>
                                        <p:tgtEl>
                                          <p:spTgt spid="2641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64198"/>
                                        </p:tgtEl>
                                        <p:attrNameLst>
                                          <p:attrName>style.visibility</p:attrName>
                                        </p:attrNameLst>
                                      </p:cBhvr>
                                      <p:to>
                                        <p:strVal val="visible"/>
                                      </p:to>
                                    </p:set>
                                    <p:animEffect transition="in" filter="wedge">
                                      <p:cBhvr>
                                        <p:cTn id="22" dur="2000"/>
                                        <p:tgtEl>
                                          <p:spTgt spid="264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264199"/>
                                        </p:tgtEl>
                                        <p:attrNameLst>
                                          <p:attrName>style.visibility</p:attrName>
                                        </p:attrNameLst>
                                      </p:cBhvr>
                                      <p:to>
                                        <p:strVal val="visible"/>
                                      </p:to>
                                    </p:set>
                                    <p:animEffect transition="in" filter="wedge">
                                      <p:cBhvr>
                                        <p:cTn id="27" dur="2000"/>
                                        <p:tgtEl>
                                          <p:spTgt spid="2641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nodeType="clickEffect">
                                  <p:stCondLst>
                                    <p:cond delay="0"/>
                                  </p:stCondLst>
                                  <p:childTnLst>
                                    <p:set>
                                      <p:cBhvr>
                                        <p:cTn id="31" dur="1" fill="hold">
                                          <p:stCondLst>
                                            <p:cond delay="0"/>
                                          </p:stCondLst>
                                        </p:cTn>
                                        <p:tgtEl>
                                          <p:spTgt spid="264201"/>
                                        </p:tgtEl>
                                        <p:attrNameLst>
                                          <p:attrName>style.visibility</p:attrName>
                                        </p:attrNameLst>
                                      </p:cBhvr>
                                      <p:to>
                                        <p:strVal val="visible"/>
                                      </p:to>
                                    </p:set>
                                    <p:anim calcmode="lin" valueType="num">
                                      <p:cBhvr>
                                        <p:cTn id="32" dur="1000" fill="hold"/>
                                        <p:tgtEl>
                                          <p:spTgt spid="264201"/>
                                        </p:tgtEl>
                                        <p:attrNameLst>
                                          <p:attrName>ppt_x</p:attrName>
                                        </p:attrNameLst>
                                      </p:cBhvr>
                                      <p:tavLst>
                                        <p:tav tm="0">
                                          <p:val>
                                            <p:strVal val="#ppt_x-.2"/>
                                          </p:val>
                                        </p:tav>
                                        <p:tav tm="100000">
                                          <p:val>
                                            <p:strVal val="#ppt_x"/>
                                          </p:val>
                                        </p:tav>
                                      </p:tavLst>
                                    </p:anim>
                                    <p:anim calcmode="lin" valueType="num">
                                      <p:cBhvr>
                                        <p:cTn id="33" dur="1000" fill="hold"/>
                                        <p:tgtEl>
                                          <p:spTgt spid="26420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642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nodeType="clickEffect">
                                  <p:stCondLst>
                                    <p:cond delay="0"/>
                                  </p:stCondLst>
                                  <p:childTnLst>
                                    <p:set>
                                      <p:cBhvr>
                                        <p:cTn id="38" dur="1" fill="hold">
                                          <p:stCondLst>
                                            <p:cond delay="0"/>
                                          </p:stCondLst>
                                        </p:cTn>
                                        <p:tgtEl>
                                          <p:spTgt spid="264202">
                                            <p:txEl>
                                              <p:pRg st="0" end="0"/>
                                            </p:txEl>
                                          </p:spTgt>
                                        </p:tgtEl>
                                        <p:attrNameLst>
                                          <p:attrName>style.visibility</p:attrName>
                                        </p:attrNameLst>
                                      </p:cBhvr>
                                      <p:to>
                                        <p:strVal val="visible"/>
                                      </p:to>
                                    </p:set>
                                    <p:anim calcmode="lin" valueType="num">
                                      <p:cBhvr>
                                        <p:cTn id="39" dur="1000" fill="hold"/>
                                        <p:tgtEl>
                                          <p:spTgt spid="264202">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2642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64202">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64203"/>
                                        </p:tgtEl>
                                        <p:attrNameLst>
                                          <p:attrName>style.visibility</p:attrName>
                                        </p:attrNameLst>
                                      </p:cBhvr>
                                      <p:to>
                                        <p:strVal val="visible"/>
                                      </p:to>
                                    </p:set>
                                    <p:animEffect transition="in" filter="strips(downLeft)">
                                      <p:cBhvr>
                                        <p:cTn id="46" dur="500"/>
                                        <p:tgtEl>
                                          <p:spTgt spid="26420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ntr" presetSubtype="4" fill="hold" grpId="0" nodeType="clickEffect">
                                  <p:stCondLst>
                                    <p:cond delay="0"/>
                                  </p:stCondLst>
                                  <p:childTnLst>
                                    <p:set>
                                      <p:cBhvr>
                                        <p:cTn id="50" dur="1" fill="hold">
                                          <p:stCondLst>
                                            <p:cond delay="0"/>
                                          </p:stCondLst>
                                        </p:cTn>
                                        <p:tgtEl>
                                          <p:spTgt spid="264204"/>
                                        </p:tgtEl>
                                        <p:attrNameLst>
                                          <p:attrName>style.visibility</p:attrName>
                                        </p:attrNameLst>
                                      </p:cBhvr>
                                      <p:to>
                                        <p:strVal val="visible"/>
                                      </p:to>
                                    </p:set>
                                    <p:animEffect transition="in" filter="wheel(4)">
                                      <p:cBhvr>
                                        <p:cTn id="51" dur="2000"/>
                                        <p:tgtEl>
                                          <p:spTgt spid="2642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264205"/>
                                        </p:tgtEl>
                                        <p:attrNameLst>
                                          <p:attrName>style.visibility</p:attrName>
                                        </p:attrNameLst>
                                      </p:cBhvr>
                                      <p:to>
                                        <p:strVal val="visible"/>
                                      </p:to>
                                    </p:set>
                                    <p:animEffect transition="in" filter="strips(downRight)">
                                      <p:cBhvr>
                                        <p:cTn id="56" dur="500"/>
                                        <p:tgtEl>
                                          <p:spTgt spid="26420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264206"/>
                                        </p:tgtEl>
                                        <p:attrNameLst>
                                          <p:attrName>style.visibility</p:attrName>
                                        </p:attrNameLst>
                                      </p:cBhvr>
                                      <p:to>
                                        <p:strVal val="visible"/>
                                      </p:to>
                                    </p:set>
                                    <p:animEffect transition="in" filter="wedge">
                                      <p:cBhvr>
                                        <p:cTn id="61" dur="2000"/>
                                        <p:tgtEl>
                                          <p:spTgt spid="264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p:bldP spid="264203" grpId="0"/>
      <p:bldP spid="264204" grpId="0"/>
      <p:bldP spid="264205" grpId="0"/>
      <p:bldP spid="26420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dt" sz="half" idx="10"/>
          </p:nvPr>
        </p:nvSpPr>
        <p:spPr/>
        <p:txBody>
          <a:bodyPr/>
          <a:lstStyle/>
          <a:p>
            <a:pPr>
              <a:defRPr/>
            </a:pPr>
            <a:fld id="{BA25A833-A44E-4182-AA60-E5584C853773}" type="datetime1">
              <a:rPr lang="en-US"/>
              <a:pPr>
                <a:defRPr/>
              </a:pPr>
              <a:t>4/11/2019</a:t>
            </a:fld>
            <a:endParaRPr lang="en-US" altLang="en-US"/>
          </a:p>
        </p:txBody>
      </p:sp>
      <p:sp>
        <p:nvSpPr>
          <p:cNvPr id="6"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D4F4C5E8-52F1-4E0E-80F6-3949392EEB90}" type="slidenum">
              <a:rPr lang="en-US" altLang="en-US" sz="1000">
                <a:latin typeface="Arial" panose="020B0604020202020204" pitchFamily="34" charset="0"/>
              </a:rPr>
              <a:pPr/>
              <a:t>133</a:t>
            </a:fld>
            <a:endParaRPr lang="en-US" altLang="en-US" sz="1000">
              <a:latin typeface="Arial" panose="020B0604020202020204" pitchFamily="34" charset="0"/>
            </a:endParaRPr>
          </a:p>
        </p:txBody>
      </p:sp>
      <p:sp>
        <p:nvSpPr>
          <p:cNvPr id="2765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654"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5220" name="Object 4"/>
          <p:cNvGraphicFramePr>
            <a:graphicFrameLocks noChangeAspect="1"/>
          </p:cNvGraphicFramePr>
          <p:nvPr/>
        </p:nvGraphicFramePr>
        <p:xfrm>
          <a:off x="1752600" y="709613"/>
          <a:ext cx="5029200" cy="4700587"/>
        </p:xfrm>
        <a:graphic>
          <a:graphicData uri="http://schemas.openxmlformats.org/presentationml/2006/ole">
            <mc:AlternateContent xmlns:mc="http://schemas.openxmlformats.org/markup-compatibility/2006">
              <mc:Choice xmlns:v="urn:schemas-microsoft-com:vml" Requires="v">
                <p:oleObj spid="_x0000_s27681" r:id="rId3" imgW="6885714" imgH="6447619" progId="MSPhotoEd.3">
                  <p:embed/>
                </p:oleObj>
              </mc:Choice>
              <mc:Fallback>
                <p:oleObj r:id="rId3" imgW="6885714" imgH="644761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09613"/>
                        <a:ext cx="5029200" cy="4700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65220"/>
                                        </p:tgtEl>
                                        <p:attrNameLst>
                                          <p:attrName>style.visibility</p:attrName>
                                        </p:attrNameLst>
                                      </p:cBhvr>
                                      <p:to>
                                        <p:strVal val="visible"/>
                                      </p:to>
                                    </p:set>
                                    <p:animEffect transition="in" filter="wheel(1)">
                                      <p:cBhvr>
                                        <p:cTn id="7" dur="3000"/>
                                        <p:tgtEl>
                                          <p:spTgt spid="26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a:spLocks noGrp="1" noChangeArrowheads="1"/>
          </p:cNvSpPr>
          <p:nvPr>
            <p:ph type="dt" sz="half" idx="10"/>
          </p:nvPr>
        </p:nvSpPr>
        <p:spPr/>
        <p:txBody>
          <a:bodyPr/>
          <a:lstStyle/>
          <a:p>
            <a:pPr>
              <a:defRPr/>
            </a:pPr>
            <a:fld id="{CCE5D30D-8D50-48F8-967B-BE4E31B083E9}" type="datetime1">
              <a:rPr lang="en-US"/>
              <a:pPr>
                <a:defRPr/>
              </a:pPr>
              <a:t>4/11/2019</a:t>
            </a:fld>
            <a:endParaRPr lang="en-US" altLang="en-US"/>
          </a:p>
        </p:txBody>
      </p:sp>
      <p:sp>
        <p:nvSpPr>
          <p:cNvPr id="2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5EAE119-590F-41B8-AC2D-3D041DA534A0}" type="slidenum">
              <a:rPr lang="en-US" altLang="en-US" sz="1000">
                <a:latin typeface="Arial" panose="020B0604020202020204" pitchFamily="34" charset="0"/>
              </a:rPr>
              <a:pPr/>
              <a:t>134</a:t>
            </a:fld>
            <a:endParaRPr lang="en-US" altLang="en-US" sz="1000">
              <a:latin typeface="Arial" panose="020B0604020202020204" pitchFamily="34" charset="0"/>
            </a:endParaRPr>
          </a:p>
        </p:txBody>
      </p:sp>
      <p:sp>
        <p:nvSpPr>
          <p:cNvPr id="28682"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6243" name="Rectangle 3"/>
          <p:cNvSpPr>
            <a:spLocks noChangeArrowheads="1"/>
          </p:cNvSpPr>
          <p:nvPr/>
        </p:nvSpPr>
        <p:spPr bwMode="auto">
          <a:xfrm>
            <a:off x="152400" y="212725"/>
            <a:ext cx="4733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solidFill>
                  <a:srgbClr val="FF3399"/>
                </a:solidFill>
                <a:latin typeface="Arial" panose="020B0604020202020204" pitchFamily="34" charset="0"/>
              </a:rPr>
              <a:t>BENTUK LAIN BILANGAN KOMPLEK</a:t>
            </a:r>
            <a:r>
              <a:rPr lang="en-US" altLang="en-US" sz="2000">
                <a:latin typeface="Arial" panose="020B0604020202020204" pitchFamily="34" charset="0"/>
              </a:rPr>
              <a:t> </a:t>
            </a:r>
          </a:p>
        </p:txBody>
      </p:sp>
      <p:graphicFrame>
        <p:nvGraphicFramePr>
          <p:cNvPr id="266244" name="Object 4"/>
          <p:cNvGraphicFramePr>
            <a:graphicFrameLocks noChangeAspect="1"/>
          </p:cNvGraphicFramePr>
          <p:nvPr/>
        </p:nvGraphicFramePr>
        <p:xfrm>
          <a:off x="4114800" y="3048000"/>
          <a:ext cx="4648200" cy="3627438"/>
        </p:xfrm>
        <a:graphic>
          <a:graphicData uri="http://schemas.openxmlformats.org/presentationml/2006/ole">
            <mc:AlternateContent xmlns:mc="http://schemas.openxmlformats.org/markup-compatibility/2006">
              <mc:Choice xmlns:v="urn:schemas-microsoft-com:vml" Requires="v">
                <p:oleObj spid="_x0000_s28850" r:id="rId3" imgW="4723810" imgH="3677163" progId="MSPhotoEd.3">
                  <p:embed/>
                </p:oleObj>
              </mc:Choice>
              <mc:Fallback>
                <p:oleObj r:id="rId3" imgW="4723810" imgH="3677163"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48000"/>
                        <a:ext cx="4648200" cy="3627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45" name="Rectangle 5"/>
          <p:cNvSpPr>
            <a:spLocks noChangeArrowheads="1"/>
          </p:cNvSpPr>
          <p:nvPr/>
        </p:nvSpPr>
        <p:spPr bwMode="auto">
          <a:xfrm>
            <a:off x="152400" y="685800"/>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Bilamana</a:t>
            </a:r>
            <a:r>
              <a:rPr lang="en-US" altLang="en-US" sz="2000">
                <a:latin typeface="Arial" panose="020B0604020202020204" pitchFamily="34" charset="0"/>
              </a:rPr>
              <a:t> </a:t>
            </a:r>
          </a:p>
        </p:txBody>
      </p:sp>
      <p:graphicFrame>
        <p:nvGraphicFramePr>
          <p:cNvPr id="266246" name="Object 6"/>
          <p:cNvGraphicFramePr>
            <a:graphicFrameLocks noChangeAspect="1"/>
          </p:cNvGraphicFramePr>
          <p:nvPr/>
        </p:nvGraphicFramePr>
        <p:xfrm>
          <a:off x="1590675" y="609600"/>
          <a:ext cx="1762125" cy="476250"/>
        </p:xfrm>
        <a:graphic>
          <a:graphicData uri="http://schemas.openxmlformats.org/presentationml/2006/ole">
            <mc:AlternateContent xmlns:mc="http://schemas.openxmlformats.org/markup-compatibility/2006">
              <mc:Choice xmlns:v="urn:schemas-microsoft-com:vml" Requires="v">
                <p:oleObj spid="_x0000_s28851" name="Equation" r:id="rId5" imgW="660240" imgH="177480" progId="Equation.3">
                  <p:embed/>
                </p:oleObj>
              </mc:Choice>
              <mc:Fallback>
                <p:oleObj name="Equation" r:id="rId5" imgW="660240" imgH="17748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675" y="609600"/>
                        <a:ext cx="17621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47" name="Object 7"/>
          <p:cNvGraphicFramePr>
            <a:graphicFrameLocks noChangeAspect="1"/>
          </p:cNvGraphicFramePr>
          <p:nvPr/>
        </p:nvGraphicFramePr>
        <p:xfrm>
          <a:off x="4062413" y="576263"/>
          <a:ext cx="1695450" cy="544512"/>
        </p:xfrm>
        <a:graphic>
          <a:graphicData uri="http://schemas.openxmlformats.org/presentationml/2006/ole">
            <mc:AlternateContent xmlns:mc="http://schemas.openxmlformats.org/markup-compatibility/2006">
              <mc:Choice xmlns:v="urn:schemas-microsoft-com:vml" Requires="v">
                <p:oleObj spid="_x0000_s28852" name="Equation" r:id="rId7" imgW="634680" imgH="203040" progId="Equation.3">
                  <p:embed/>
                </p:oleObj>
              </mc:Choice>
              <mc:Fallback>
                <p:oleObj name="Equation" r:id="rId7" imgW="634680" imgH="2030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2413" y="576263"/>
                        <a:ext cx="1695450" cy="544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48" name="Rectangle 8"/>
          <p:cNvSpPr>
            <a:spLocks noChangeArrowheads="1"/>
          </p:cNvSpPr>
          <p:nvPr/>
        </p:nvSpPr>
        <p:spPr bwMode="auto">
          <a:xfrm>
            <a:off x="133350" y="1203325"/>
            <a:ext cx="398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dan bilangan kompleks Z adalah:</a:t>
            </a:r>
            <a:r>
              <a:rPr lang="en-US" altLang="en-US" sz="2000">
                <a:latin typeface="Arial" panose="020B0604020202020204" pitchFamily="34" charset="0"/>
              </a:rPr>
              <a:t> </a:t>
            </a:r>
          </a:p>
        </p:txBody>
      </p:sp>
      <p:sp>
        <p:nvSpPr>
          <p:cNvPr id="266249" name="Rectangle 9"/>
          <p:cNvSpPr>
            <a:spLocks noChangeArrowheads="1"/>
          </p:cNvSpPr>
          <p:nvPr/>
        </p:nvSpPr>
        <p:spPr bwMode="auto">
          <a:xfrm>
            <a:off x="152400" y="1660525"/>
            <a:ext cx="1087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s-ES_tradnl" altLang="en-US" sz="2000">
                <a:latin typeface="Arial" panose="020B0604020202020204" pitchFamily="34" charset="0"/>
              </a:rPr>
              <a:t>dimana</a:t>
            </a:r>
            <a:r>
              <a:rPr lang="en-US" altLang="en-US" sz="2000">
                <a:latin typeface="Arial" panose="020B0604020202020204" pitchFamily="34" charset="0"/>
              </a:rPr>
              <a:t> </a:t>
            </a:r>
          </a:p>
        </p:txBody>
      </p:sp>
      <p:graphicFrame>
        <p:nvGraphicFramePr>
          <p:cNvPr id="266250" name="Object 10"/>
          <p:cNvGraphicFramePr>
            <a:graphicFrameLocks noChangeAspect="1"/>
          </p:cNvGraphicFramePr>
          <p:nvPr/>
        </p:nvGraphicFramePr>
        <p:xfrm>
          <a:off x="4102100" y="1141413"/>
          <a:ext cx="3927475" cy="484187"/>
        </p:xfrm>
        <a:graphic>
          <a:graphicData uri="http://schemas.openxmlformats.org/presentationml/2006/ole">
            <mc:AlternateContent xmlns:mc="http://schemas.openxmlformats.org/markup-compatibility/2006">
              <mc:Choice xmlns:v="urn:schemas-microsoft-com:vml" Requires="v">
                <p:oleObj spid="_x0000_s28853" name="Equation" r:id="rId9" imgW="1765080" imgH="215640" progId="Equation.3">
                  <p:embed/>
                </p:oleObj>
              </mc:Choice>
              <mc:Fallback>
                <p:oleObj name="Equation" r:id="rId9" imgW="1765080" imgH="21564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2100" y="1141413"/>
                        <a:ext cx="3927475" cy="48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7" name="Rectangle 11"/>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6252" name="Object 12"/>
          <p:cNvGraphicFramePr>
            <a:graphicFrameLocks noChangeAspect="1"/>
          </p:cNvGraphicFramePr>
          <p:nvPr/>
        </p:nvGraphicFramePr>
        <p:xfrm>
          <a:off x="1295400" y="1524000"/>
          <a:ext cx="1625600" cy="552450"/>
        </p:xfrm>
        <a:graphic>
          <a:graphicData uri="http://schemas.openxmlformats.org/presentationml/2006/ole">
            <mc:AlternateContent xmlns:mc="http://schemas.openxmlformats.org/markup-compatibility/2006">
              <mc:Choice xmlns:v="urn:schemas-microsoft-com:vml" Requires="v">
                <p:oleObj spid="_x0000_s28854" name="Equation" r:id="rId11" imgW="812520" imgH="279360" progId="Equation.3">
                  <p:embed/>
                </p:oleObj>
              </mc:Choice>
              <mc:Fallback>
                <p:oleObj name="Equation" r:id="rId11" imgW="812520" imgH="279360" progId="Equation.3">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1524000"/>
                        <a:ext cx="16256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53" name="Rectangle 13"/>
          <p:cNvSpPr>
            <a:spLocks noChangeArrowheads="1"/>
          </p:cNvSpPr>
          <p:nvPr/>
        </p:nvSpPr>
        <p:spPr bwMode="auto">
          <a:xfrm>
            <a:off x="3124200" y="1660525"/>
            <a:ext cx="5135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disebut modulus atau harga absolute dari Z</a:t>
            </a:r>
            <a:r>
              <a:rPr lang="en-US" altLang="en-US" sz="2000">
                <a:latin typeface="Arial" panose="020B0604020202020204" pitchFamily="34" charset="0"/>
              </a:rPr>
              <a:t> </a:t>
            </a:r>
          </a:p>
        </p:txBody>
      </p:sp>
      <p:sp>
        <p:nvSpPr>
          <p:cNvPr id="266254" name="Rectangle 14"/>
          <p:cNvSpPr>
            <a:spLocks noChangeArrowheads="1"/>
          </p:cNvSpPr>
          <p:nvPr/>
        </p:nvSpPr>
        <p:spPr bwMode="auto">
          <a:xfrm>
            <a:off x="152400" y="2133600"/>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dan sudut </a:t>
            </a:r>
          </a:p>
        </p:txBody>
      </p:sp>
      <p:sp>
        <p:nvSpPr>
          <p:cNvPr id="28690" name="Rectangle 1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6256" name="Object 16"/>
          <p:cNvGraphicFramePr>
            <a:graphicFrameLocks noChangeAspect="1"/>
          </p:cNvGraphicFramePr>
          <p:nvPr/>
        </p:nvGraphicFramePr>
        <p:xfrm>
          <a:off x="1573213" y="1884363"/>
          <a:ext cx="1779587" cy="935037"/>
        </p:xfrm>
        <a:graphic>
          <a:graphicData uri="http://schemas.openxmlformats.org/presentationml/2006/ole">
            <mc:AlternateContent xmlns:mc="http://schemas.openxmlformats.org/markup-compatibility/2006">
              <mc:Choice xmlns:v="urn:schemas-microsoft-com:vml" Requires="v">
                <p:oleObj spid="_x0000_s28855" name="Equation" r:id="rId13" imgW="749160" imgH="393480" progId="Equation.3">
                  <p:embed/>
                </p:oleObj>
              </mc:Choice>
              <mc:Fallback>
                <p:oleObj name="Equation" r:id="rId13" imgW="749160" imgH="393480" progId="Equation.3">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3213" y="1884363"/>
                        <a:ext cx="1779587"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57" name="Rectangle 17"/>
          <p:cNvSpPr>
            <a:spLocks noChangeArrowheads="1"/>
          </p:cNvSpPr>
          <p:nvPr/>
        </p:nvSpPr>
        <p:spPr bwMode="auto">
          <a:xfrm>
            <a:off x="3505200" y="2133600"/>
            <a:ext cx="4105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disebut amplitude atau argumen Z</a:t>
            </a:r>
            <a:r>
              <a:rPr lang="en-US" altLang="en-US" sz="2000">
                <a:latin typeface="Arial" panose="020B0604020202020204" pitchFamily="34" charset="0"/>
              </a:rPr>
              <a:t> </a:t>
            </a:r>
          </a:p>
        </p:txBody>
      </p:sp>
      <p:sp>
        <p:nvSpPr>
          <p:cNvPr id="266258" name="Rectangle 18"/>
          <p:cNvSpPr>
            <a:spLocks noChangeArrowheads="1"/>
          </p:cNvSpPr>
          <p:nvPr/>
        </p:nvSpPr>
        <p:spPr bwMode="auto">
          <a:xfrm>
            <a:off x="152400" y="2743200"/>
            <a:ext cx="553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Seperti dalam Gambar untuk Z = 5 + j10, maka </a:t>
            </a:r>
          </a:p>
        </p:txBody>
      </p:sp>
      <p:sp>
        <p:nvSpPr>
          <p:cNvPr id="266259" name="Rectangle 19"/>
          <p:cNvSpPr>
            <a:spLocks noChangeArrowheads="1"/>
          </p:cNvSpPr>
          <p:nvPr/>
        </p:nvSpPr>
        <p:spPr bwMode="auto">
          <a:xfrm>
            <a:off x="228600" y="3276600"/>
            <a:ext cx="3976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Z = 11,16 (Cos 63,4</a:t>
            </a:r>
            <a:r>
              <a:rPr lang="es-ES_tradnl" altLang="en-US" sz="2000" baseline="30000">
                <a:latin typeface="Arial" panose="020B0604020202020204" pitchFamily="34" charset="0"/>
              </a:rPr>
              <a:t>0</a:t>
            </a:r>
            <a:r>
              <a:rPr lang="es-ES_tradnl" altLang="en-US" sz="2000">
                <a:latin typeface="Arial" panose="020B0604020202020204" pitchFamily="34" charset="0"/>
              </a:rPr>
              <a:t>+ jSin 63,4</a:t>
            </a:r>
            <a:r>
              <a:rPr lang="es-ES_tradnl" altLang="en-US" sz="2000" baseline="30000">
                <a:latin typeface="Arial" panose="020B0604020202020204" pitchFamily="34" charset="0"/>
              </a:rPr>
              <a:t>0</a:t>
            </a:r>
            <a:r>
              <a:rPr lang="es-ES_tradnl" altLang="en-US" sz="2000">
                <a:latin typeface="Arial" panose="020B0604020202020204" pitchFamily="34" charset="0"/>
              </a:rPr>
              <a:t>)</a:t>
            </a:r>
            <a:r>
              <a:rPr lang="en-US" altLang="en-US" sz="2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6243"/>
                                        </p:tgtEl>
                                        <p:attrNameLst>
                                          <p:attrName>style.visibility</p:attrName>
                                        </p:attrNameLst>
                                      </p:cBhvr>
                                      <p:to>
                                        <p:strVal val="visible"/>
                                      </p:to>
                                    </p:set>
                                    <p:anim calcmode="lin" valueType="num">
                                      <p:cBhvr>
                                        <p:cTn id="7" dur="1000" fill="hold"/>
                                        <p:tgtEl>
                                          <p:spTgt spid="266243"/>
                                        </p:tgtEl>
                                        <p:attrNameLst>
                                          <p:attrName>ppt_x</p:attrName>
                                        </p:attrNameLst>
                                      </p:cBhvr>
                                      <p:tavLst>
                                        <p:tav tm="0">
                                          <p:val>
                                            <p:strVal val="#ppt_x-.2"/>
                                          </p:val>
                                        </p:tav>
                                        <p:tav tm="100000">
                                          <p:val>
                                            <p:strVal val="#ppt_x"/>
                                          </p:val>
                                        </p:tav>
                                      </p:tavLst>
                                    </p:anim>
                                    <p:anim calcmode="lin" valueType="num">
                                      <p:cBhvr>
                                        <p:cTn id="8" dur="1000" fill="hold"/>
                                        <p:tgtEl>
                                          <p:spTgt spid="2662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624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66245"/>
                                        </p:tgtEl>
                                        <p:attrNameLst>
                                          <p:attrName>style.visibility</p:attrName>
                                        </p:attrNameLst>
                                      </p:cBhvr>
                                      <p:to>
                                        <p:strVal val="visible"/>
                                      </p:to>
                                    </p:set>
                                    <p:animEffect transition="in" filter="wedge">
                                      <p:cBhvr>
                                        <p:cTn id="14" dur="2000"/>
                                        <p:tgtEl>
                                          <p:spTgt spid="26624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266246"/>
                                        </p:tgtEl>
                                        <p:attrNameLst>
                                          <p:attrName>style.visibility</p:attrName>
                                        </p:attrNameLst>
                                      </p:cBhvr>
                                      <p:to>
                                        <p:strVal val="visible"/>
                                      </p:to>
                                    </p:set>
                                    <p:animEffect transition="in" filter="wedge">
                                      <p:cBhvr>
                                        <p:cTn id="19" dur="2000"/>
                                        <p:tgtEl>
                                          <p:spTgt spid="26624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nodeType="clickEffect">
                                  <p:stCondLst>
                                    <p:cond delay="0"/>
                                  </p:stCondLst>
                                  <p:childTnLst>
                                    <p:set>
                                      <p:cBhvr>
                                        <p:cTn id="23" dur="1" fill="hold">
                                          <p:stCondLst>
                                            <p:cond delay="0"/>
                                          </p:stCondLst>
                                        </p:cTn>
                                        <p:tgtEl>
                                          <p:spTgt spid="266247"/>
                                        </p:tgtEl>
                                        <p:attrNameLst>
                                          <p:attrName>style.visibility</p:attrName>
                                        </p:attrNameLst>
                                      </p:cBhvr>
                                      <p:to>
                                        <p:strVal val="visible"/>
                                      </p:to>
                                    </p:set>
                                    <p:animEffect transition="in" filter="wedge">
                                      <p:cBhvr>
                                        <p:cTn id="24" dur="2000"/>
                                        <p:tgtEl>
                                          <p:spTgt spid="2662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66248"/>
                                        </p:tgtEl>
                                        <p:attrNameLst>
                                          <p:attrName>style.visibility</p:attrName>
                                        </p:attrNameLst>
                                      </p:cBhvr>
                                      <p:to>
                                        <p:strVal val="visible"/>
                                      </p:to>
                                    </p:set>
                                    <p:animEffect transition="in" filter="wedge">
                                      <p:cBhvr>
                                        <p:cTn id="29" dur="2000"/>
                                        <p:tgtEl>
                                          <p:spTgt spid="2662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nodeType="clickEffect">
                                  <p:stCondLst>
                                    <p:cond delay="0"/>
                                  </p:stCondLst>
                                  <p:childTnLst>
                                    <p:set>
                                      <p:cBhvr>
                                        <p:cTn id="33" dur="1" fill="hold">
                                          <p:stCondLst>
                                            <p:cond delay="0"/>
                                          </p:stCondLst>
                                        </p:cTn>
                                        <p:tgtEl>
                                          <p:spTgt spid="266250"/>
                                        </p:tgtEl>
                                        <p:attrNameLst>
                                          <p:attrName>style.visibility</p:attrName>
                                        </p:attrNameLst>
                                      </p:cBhvr>
                                      <p:to>
                                        <p:strVal val="visible"/>
                                      </p:to>
                                    </p:set>
                                    <p:animEffect transition="in" filter="strips(downRight)">
                                      <p:cBhvr>
                                        <p:cTn id="34" dur="500"/>
                                        <p:tgtEl>
                                          <p:spTgt spid="2662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266249"/>
                                        </p:tgtEl>
                                        <p:attrNameLst>
                                          <p:attrName>style.visibility</p:attrName>
                                        </p:attrNameLst>
                                      </p:cBhvr>
                                      <p:to>
                                        <p:strVal val="visible"/>
                                      </p:to>
                                    </p:set>
                                    <p:animEffect transition="in" filter="wedge">
                                      <p:cBhvr>
                                        <p:cTn id="39" dur="2000"/>
                                        <p:tgtEl>
                                          <p:spTgt spid="26624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9" presetClass="entr" presetSubtype="0" fill="hold" nodeType="clickEffect">
                                  <p:stCondLst>
                                    <p:cond delay="0"/>
                                  </p:stCondLst>
                                  <p:childTnLst>
                                    <p:set>
                                      <p:cBhvr>
                                        <p:cTn id="43" dur="1" fill="hold">
                                          <p:stCondLst>
                                            <p:cond delay="0"/>
                                          </p:stCondLst>
                                        </p:cTn>
                                        <p:tgtEl>
                                          <p:spTgt spid="266252"/>
                                        </p:tgtEl>
                                        <p:attrNameLst>
                                          <p:attrName>style.visibility</p:attrName>
                                        </p:attrNameLst>
                                      </p:cBhvr>
                                      <p:to>
                                        <p:strVal val="visible"/>
                                      </p:to>
                                    </p:set>
                                    <p:anim calcmode="lin" valueType="num">
                                      <p:cBhvr>
                                        <p:cTn id="44" dur="1000" fill="hold"/>
                                        <p:tgtEl>
                                          <p:spTgt spid="266252"/>
                                        </p:tgtEl>
                                        <p:attrNameLst>
                                          <p:attrName>ppt_x</p:attrName>
                                        </p:attrNameLst>
                                      </p:cBhvr>
                                      <p:tavLst>
                                        <p:tav tm="0">
                                          <p:val>
                                            <p:strVal val="#ppt_x-.2"/>
                                          </p:val>
                                        </p:tav>
                                        <p:tav tm="100000">
                                          <p:val>
                                            <p:strVal val="#ppt_x"/>
                                          </p:val>
                                        </p:tav>
                                      </p:tavLst>
                                    </p:anim>
                                    <p:anim calcmode="lin" valueType="num">
                                      <p:cBhvr>
                                        <p:cTn id="45" dur="1000" fill="hold"/>
                                        <p:tgtEl>
                                          <p:spTgt spid="26625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662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266253"/>
                                        </p:tgtEl>
                                        <p:attrNameLst>
                                          <p:attrName>style.visibility</p:attrName>
                                        </p:attrNameLst>
                                      </p:cBhvr>
                                      <p:to>
                                        <p:strVal val="visible"/>
                                      </p:to>
                                    </p:set>
                                    <p:animEffect transition="in" filter="strips(downRight)">
                                      <p:cBhvr>
                                        <p:cTn id="51" dur="2000"/>
                                        <p:tgtEl>
                                          <p:spTgt spid="26625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266254"/>
                                        </p:tgtEl>
                                        <p:attrNameLst>
                                          <p:attrName>style.visibility</p:attrName>
                                        </p:attrNameLst>
                                      </p:cBhvr>
                                      <p:to>
                                        <p:strVal val="visible"/>
                                      </p:to>
                                    </p:set>
                                    <p:animEffect transition="in" filter="strips(downLeft)">
                                      <p:cBhvr>
                                        <p:cTn id="56" dur="500"/>
                                        <p:tgtEl>
                                          <p:spTgt spid="26625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nodeType="clickEffect">
                                  <p:stCondLst>
                                    <p:cond delay="0"/>
                                  </p:stCondLst>
                                  <p:childTnLst>
                                    <p:set>
                                      <p:cBhvr>
                                        <p:cTn id="60" dur="1" fill="hold">
                                          <p:stCondLst>
                                            <p:cond delay="0"/>
                                          </p:stCondLst>
                                        </p:cTn>
                                        <p:tgtEl>
                                          <p:spTgt spid="266256"/>
                                        </p:tgtEl>
                                        <p:attrNameLst>
                                          <p:attrName>style.visibility</p:attrName>
                                        </p:attrNameLst>
                                      </p:cBhvr>
                                      <p:to>
                                        <p:strVal val="visible"/>
                                      </p:to>
                                    </p:set>
                                    <p:animEffect transition="in" filter="strips(downRight)">
                                      <p:cBhvr>
                                        <p:cTn id="61" dur="500"/>
                                        <p:tgtEl>
                                          <p:spTgt spid="26625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266257"/>
                                        </p:tgtEl>
                                        <p:attrNameLst>
                                          <p:attrName>style.visibility</p:attrName>
                                        </p:attrNameLst>
                                      </p:cBhvr>
                                      <p:to>
                                        <p:strVal val="visible"/>
                                      </p:to>
                                    </p:set>
                                    <p:animEffect transition="in" filter="strips(downRight)">
                                      <p:cBhvr>
                                        <p:cTn id="66" dur="500"/>
                                        <p:tgtEl>
                                          <p:spTgt spid="26625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1" presetClass="entr" presetSubtype="4" fill="hold" grpId="0" nodeType="clickEffect">
                                  <p:stCondLst>
                                    <p:cond delay="0"/>
                                  </p:stCondLst>
                                  <p:childTnLst>
                                    <p:set>
                                      <p:cBhvr>
                                        <p:cTn id="70" dur="1" fill="hold">
                                          <p:stCondLst>
                                            <p:cond delay="0"/>
                                          </p:stCondLst>
                                        </p:cTn>
                                        <p:tgtEl>
                                          <p:spTgt spid="266258"/>
                                        </p:tgtEl>
                                        <p:attrNameLst>
                                          <p:attrName>style.visibility</p:attrName>
                                        </p:attrNameLst>
                                      </p:cBhvr>
                                      <p:to>
                                        <p:strVal val="visible"/>
                                      </p:to>
                                    </p:set>
                                    <p:animEffect transition="in" filter="wheel(4)">
                                      <p:cBhvr>
                                        <p:cTn id="71" dur="2000"/>
                                        <p:tgtEl>
                                          <p:spTgt spid="26625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266259"/>
                                        </p:tgtEl>
                                        <p:attrNameLst>
                                          <p:attrName>style.visibility</p:attrName>
                                        </p:attrNameLst>
                                      </p:cBhvr>
                                      <p:to>
                                        <p:strVal val="visible"/>
                                      </p:to>
                                    </p:set>
                                    <p:anim calcmode="lin" valueType="num">
                                      <p:cBhvr>
                                        <p:cTn id="76" dur="1000" fill="hold"/>
                                        <p:tgtEl>
                                          <p:spTgt spid="266259"/>
                                        </p:tgtEl>
                                        <p:attrNameLst>
                                          <p:attrName>ppt_x</p:attrName>
                                        </p:attrNameLst>
                                      </p:cBhvr>
                                      <p:tavLst>
                                        <p:tav tm="0">
                                          <p:val>
                                            <p:strVal val="#ppt_x-.2"/>
                                          </p:val>
                                        </p:tav>
                                        <p:tav tm="100000">
                                          <p:val>
                                            <p:strVal val="#ppt_x"/>
                                          </p:val>
                                        </p:tav>
                                      </p:tavLst>
                                    </p:anim>
                                    <p:anim calcmode="lin" valueType="num">
                                      <p:cBhvr>
                                        <p:cTn id="77" dur="1000" fill="hold"/>
                                        <p:tgtEl>
                                          <p:spTgt spid="266259"/>
                                        </p:tgtEl>
                                        <p:attrNameLst>
                                          <p:attrName>ppt_y</p:attrName>
                                        </p:attrNameLst>
                                      </p:cBhvr>
                                      <p:tavLst>
                                        <p:tav tm="0">
                                          <p:val>
                                            <p:strVal val="#ppt_y"/>
                                          </p:val>
                                        </p:tav>
                                        <p:tav tm="100000">
                                          <p:val>
                                            <p:strVal val="#ppt_y"/>
                                          </p:val>
                                        </p:tav>
                                      </p:tavLst>
                                    </p:anim>
                                    <p:animEffect transition="in" filter="wipe(right)" prLst="gradientSize: 0.1">
                                      <p:cBhvr>
                                        <p:cTn id="78" dur="1000"/>
                                        <p:tgtEl>
                                          <p:spTgt spid="26625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1" presetClass="entr" presetSubtype="4" fill="hold" nodeType="clickEffect">
                                  <p:stCondLst>
                                    <p:cond delay="0"/>
                                  </p:stCondLst>
                                  <p:childTnLst>
                                    <p:set>
                                      <p:cBhvr>
                                        <p:cTn id="82" dur="1" fill="hold">
                                          <p:stCondLst>
                                            <p:cond delay="0"/>
                                          </p:stCondLst>
                                        </p:cTn>
                                        <p:tgtEl>
                                          <p:spTgt spid="266244"/>
                                        </p:tgtEl>
                                        <p:attrNameLst>
                                          <p:attrName>style.visibility</p:attrName>
                                        </p:attrNameLst>
                                      </p:cBhvr>
                                      <p:to>
                                        <p:strVal val="visible"/>
                                      </p:to>
                                    </p:set>
                                    <p:animEffect transition="in" filter="wheel(4)">
                                      <p:cBhvr>
                                        <p:cTn id="83" dur="20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p:bldP spid="266245" grpId="0"/>
      <p:bldP spid="266248" grpId="0"/>
      <p:bldP spid="266249" grpId="0"/>
      <p:bldP spid="266253" grpId="0"/>
      <p:bldP spid="266254" grpId="0"/>
      <p:bldP spid="266257" grpId="0"/>
      <p:bldP spid="266258" grpId="0"/>
      <p:bldP spid="26625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dt" sz="half" idx="10"/>
          </p:nvPr>
        </p:nvSpPr>
        <p:spPr/>
        <p:txBody>
          <a:bodyPr/>
          <a:lstStyle/>
          <a:p>
            <a:pPr>
              <a:defRPr/>
            </a:pPr>
            <a:fld id="{6112DE8B-BB70-4F2E-B9B9-D0958A4883F6}" type="datetime1">
              <a:rPr lang="en-US"/>
              <a:pPr>
                <a:defRPr/>
              </a:pPr>
              <a:t>4/11/2019</a:t>
            </a:fld>
            <a:endParaRPr lang="en-US" altLang="en-US"/>
          </a:p>
        </p:txBody>
      </p:sp>
      <p:sp>
        <p:nvSpPr>
          <p:cNvPr id="16"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4D5A9521-532A-462A-BD94-46914B2E5CE4}" type="slidenum">
              <a:rPr lang="en-US" altLang="en-US" sz="1000">
                <a:latin typeface="Arial" panose="020B0604020202020204" pitchFamily="34" charset="0"/>
              </a:rPr>
              <a:pPr/>
              <a:t>135</a:t>
            </a:fld>
            <a:endParaRPr lang="en-US" altLang="en-US" sz="1000">
              <a:latin typeface="Arial" panose="020B0604020202020204" pitchFamily="34" charset="0"/>
            </a:endParaRPr>
          </a:p>
        </p:txBody>
      </p:sp>
      <p:sp>
        <p:nvSpPr>
          <p:cNvPr id="29704"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7267" name="Rectangle 3"/>
          <p:cNvSpPr>
            <a:spLocks noChangeArrowheads="1"/>
          </p:cNvSpPr>
          <p:nvPr/>
        </p:nvSpPr>
        <p:spPr bwMode="auto">
          <a:xfrm>
            <a:off x="304800" y="228600"/>
            <a:ext cx="1849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Formula Euler</a:t>
            </a:r>
            <a:r>
              <a:rPr lang="en-US" altLang="en-US" sz="2000">
                <a:latin typeface="Arial" panose="020B0604020202020204" pitchFamily="34" charset="0"/>
              </a:rPr>
              <a:t> </a:t>
            </a:r>
          </a:p>
        </p:txBody>
      </p:sp>
      <p:graphicFrame>
        <p:nvGraphicFramePr>
          <p:cNvPr id="267268" name="Object 4"/>
          <p:cNvGraphicFramePr>
            <a:graphicFrameLocks noChangeAspect="1"/>
          </p:cNvGraphicFramePr>
          <p:nvPr/>
        </p:nvGraphicFramePr>
        <p:xfrm>
          <a:off x="2178050" y="177800"/>
          <a:ext cx="2351088" cy="431800"/>
        </p:xfrm>
        <a:graphic>
          <a:graphicData uri="http://schemas.openxmlformats.org/presentationml/2006/ole">
            <mc:AlternateContent xmlns:mc="http://schemas.openxmlformats.org/markup-compatibility/2006">
              <mc:Choice xmlns:v="urn:schemas-microsoft-com:vml" Requires="v">
                <p:oleObj spid="_x0000_s29817" name="Equation" r:id="rId3" imgW="1244520" imgH="228600" progId="Equation.3">
                  <p:embed/>
                </p:oleObj>
              </mc:Choice>
              <mc:Fallback>
                <p:oleObj name="Equation" r:id="rId3" imgW="124452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050" y="177800"/>
                        <a:ext cx="2351088"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7269" name="Rectangle 5"/>
          <p:cNvSpPr>
            <a:spLocks noChangeArrowheads="1"/>
          </p:cNvSpPr>
          <p:nvPr/>
        </p:nvSpPr>
        <p:spPr bwMode="auto">
          <a:xfrm>
            <a:off x="303213" y="685800"/>
            <a:ext cx="8764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memungkinkan bentuk lain dari bilangan kompleks yang disebut bentuk eksponensial:</a:t>
            </a:r>
            <a:r>
              <a:rPr lang="en-US" altLang="en-US" sz="2000">
                <a:latin typeface="Arial" panose="020B0604020202020204" pitchFamily="34" charset="0"/>
              </a:rPr>
              <a:t> </a:t>
            </a:r>
          </a:p>
        </p:txBody>
      </p:sp>
      <p:sp>
        <p:nvSpPr>
          <p:cNvPr id="29707" name="Rectangle 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7271" name="Object 7"/>
          <p:cNvGraphicFramePr>
            <a:graphicFrameLocks noChangeAspect="1"/>
          </p:cNvGraphicFramePr>
          <p:nvPr/>
        </p:nvGraphicFramePr>
        <p:xfrm>
          <a:off x="1344613" y="1447800"/>
          <a:ext cx="3492500" cy="495300"/>
        </p:xfrm>
        <a:graphic>
          <a:graphicData uri="http://schemas.openxmlformats.org/presentationml/2006/ole">
            <mc:AlternateContent xmlns:mc="http://schemas.openxmlformats.org/markup-compatibility/2006">
              <mc:Choice xmlns:v="urn:schemas-microsoft-com:vml" Requires="v">
                <p:oleObj spid="_x0000_s29818" name="Equation" r:id="rId5" imgW="1612800" imgH="228600" progId="Equation.3">
                  <p:embed/>
                </p:oleObj>
              </mc:Choice>
              <mc:Fallback>
                <p:oleObj name="Equation" r:id="rId5" imgW="1612800" imgH="228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1447800"/>
                        <a:ext cx="34925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7272" name="Rectangle 8"/>
          <p:cNvSpPr>
            <a:spLocks noChangeArrowheads="1"/>
          </p:cNvSpPr>
          <p:nvPr/>
        </p:nvSpPr>
        <p:spPr bwMode="auto">
          <a:xfrm>
            <a:off x="304800" y="21336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Bentuk polar atau sket steinmentz dari sebuah bilangann kompleks Z yang pemakaiannya sangat luas dalam analisis rangkaian ditulis sbb:</a:t>
            </a:r>
            <a:r>
              <a:rPr lang="en-US" altLang="en-US" sz="2000">
                <a:latin typeface="Arial" panose="020B0604020202020204" pitchFamily="34" charset="0"/>
              </a:rPr>
              <a:t> </a:t>
            </a:r>
          </a:p>
        </p:txBody>
      </p:sp>
      <p:sp>
        <p:nvSpPr>
          <p:cNvPr id="29709" name="Rectangle 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67274" name="Object 10"/>
          <p:cNvGraphicFramePr>
            <a:graphicFrameLocks noChangeAspect="1"/>
          </p:cNvGraphicFramePr>
          <p:nvPr/>
        </p:nvGraphicFramePr>
        <p:xfrm>
          <a:off x="1371600" y="2895600"/>
          <a:ext cx="2241550" cy="590550"/>
        </p:xfrm>
        <a:graphic>
          <a:graphicData uri="http://schemas.openxmlformats.org/presentationml/2006/ole">
            <mc:AlternateContent xmlns:mc="http://schemas.openxmlformats.org/markup-compatibility/2006">
              <mc:Choice xmlns:v="urn:schemas-microsoft-com:vml" Requires="v">
                <p:oleObj spid="_x0000_s29819" name="Equation" r:id="rId7" imgW="863280" imgH="228600" progId="Equation.3">
                  <p:embed/>
                </p:oleObj>
              </mc:Choice>
              <mc:Fallback>
                <p:oleObj name="Equation" r:id="rId7" imgW="863280" imgH="2286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895600"/>
                        <a:ext cx="224155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7275" name="Rectangle 11"/>
          <p:cNvSpPr>
            <a:spLocks noChangeArrowheads="1"/>
          </p:cNvSpPr>
          <p:nvPr/>
        </p:nvSpPr>
        <p:spPr bwMode="auto">
          <a:xfrm>
            <a:off x="304800" y="3505200"/>
            <a:ext cx="1087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dimana </a:t>
            </a:r>
          </a:p>
        </p:txBody>
      </p:sp>
      <p:graphicFrame>
        <p:nvGraphicFramePr>
          <p:cNvPr id="267276" name="Object 12"/>
          <p:cNvGraphicFramePr>
            <a:graphicFrameLocks noChangeAspect="1"/>
          </p:cNvGraphicFramePr>
          <p:nvPr/>
        </p:nvGraphicFramePr>
        <p:xfrm>
          <a:off x="1389063" y="3429000"/>
          <a:ext cx="328612" cy="533400"/>
        </p:xfrm>
        <a:graphic>
          <a:graphicData uri="http://schemas.openxmlformats.org/presentationml/2006/ole">
            <mc:AlternateContent xmlns:mc="http://schemas.openxmlformats.org/markup-compatibility/2006">
              <mc:Choice xmlns:v="urn:schemas-microsoft-com:vml" Requires="v">
                <p:oleObj spid="_x0000_s29820" name="Equation" r:id="rId9" imgW="114120" imgH="177480" progId="Equation.3">
                  <p:embed/>
                </p:oleObj>
              </mc:Choice>
              <mc:Fallback>
                <p:oleObj name="Equation" r:id="rId9" imgW="114120" imgH="17748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9063" y="3429000"/>
                        <a:ext cx="32861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7277" name="Rectangle 13"/>
          <p:cNvSpPr>
            <a:spLocks noChangeArrowheads="1"/>
          </p:cNvSpPr>
          <p:nvPr/>
        </p:nvSpPr>
        <p:spPr bwMode="auto">
          <a:xfrm>
            <a:off x="1828800" y="3505200"/>
            <a:ext cx="252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selalu dalam derajat </a:t>
            </a:r>
          </a:p>
        </p:txBody>
      </p:sp>
      <p:sp>
        <p:nvSpPr>
          <p:cNvPr id="267278" name="Rectangle 14"/>
          <p:cNvSpPr>
            <a:spLocks noChangeArrowheads="1"/>
          </p:cNvSpPr>
          <p:nvPr/>
        </p:nvSpPr>
        <p:spPr bwMode="auto">
          <a:xfrm>
            <a:off x="304800" y="4114800"/>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Keempat bentuk bilangan kompleks dapat dicari dari salah satu bentuk lainnya, yaitu: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7267"/>
                                        </p:tgtEl>
                                        <p:attrNameLst>
                                          <p:attrName>style.visibility</p:attrName>
                                        </p:attrNameLst>
                                      </p:cBhvr>
                                      <p:to>
                                        <p:strVal val="visible"/>
                                      </p:to>
                                    </p:set>
                                    <p:anim calcmode="lin" valueType="num">
                                      <p:cBhvr>
                                        <p:cTn id="7" dur="1000" fill="hold"/>
                                        <p:tgtEl>
                                          <p:spTgt spid="267267"/>
                                        </p:tgtEl>
                                        <p:attrNameLst>
                                          <p:attrName>ppt_x</p:attrName>
                                        </p:attrNameLst>
                                      </p:cBhvr>
                                      <p:tavLst>
                                        <p:tav tm="0">
                                          <p:val>
                                            <p:strVal val="#ppt_x-.2"/>
                                          </p:val>
                                        </p:tav>
                                        <p:tav tm="100000">
                                          <p:val>
                                            <p:strVal val="#ppt_x"/>
                                          </p:val>
                                        </p:tav>
                                      </p:tavLst>
                                    </p:anim>
                                    <p:anim calcmode="lin" valueType="num">
                                      <p:cBhvr>
                                        <p:cTn id="8" dur="1000" fill="hold"/>
                                        <p:tgtEl>
                                          <p:spTgt spid="2672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72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nodeType="clickEffect">
                                  <p:stCondLst>
                                    <p:cond delay="0"/>
                                  </p:stCondLst>
                                  <p:childTnLst>
                                    <p:set>
                                      <p:cBhvr>
                                        <p:cTn id="13" dur="1" fill="hold">
                                          <p:stCondLst>
                                            <p:cond delay="0"/>
                                          </p:stCondLst>
                                        </p:cTn>
                                        <p:tgtEl>
                                          <p:spTgt spid="267268"/>
                                        </p:tgtEl>
                                        <p:attrNameLst>
                                          <p:attrName>style.visibility</p:attrName>
                                        </p:attrNameLst>
                                      </p:cBhvr>
                                      <p:to>
                                        <p:strVal val="visible"/>
                                      </p:to>
                                    </p:set>
                                    <p:animEffect transition="in" filter="strips(downRight)">
                                      <p:cBhvr>
                                        <p:cTn id="14" dur="500"/>
                                        <p:tgtEl>
                                          <p:spTgt spid="2672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67269"/>
                                        </p:tgtEl>
                                        <p:attrNameLst>
                                          <p:attrName>style.visibility</p:attrName>
                                        </p:attrNameLst>
                                      </p:cBhvr>
                                      <p:to>
                                        <p:strVal val="visible"/>
                                      </p:to>
                                    </p:set>
                                    <p:animEffect transition="in" filter="wheel(4)">
                                      <p:cBhvr>
                                        <p:cTn id="19" dur="2000"/>
                                        <p:tgtEl>
                                          <p:spTgt spid="26726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267271"/>
                                        </p:tgtEl>
                                        <p:attrNameLst>
                                          <p:attrName>style.visibility</p:attrName>
                                        </p:attrNameLst>
                                      </p:cBhvr>
                                      <p:to>
                                        <p:strVal val="visible"/>
                                      </p:to>
                                    </p:set>
                                    <p:animEffect transition="in" filter="strips(downRight)">
                                      <p:cBhvr>
                                        <p:cTn id="24" dur="2000"/>
                                        <p:tgtEl>
                                          <p:spTgt spid="2672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67272"/>
                                        </p:tgtEl>
                                        <p:attrNameLst>
                                          <p:attrName>style.visibility</p:attrName>
                                        </p:attrNameLst>
                                      </p:cBhvr>
                                      <p:to>
                                        <p:strVal val="visible"/>
                                      </p:to>
                                    </p:set>
                                    <p:animEffect transition="in" filter="wedge">
                                      <p:cBhvr>
                                        <p:cTn id="29" dur="2000"/>
                                        <p:tgtEl>
                                          <p:spTgt spid="2672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nodeType="clickEffect">
                                  <p:stCondLst>
                                    <p:cond delay="0"/>
                                  </p:stCondLst>
                                  <p:childTnLst>
                                    <p:set>
                                      <p:cBhvr>
                                        <p:cTn id="33" dur="1" fill="hold">
                                          <p:stCondLst>
                                            <p:cond delay="0"/>
                                          </p:stCondLst>
                                        </p:cTn>
                                        <p:tgtEl>
                                          <p:spTgt spid="267274"/>
                                        </p:tgtEl>
                                        <p:attrNameLst>
                                          <p:attrName>style.visibility</p:attrName>
                                        </p:attrNameLst>
                                      </p:cBhvr>
                                      <p:to>
                                        <p:strVal val="visible"/>
                                      </p:to>
                                    </p:set>
                                    <p:animEffect transition="in" filter="strips(downRight)">
                                      <p:cBhvr>
                                        <p:cTn id="34" dur="500"/>
                                        <p:tgtEl>
                                          <p:spTgt spid="26727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267275"/>
                                        </p:tgtEl>
                                        <p:attrNameLst>
                                          <p:attrName>style.visibility</p:attrName>
                                        </p:attrNameLst>
                                      </p:cBhvr>
                                      <p:to>
                                        <p:strVal val="visible"/>
                                      </p:to>
                                    </p:set>
                                    <p:anim calcmode="lin" valueType="num">
                                      <p:cBhvr>
                                        <p:cTn id="39" dur="1000" fill="hold"/>
                                        <p:tgtEl>
                                          <p:spTgt spid="267275"/>
                                        </p:tgtEl>
                                        <p:attrNameLst>
                                          <p:attrName>ppt_w</p:attrName>
                                        </p:attrNameLst>
                                      </p:cBhvr>
                                      <p:tavLst>
                                        <p:tav tm="0">
                                          <p:val>
                                            <p:strVal val="#ppt_w*0.70"/>
                                          </p:val>
                                        </p:tav>
                                        <p:tav tm="100000">
                                          <p:val>
                                            <p:strVal val="#ppt_w"/>
                                          </p:val>
                                        </p:tav>
                                      </p:tavLst>
                                    </p:anim>
                                    <p:anim calcmode="lin" valueType="num">
                                      <p:cBhvr>
                                        <p:cTn id="40" dur="1000" fill="hold"/>
                                        <p:tgtEl>
                                          <p:spTgt spid="267275"/>
                                        </p:tgtEl>
                                        <p:attrNameLst>
                                          <p:attrName>ppt_h</p:attrName>
                                        </p:attrNameLst>
                                      </p:cBhvr>
                                      <p:tavLst>
                                        <p:tav tm="0">
                                          <p:val>
                                            <p:strVal val="#ppt_h"/>
                                          </p:val>
                                        </p:tav>
                                        <p:tav tm="100000">
                                          <p:val>
                                            <p:strVal val="#ppt_h"/>
                                          </p:val>
                                        </p:tav>
                                      </p:tavLst>
                                    </p:anim>
                                    <p:animEffect transition="in" filter="fade">
                                      <p:cBhvr>
                                        <p:cTn id="41" dur="1000"/>
                                        <p:tgtEl>
                                          <p:spTgt spid="26727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0" presetClass="entr" presetSubtype="0" fill="hold" nodeType="clickEffect">
                                  <p:stCondLst>
                                    <p:cond delay="0"/>
                                  </p:stCondLst>
                                  <p:childTnLst>
                                    <p:set>
                                      <p:cBhvr>
                                        <p:cTn id="45" dur="1" fill="hold">
                                          <p:stCondLst>
                                            <p:cond delay="0"/>
                                          </p:stCondLst>
                                        </p:cTn>
                                        <p:tgtEl>
                                          <p:spTgt spid="267276"/>
                                        </p:tgtEl>
                                        <p:attrNameLst>
                                          <p:attrName>style.visibility</p:attrName>
                                        </p:attrNameLst>
                                      </p:cBhvr>
                                      <p:to>
                                        <p:strVal val="visible"/>
                                      </p:to>
                                    </p:set>
                                    <p:animEffect transition="in" filter="wedge">
                                      <p:cBhvr>
                                        <p:cTn id="46" dur="2000"/>
                                        <p:tgtEl>
                                          <p:spTgt spid="26727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267277"/>
                                        </p:tgtEl>
                                        <p:attrNameLst>
                                          <p:attrName>style.visibility</p:attrName>
                                        </p:attrNameLst>
                                      </p:cBhvr>
                                      <p:to>
                                        <p:strVal val="visible"/>
                                      </p:to>
                                    </p:set>
                                    <p:anim calcmode="lin" valueType="num">
                                      <p:cBhvr>
                                        <p:cTn id="51" dur="500" fill="hold"/>
                                        <p:tgtEl>
                                          <p:spTgt spid="267277"/>
                                        </p:tgtEl>
                                        <p:attrNameLst>
                                          <p:attrName>ppt_w</p:attrName>
                                        </p:attrNameLst>
                                      </p:cBhvr>
                                      <p:tavLst>
                                        <p:tav tm="0">
                                          <p:val>
                                            <p:strVal val="#ppt_w*0.05"/>
                                          </p:val>
                                        </p:tav>
                                        <p:tav tm="100000">
                                          <p:val>
                                            <p:strVal val="#ppt_w"/>
                                          </p:val>
                                        </p:tav>
                                      </p:tavLst>
                                    </p:anim>
                                    <p:anim calcmode="lin" valueType="num">
                                      <p:cBhvr>
                                        <p:cTn id="52" dur="500" fill="hold"/>
                                        <p:tgtEl>
                                          <p:spTgt spid="267277"/>
                                        </p:tgtEl>
                                        <p:attrNameLst>
                                          <p:attrName>ppt_h</p:attrName>
                                        </p:attrNameLst>
                                      </p:cBhvr>
                                      <p:tavLst>
                                        <p:tav tm="0">
                                          <p:val>
                                            <p:strVal val="#ppt_h"/>
                                          </p:val>
                                        </p:tav>
                                        <p:tav tm="100000">
                                          <p:val>
                                            <p:strVal val="#ppt_h"/>
                                          </p:val>
                                        </p:tav>
                                      </p:tavLst>
                                    </p:anim>
                                    <p:anim calcmode="lin" valueType="num">
                                      <p:cBhvr>
                                        <p:cTn id="53" dur="500" fill="hold"/>
                                        <p:tgtEl>
                                          <p:spTgt spid="267277"/>
                                        </p:tgtEl>
                                        <p:attrNameLst>
                                          <p:attrName>ppt_x</p:attrName>
                                        </p:attrNameLst>
                                      </p:cBhvr>
                                      <p:tavLst>
                                        <p:tav tm="0">
                                          <p:val>
                                            <p:strVal val="#ppt_x-.2"/>
                                          </p:val>
                                        </p:tav>
                                        <p:tav tm="100000">
                                          <p:val>
                                            <p:strVal val="#ppt_x"/>
                                          </p:val>
                                        </p:tav>
                                      </p:tavLst>
                                    </p:anim>
                                    <p:anim calcmode="lin" valueType="num">
                                      <p:cBhvr>
                                        <p:cTn id="54" dur="500" fill="hold"/>
                                        <p:tgtEl>
                                          <p:spTgt spid="267277"/>
                                        </p:tgtEl>
                                        <p:attrNameLst>
                                          <p:attrName>ppt_y</p:attrName>
                                        </p:attrNameLst>
                                      </p:cBhvr>
                                      <p:tavLst>
                                        <p:tav tm="0">
                                          <p:val>
                                            <p:strVal val="#ppt_y"/>
                                          </p:val>
                                        </p:tav>
                                        <p:tav tm="100000">
                                          <p:val>
                                            <p:strVal val="#ppt_y"/>
                                          </p:val>
                                        </p:tav>
                                      </p:tavLst>
                                    </p:anim>
                                    <p:animEffect transition="in" filter="fade">
                                      <p:cBhvr>
                                        <p:cTn id="55" dur="500"/>
                                        <p:tgtEl>
                                          <p:spTgt spid="26727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267278"/>
                                        </p:tgtEl>
                                        <p:attrNameLst>
                                          <p:attrName>style.visibility</p:attrName>
                                        </p:attrNameLst>
                                      </p:cBhvr>
                                      <p:to>
                                        <p:strVal val="visible"/>
                                      </p:to>
                                    </p:set>
                                    <p:animEffect transition="in" filter="wedge">
                                      <p:cBhvr>
                                        <p:cTn id="60" dur="2000"/>
                                        <p:tgtEl>
                                          <p:spTgt spid="267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p:bldP spid="267269" grpId="0"/>
      <p:bldP spid="267272" grpId="0"/>
      <p:bldP spid="267275" grpId="0"/>
      <p:bldP spid="267277" grpId="0"/>
      <p:bldP spid="26727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a:spLocks noGrp="1" noChangeArrowheads="1"/>
          </p:cNvSpPr>
          <p:nvPr>
            <p:ph type="dt" sz="half" idx="10"/>
          </p:nvPr>
        </p:nvSpPr>
        <p:spPr/>
        <p:txBody>
          <a:bodyPr/>
          <a:lstStyle/>
          <a:p>
            <a:pPr>
              <a:defRPr/>
            </a:pPr>
            <a:fld id="{506DB63C-9D73-4599-9466-CF0CEFAA0CFF}" type="datetime1">
              <a:rPr lang="en-US"/>
              <a:pPr>
                <a:defRPr/>
              </a:pPr>
              <a:t>4/11/2019</a:t>
            </a:fld>
            <a:endParaRPr lang="en-US" altLang="en-US"/>
          </a:p>
        </p:txBody>
      </p:sp>
      <p:sp>
        <p:nvSpPr>
          <p:cNvPr id="2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9E3678-80FC-4EAA-8AC5-49DB736E4DCE}" type="slidenum">
              <a:rPr lang="en-US" altLang="en-US" sz="1000">
                <a:latin typeface="Arial" panose="020B0604020202020204" pitchFamily="34" charset="0"/>
              </a:rPr>
              <a:pPr/>
              <a:t>136</a:t>
            </a:fld>
            <a:endParaRPr lang="en-US" altLang="en-US" sz="1000">
              <a:latin typeface="Arial" panose="020B0604020202020204" pitchFamily="34" charset="0"/>
            </a:endParaRPr>
          </a:p>
        </p:txBody>
      </p:sp>
      <p:sp>
        <p:nvSpPr>
          <p:cNvPr id="30731"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8291" name="Rectangle 3"/>
          <p:cNvSpPr>
            <a:spLocks noChangeArrowheads="1"/>
          </p:cNvSpPr>
          <p:nvPr/>
        </p:nvSpPr>
        <p:spPr bwMode="auto">
          <a:xfrm>
            <a:off x="762000" y="655638"/>
            <a:ext cx="191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latin typeface="Arial" panose="020B0604020202020204" pitchFamily="34" charset="0"/>
              </a:rPr>
              <a:t>Rektanguler</a:t>
            </a:r>
            <a:r>
              <a:rPr lang="en-US" altLang="en-US">
                <a:latin typeface="Arial" panose="020B0604020202020204" pitchFamily="34" charset="0"/>
              </a:rPr>
              <a:t> </a:t>
            </a:r>
          </a:p>
        </p:txBody>
      </p:sp>
      <p:graphicFrame>
        <p:nvGraphicFramePr>
          <p:cNvPr id="268292" name="Object 4"/>
          <p:cNvGraphicFramePr>
            <a:graphicFrameLocks noChangeAspect="1"/>
          </p:cNvGraphicFramePr>
          <p:nvPr/>
        </p:nvGraphicFramePr>
        <p:xfrm>
          <a:off x="4953000" y="687388"/>
          <a:ext cx="1441450" cy="455612"/>
        </p:xfrm>
        <a:graphic>
          <a:graphicData uri="http://schemas.openxmlformats.org/presentationml/2006/ole">
            <mc:AlternateContent xmlns:mc="http://schemas.openxmlformats.org/markup-compatibility/2006">
              <mc:Choice xmlns:v="urn:schemas-microsoft-com:vml" Requires="v">
                <p:oleObj spid="_x0000_s30924" name="Equation" r:id="rId3" imgW="647640" imgH="203040" progId="Equation.3">
                  <p:embed/>
                </p:oleObj>
              </mc:Choice>
              <mc:Fallback>
                <p:oleObj name="Equation" r:id="rId3" imgW="647640" imgH="203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87388"/>
                        <a:ext cx="1441450" cy="45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3" name="Rectangle 5"/>
          <p:cNvSpPr>
            <a:spLocks noChangeArrowheads="1"/>
          </p:cNvSpPr>
          <p:nvPr/>
        </p:nvSpPr>
        <p:spPr bwMode="auto">
          <a:xfrm>
            <a:off x="762000" y="1371600"/>
            <a:ext cx="280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latin typeface="Arial" panose="020B0604020202020204" pitchFamily="34" charset="0"/>
              </a:rPr>
              <a:t>Polar</a:t>
            </a:r>
            <a:r>
              <a:rPr lang="es-ES_tradnl" altLang="en-US" sz="2000">
                <a:latin typeface="Arial" panose="020B0604020202020204" pitchFamily="34" charset="0"/>
              </a:rPr>
              <a:t> atau Steinmenz</a:t>
            </a:r>
            <a:r>
              <a:rPr lang="en-US" altLang="en-US" sz="2000">
                <a:latin typeface="Arial" panose="020B0604020202020204" pitchFamily="34" charset="0"/>
              </a:rPr>
              <a:t> </a:t>
            </a:r>
          </a:p>
        </p:txBody>
      </p:sp>
      <p:graphicFrame>
        <p:nvGraphicFramePr>
          <p:cNvPr id="268294" name="Object 6"/>
          <p:cNvGraphicFramePr>
            <a:graphicFrameLocks noChangeAspect="1"/>
          </p:cNvGraphicFramePr>
          <p:nvPr/>
        </p:nvGraphicFramePr>
        <p:xfrm>
          <a:off x="5006975" y="1295400"/>
          <a:ext cx="1317625" cy="525463"/>
        </p:xfrm>
        <a:graphic>
          <a:graphicData uri="http://schemas.openxmlformats.org/presentationml/2006/ole">
            <mc:AlternateContent xmlns:mc="http://schemas.openxmlformats.org/markup-compatibility/2006">
              <mc:Choice xmlns:v="urn:schemas-microsoft-com:vml" Requires="v">
                <p:oleObj spid="_x0000_s30925" name="Equation" r:id="rId5" imgW="507960" imgH="203040" progId="Equation.3">
                  <p:embed/>
                </p:oleObj>
              </mc:Choice>
              <mc:Fallback>
                <p:oleObj name="Equation" r:id="rId5" imgW="507960" imgH="203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6975" y="1295400"/>
                        <a:ext cx="1317625" cy="525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5" name="Rectangle 7"/>
          <p:cNvSpPr>
            <a:spLocks noChangeArrowheads="1"/>
          </p:cNvSpPr>
          <p:nvPr/>
        </p:nvSpPr>
        <p:spPr bwMode="auto">
          <a:xfrm>
            <a:off x="762000" y="1981200"/>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latin typeface="Arial" panose="020B0604020202020204" pitchFamily="34" charset="0"/>
              </a:rPr>
              <a:t>Eksponensial</a:t>
            </a:r>
            <a:r>
              <a:rPr lang="en-US" altLang="en-US" sz="2000">
                <a:latin typeface="Arial" panose="020B0604020202020204" pitchFamily="34" charset="0"/>
              </a:rPr>
              <a:t> </a:t>
            </a:r>
          </a:p>
        </p:txBody>
      </p:sp>
      <p:graphicFrame>
        <p:nvGraphicFramePr>
          <p:cNvPr id="268296" name="Object 8"/>
          <p:cNvGraphicFramePr>
            <a:graphicFrameLocks noChangeAspect="1"/>
          </p:cNvGraphicFramePr>
          <p:nvPr/>
        </p:nvGraphicFramePr>
        <p:xfrm>
          <a:off x="5029200" y="1828800"/>
          <a:ext cx="1384300" cy="590550"/>
        </p:xfrm>
        <a:graphic>
          <a:graphicData uri="http://schemas.openxmlformats.org/presentationml/2006/ole">
            <mc:AlternateContent xmlns:mc="http://schemas.openxmlformats.org/markup-compatibility/2006">
              <mc:Choice xmlns:v="urn:schemas-microsoft-com:vml" Requires="v">
                <p:oleObj spid="_x0000_s30926" name="Equation" r:id="rId7" imgW="533160" imgH="228600" progId="Equation.3">
                  <p:embed/>
                </p:oleObj>
              </mc:Choice>
              <mc:Fallback>
                <p:oleObj name="Equation" r:id="rId7" imgW="533160" imgH="2286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828800"/>
                        <a:ext cx="13843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7" name="Rectangle 9"/>
          <p:cNvSpPr>
            <a:spLocks noChangeArrowheads="1"/>
          </p:cNvSpPr>
          <p:nvPr/>
        </p:nvSpPr>
        <p:spPr bwMode="auto">
          <a:xfrm>
            <a:off x="762000" y="2667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a:latin typeface="Arial" panose="020B0604020202020204" pitchFamily="34" charset="0"/>
              </a:rPr>
              <a:t>Trigonometrik</a:t>
            </a:r>
            <a:r>
              <a:rPr lang="en-US" altLang="en-US">
                <a:latin typeface="Arial" panose="020B0604020202020204" pitchFamily="34" charset="0"/>
              </a:rPr>
              <a:t> </a:t>
            </a:r>
          </a:p>
        </p:txBody>
      </p:sp>
      <p:graphicFrame>
        <p:nvGraphicFramePr>
          <p:cNvPr id="268298" name="Object 10"/>
          <p:cNvGraphicFramePr>
            <a:graphicFrameLocks noChangeAspect="1"/>
          </p:cNvGraphicFramePr>
          <p:nvPr/>
        </p:nvGraphicFramePr>
        <p:xfrm>
          <a:off x="5005388" y="2536825"/>
          <a:ext cx="3224212" cy="511175"/>
        </p:xfrm>
        <a:graphic>
          <a:graphicData uri="http://schemas.openxmlformats.org/presentationml/2006/ole">
            <mc:AlternateContent xmlns:mc="http://schemas.openxmlformats.org/markup-compatibility/2006">
              <mc:Choice xmlns:v="urn:schemas-microsoft-com:vml" Requires="v">
                <p:oleObj spid="_x0000_s30927" name="Equation" r:id="rId9" imgW="1282680" imgH="203040" progId="Equation.3">
                  <p:embed/>
                </p:oleObj>
              </mc:Choice>
              <mc:Fallback>
                <p:oleObj name="Equation" r:id="rId9" imgW="1282680" imgH="20304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5388" y="2536825"/>
                        <a:ext cx="32242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9" name="Line 11"/>
          <p:cNvSpPr>
            <a:spLocks noChangeShapeType="1"/>
          </p:cNvSpPr>
          <p:nvPr/>
        </p:nvSpPr>
        <p:spPr bwMode="auto">
          <a:xfrm>
            <a:off x="4191000" y="3505200"/>
            <a:ext cx="0" cy="2590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8300" name="Line 12"/>
          <p:cNvSpPr>
            <a:spLocks noChangeShapeType="1"/>
          </p:cNvSpPr>
          <p:nvPr/>
        </p:nvSpPr>
        <p:spPr bwMode="auto">
          <a:xfrm>
            <a:off x="4191000" y="6096000"/>
            <a:ext cx="2971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8301" name="Oval 13"/>
          <p:cNvSpPr>
            <a:spLocks noChangeArrowheads="1"/>
          </p:cNvSpPr>
          <p:nvPr/>
        </p:nvSpPr>
        <p:spPr bwMode="auto">
          <a:xfrm>
            <a:off x="5410200" y="4267200"/>
            <a:ext cx="76200" cy="76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8302" name="Line 14"/>
          <p:cNvSpPr>
            <a:spLocks noChangeShapeType="1"/>
          </p:cNvSpPr>
          <p:nvPr/>
        </p:nvSpPr>
        <p:spPr bwMode="auto">
          <a:xfrm flipV="1">
            <a:off x="4191000" y="4267200"/>
            <a:ext cx="1295400" cy="182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303" name="Line 15"/>
          <p:cNvSpPr>
            <a:spLocks noChangeShapeType="1"/>
          </p:cNvSpPr>
          <p:nvPr/>
        </p:nvSpPr>
        <p:spPr bwMode="auto">
          <a:xfrm flipH="1">
            <a:off x="4191000" y="4267200"/>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304" name="Line 16"/>
          <p:cNvSpPr>
            <a:spLocks noChangeShapeType="1"/>
          </p:cNvSpPr>
          <p:nvPr/>
        </p:nvSpPr>
        <p:spPr bwMode="auto">
          <a:xfrm>
            <a:off x="5486400" y="42672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68305" name="Object 17"/>
          <p:cNvGraphicFramePr>
            <a:graphicFrameLocks noChangeAspect="1"/>
          </p:cNvGraphicFramePr>
          <p:nvPr/>
        </p:nvGraphicFramePr>
        <p:xfrm>
          <a:off x="5334000" y="6192838"/>
          <a:ext cx="282575" cy="284162"/>
        </p:xfrm>
        <a:graphic>
          <a:graphicData uri="http://schemas.openxmlformats.org/presentationml/2006/ole">
            <mc:AlternateContent xmlns:mc="http://schemas.openxmlformats.org/markup-compatibility/2006">
              <mc:Choice xmlns:v="urn:schemas-microsoft-com:vml" Requires="v">
                <p:oleObj spid="_x0000_s30928" name="Equation" r:id="rId11" imgW="126720" imgH="126720" progId="Equation.3">
                  <p:embed/>
                </p:oleObj>
              </mc:Choice>
              <mc:Fallback>
                <p:oleObj name="Equation" r:id="rId11" imgW="126720" imgH="126720" progId="Equation.3">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6192838"/>
                        <a:ext cx="282575" cy="284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8306" name="Object 18"/>
          <p:cNvGraphicFramePr>
            <a:graphicFrameLocks noChangeAspect="1"/>
          </p:cNvGraphicFramePr>
          <p:nvPr/>
        </p:nvGraphicFramePr>
        <p:xfrm>
          <a:off x="3810000" y="4073525"/>
          <a:ext cx="282575" cy="368300"/>
        </p:xfrm>
        <a:graphic>
          <a:graphicData uri="http://schemas.openxmlformats.org/presentationml/2006/ole">
            <mc:AlternateContent xmlns:mc="http://schemas.openxmlformats.org/markup-compatibility/2006">
              <mc:Choice xmlns:v="urn:schemas-microsoft-com:vml" Requires="v">
                <p:oleObj spid="_x0000_s30929" name="Equation" r:id="rId13" imgW="126720" imgH="164880" progId="Equation.3">
                  <p:embed/>
                </p:oleObj>
              </mc:Choice>
              <mc:Fallback>
                <p:oleObj name="Equation" r:id="rId13" imgW="126720" imgH="164880" progId="Equation.3">
                  <p:embed/>
                  <p:pic>
                    <p:nvPicPr>
                      <p:cNvPr id="0"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0" y="4073525"/>
                        <a:ext cx="282575"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8307" name="Object 19"/>
          <p:cNvGraphicFramePr>
            <a:graphicFrameLocks noChangeAspect="1"/>
          </p:cNvGraphicFramePr>
          <p:nvPr/>
        </p:nvGraphicFramePr>
        <p:xfrm>
          <a:off x="5624513" y="4114800"/>
          <a:ext cx="311150" cy="368300"/>
        </p:xfrm>
        <a:graphic>
          <a:graphicData uri="http://schemas.openxmlformats.org/presentationml/2006/ole">
            <mc:AlternateContent xmlns:mc="http://schemas.openxmlformats.org/markup-compatibility/2006">
              <mc:Choice xmlns:v="urn:schemas-microsoft-com:vml" Requires="v">
                <p:oleObj spid="_x0000_s30930" name="Equation" r:id="rId15" imgW="139680" imgH="164880" progId="Equation.3">
                  <p:embed/>
                </p:oleObj>
              </mc:Choice>
              <mc:Fallback>
                <p:oleObj name="Equation" r:id="rId15" imgW="139680" imgH="164880" progId="Equation.3">
                  <p:embed/>
                  <p:pic>
                    <p:nvPicPr>
                      <p:cNvPr id="0"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24513" y="4114800"/>
                        <a:ext cx="31115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68291"/>
                                        </p:tgtEl>
                                        <p:attrNameLst>
                                          <p:attrName>style.visibility</p:attrName>
                                        </p:attrNameLst>
                                      </p:cBhvr>
                                      <p:to>
                                        <p:strVal val="visible"/>
                                      </p:to>
                                    </p:set>
                                    <p:animEffect transition="in" filter="strips(downRight)">
                                      <p:cBhvr>
                                        <p:cTn id="7" dur="500"/>
                                        <p:tgtEl>
                                          <p:spTgt spid="268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68292"/>
                                        </p:tgtEl>
                                        <p:attrNameLst>
                                          <p:attrName>style.visibility</p:attrName>
                                        </p:attrNameLst>
                                      </p:cBhvr>
                                      <p:to>
                                        <p:strVal val="visible"/>
                                      </p:to>
                                    </p:set>
                                    <p:animEffect transition="in" filter="strips(downRight)">
                                      <p:cBhvr>
                                        <p:cTn id="12" dur="500"/>
                                        <p:tgtEl>
                                          <p:spTgt spid="268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68293"/>
                                        </p:tgtEl>
                                        <p:attrNameLst>
                                          <p:attrName>style.visibility</p:attrName>
                                        </p:attrNameLst>
                                      </p:cBhvr>
                                      <p:to>
                                        <p:strVal val="visible"/>
                                      </p:to>
                                    </p:set>
                                    <p:animEffect transition="in" filter="strips(downRight)">
                                      <p:cBhvr>
                                        <p:cTn id="17" dur="500"/>
                                        <p:tgtEl>
                                          <p:spTgt spid="268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68294"/>
                                        </p:tgtEl>
                                        <p:attrNameLst>
                                          <p:attrName>style.visibility</p:attrName>
                                        </p:attrNameLst>
                                      </p:cBhvr>
                                      <p:to>
                                        <p:strVal val="visible"/>
                                      </p:to>
                                    </p:set>
                                    <p:animEffect transition="in" filter="strips(downRight)">
                                      <p:cBhvr>
                                        <p:cTn id="22" dur="500"/>
                                        <p:tgtEl>
                                          <p:spTgt spid="2682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68295"/>
                                        </p:tgtEl>
                                        <p:attrNameLst>
                                          <p:attrName>style.visibility</p:attrName>
                                        </p:attrNameLst>
                                      </p:cBhvr>
                                      <p:to>
                                        <p:strVal val="visible"/>
                                      </p:to>
                                    </p:set>
                                    <p:animEffect transition="in" filter="strips(downLeft)">
                                      <p:cBhvr>
                                        <p:cTn id="27" dur="500"/>
                                        <p:tgtEl>
                                          <p:spTgt spid="2682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268296"/>
                                        </p:tgtEl>
                                        <p:attrNameLst>
                                          <p:attrName>style.visibility</p:attrName>
                                        </p:attrNameLst>
                                      </p:cBhvr>
                                      <p:to>
                                        <p:strVal val="visible"/>
                                      </p:to>
                                    </p:set>
                                    <p:animEffect transition="in" filter="strips(downRight)">
                                      <p:cBhvr>
                                        <p:cTn id="32" dur="500"/>
                                        <p:tgtEl>
                                          <p:spTgt spid="2682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68297"/>
                                        </p:tgtEl>
                                        <p:attrNameLst>
                                          <p:attrName>style.visibility</p:attrName>
                                        </p:attrNameLst>
                                      </p:cBhvr>
                                      <p:to>
                                        <p:strVal val="visible"/>
                                      </p:to>
                                    </p:set>
                                    <p:animEffect transition="in" filter="strips(downLeft)">
                                      <p:cBhvr>
                                        <p:cTn id="37" dur="500"/>
                                        <p:tgtEl>
                                          <p:spTgt spid="2682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nodeType="clickEffect">
                                  <p:stCondLst>
                                    <p:cond delay="0"/>
                                  </p:stCondLst>
                                  <p:childTnLst>
                                    <p:set>
                                      <p:cBhvr>
                                        <p:cTn id="41" dur="1" fill="hold">
                                          <p:stCondLst>
                                            <p:cond delay="0"/>
                                          </p:stCondLst>
                                        </p:cTn>
                                        <p:tgtEl>
                                          <p:spTgt spid="268298"/>
                                        </p:tgtEl>
                                        <p:attrNameLst>
                                          <p:attrName>style.visibility</p:attrName>
                                        </p:attrNameLst>
                                      </p:cBhvr>
                                      <p:to>
                                        <p:strVal val="visible"/>
                                      </p:to>
                                    </p:set>
                                    <p:animEffect transition="in" filter="strips(downRight)">
                                      <p:cBhvr>
                                        <p:cTn id="42" dur="2000"/>
                                        <p:tgtEl>
                                          <p:spTgt spid="26829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268299"/>
                                        </p:tgtEl>
                                        <p:attrNameLst>
                                          <p:attrName>style.visibility</p:attrName>
                                        </p:attrNameLst>
                                      </p:cBhvr>
                                      <p:to>
                                        <p:strVal val="visible"/>
                                      </p:to>
                                    </p:set>
                                    <p:animEffect transition="in" filter="strips(upRight)">
                                      <p:cBhvr>
                                        <p:cTn id="47" dur="500"/>
                                        <p:tgtEl>
                                          <p:spTgt spid="2682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268300"/>
                                        </p:tgtEl>
                                        <p:attrNameLst>
                                          <p:attrName>style.visibility</p:attrName>
                                        </p:attrNameLst>
                                      </p:cBhvr>
                                      <p:to>
                                        <p:strVal val="visible"/>
                                      </p:to>
                                    </p:set>
                                    <p:animEffect transition="in" filter="strips(downRight)">
                                      <p:cBhvr>
                                        <p:cTn id="52" dur="500"/>
                                        <p:tgtEl>
                                          <p:spTgt spid="26830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268301"/>
                                        </p:tgtEl>
                                        <p:attrNameLst>
                                          <p:attrName>style.visibility</p:attrName>
                                        </p:attrNameLst>
                                      </p:cBhvr>
                                      <p:to>
                                        <p:strVal val="visible"/>
                                      </p:to>
                                    </p:set>
                                    <p:anim calcmode="lin" valueType="num">
                                      <p:cBhvr>
                                        <p:cTn id="57" dur="1000" fill="hold"/>
                                        <p:tgtEl>
                                          <p:spTgt spid="268301"/>
                                        </p:tgtEl>
                                        <p:attrNameLst>
                                          <p:attrName>ppt_w</p:attrName>
                                        </p:attrNameLst>
                                      </p:cBhvr>
                                      <p:tavLst>
                                        <p:tav tm="0">
                                          <p:val>
                                            <p:strVal val="#ppt_w*0.70"/>
                                          </p:val>
                                        </p:tav>
                                        <p:tav tm="100000">
                                          <p:val>
                                            <p:strVal val="#ppt_w"/>
                                          </p:val>
                                        </p:tav>
                                      </p:tavLst>
                                    </p:anim>
                                    <p:anim calcmode="lin" valueType="num">
                                      <p:cBhvr>
                                        <p:cTn id="58" dur="1000" fill="hold"/>
                                        <p:tgtEl>
                                          <p:spTgt spid="268301"/>
                                        </p:tgtEl>
                                        <p:attrNameLst>
                                          <p:attrName>ppt_h</p:attrName>
                                        </p:attrNameLst>
                                      </p:cBhvr>
                                      <p:tavLst>
                                        <p:tav tm="0">
                                          <p:val>
                                            <p:strVal val="#ppt_h"/>
                                          </p:val>
                                        </p:tav>
                                        <p:tav tm="100000">
                                          <p:val>
                                            <p:strVal val="#ppt_h"/>
                                          </p:val>
                                        </p:tav>
                                      </p:tavLst>
                                    </p:anim>
                                    <p:animEffect transition="in" filter="fade">
                                      <p:cBhvr>
                                        <p:cTn id="59" dur="1000"/>
                                        <p:tgtEl>
                                          <p:spTgt spid="26830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3" fill="hold" grpId="0" nodeType="clickEffect">
                                  <p:stCondLst>
                                    <p:cond delay="0"/>
                                  </p:stCondLst>
                                  <p:childTnLst>
                                    <p:set>
                                      <p:cBhvr>
                                        <p:cTn id="63" dur="1" fill="hold">
                                          <p:stCondLst>
                                            <p:cond delay="0"/>
                                          </p:stCondLst>
                                        </p:cTn>
                                        <p:tgtEl>
                                          <p:spTgt spid="268302"/>
                                        </p:tgtEl>
                                        <p:attrNameLst>
                                          <p:attrName>style.visibility</p:attrName>
                                        </p:attrNameLst>
                                      </p:cBhvr>
                                      <p:to>
                                        <p:strVal val="visible"/>
                                      </p:to>
                                    </p:set>
                                    <p:animEffect transition="in" filter="strips(upRight)">
                                      <p:cBhvr>
                                        <p:cTn id="64" dur="5000"/>
                                        <p:tgtEl>
                                          <p:spTgt spid="26830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268303"/>
                                        </p:tgtEl>
                                        <p:attrNameLst>
                                          <p:attrName>style.visibility</p:attrName>
                                        </p:attrNameLst>
                                      </p:cBhvr>
                                      <p:to>
                                        <p:strVal val="visible"/>
                                      </p:to>
                                    </p:set>
                                    <p:animEffect transition="in" filter="strips(downLeft)">
                                      <p:cBhvr>
                                        <p:cTn id="69" dur="500"/>
                                        <p:tgtEl>
                                          <p:spTgt spid="26830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8" presetClass="entr" presetSubtype="12" fill="hold" grpId="0" nodeType="clickEffect">
                                  <p:stCondLst>
                                    <p:cond delay="0"/>
                                  </p:stCondLst>
                                  <p:childTnLst>
                                    <p:set>
                                      <p:cBhvr>
                                        <p:cTn id="73" dur="1" fill="hold">
                                          <p:stCondLst>
                                            <p:cond delay="0"/>
                                          </p:stCondLst>
                                        </p:cTn>
                                        <p:tgtEl>
                                          <p:spTgt spid="268304"/>
                                        </p:tgtEl>
                                        <p:attrNameLst>
                                          <p:attrName>style.visibility</p:attrName>
                                        </p:attrNameLst>
                                      </p:cBhvr>
                                      <p:to>
                                        <p:strVal val="visible"/>
                                      </p:to>
                                    </p:set>
                                    <p:animEffect transition="in" filter="strips(downLeft)">
                                      <p:cBhvr>
                                        <p:cTn id="74" dur="500"/>
                                        <p:tgtEl>
                                          <p:spTgt spid="26830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8" presetClass="entr" presetSubtype="6" fill="hold" nodeType="clickEffect">
                                  <p:stCondLst>
                                    <p:cond delay="0"/>
                                  </p:stCondLst>
                                  <p:childTnLst>
                                    <p:set>
                                      <p:cBhvr>
                                        <p:cTn id="78" dur="1" fill="hold">
                                          <p:stCondLst>
                                            <p:cond delay="0"/>
                                          </p:stCondLst>
                                        </p:cTn>
                                        <p:tgtEl>
                                          <p:spTgt spid="268305"/>
                                        </p:tgtEl>
                                        <p:attrNameLst>
                                          <p:attrName>style.visibility</p:attrName>
                                        </p:attrNameLst>
                                      </p:cBhvr>
                                      <p:to>
                                        <p:strVal val="visible"/>
                                      </p:to>
                                    </p:set>
                                    <p:animEffect transition="in" filter="strips(downRight)">
                                      <p:cBhvr>
                                        <p:cTn id="79" dur="500"/>
                                        <p:tgtEl>
                                          <p:spTgt spid="26830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8" presetClass="entr" presetSubtype="6" fill="hold" nodeType="clickEffect">
                                  <p:stCondLst>
                                    <p:cond delay="0"/>
                                  </p:stCondLst>
                                  <p:childTnLst>
                                    <p:set>
                                      <p:cBhvr>
                                        <p:cTn id="83" dur="1" fill="hold">
                                          <p:stCondLst>
                                            <p:cond delay="0"/>
                                          </p:stCondLst>
                                        </p:cTn>
                                        <p:tgtEl>
                                          <p:spTgt spid="268306"/>
                                        </p:tgtEl>
                                        <p:attrNameLst>
                                          <p:attrName>style.visibility</p:attrName>
                                        </p:attrNameLst>
                                      </p:cBhvr>
                                      <p:to>
                                        <p:strVal val="visible"/>
                                      </p:to>
                                    </p:set>
                                    <p:animEffect transition="in" filter="strips(downRight)">
                                      <p:cBhvr>
                                        <p:cTn id="84" dur="500"/>
                                        <p:tgtEl>
                                          <p:spTgt spid="26830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8" presetClass="entr" presetSubtype="6" fill="hold" nodeType="clickEffect">
                                  <p:stCondLst>
                                    <p:cond delay="0"/>
                                  </p:stCondLst>
                                  <p:childTnLst>
                                    <p:set>
                                      <p:cBhvr>
                                        <p:cTn id="88" dur="1" fill="hold">
                                          <p:stCondLst>
                                            <p:cond delay="0"/>
                                          </p:stCondLst>
                                        </p:cTn>
                                        <p:tgtEl>
                                          <p:spTgt spid="268307"/>
                                        </p:tgtEl>
                                        <p:attrNameLst>
                                          <p:attrName>style.visibility</p:attrName>
                                        </p:attrNameLst>
                                      </p:cBhvr>
                                      <p:to>
                                        <p:strVal val="visible"/>
                                      </p:to>
                                    </p:set>
                                    <p:animEffect transition="in" filter="strips(downRight)">
                                      <p:cBhvr>
                                        <p:cTn id="89" dur="500"/>
                                        <p:tgtEl>
                                          <p:spTgt spid="26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p:bldP spid="268293" grpId="0"/>
      <p:bldP spid="268295" grpId="0"/>
      <p:bldP spid="268297" grpId="0"/>
      <p:bldP spid="268299" grpId="0" animBg="1"/>
      <p:bldP spid="268300" grpId="0" animBg="1"/>
      <p:bldP spid="268301" grpId="0" animBg="1"/>
      <p:bldP spid="268302" grpId="0" animBg="1"/>
      <p:bldP spid="268303" grpId="0" animBg="1"/>
      <p:bldP spid="26830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Grp="1" noChangeArrowheads="1"/>
          </p:cNvSpPr>
          <p:nvPr>
            <p:ph type="dt" sz="half" idx="10"/>
          </p:nvPr>
        </p:nvSpPr>
        <p:spPr/>
        <p:txBody>
          <a:bodyPr/>
          <a:lstStyle/>
          <a:p>
            <a:pPr>
              <a:defRPr/>
            </a:pPr>
            <a:fld id="{D1DC7A4C-3FFE-47F6-942C-2CCFD7D96A0A}" type="datetime1">
              <a:rPr lang="en-US"/>
              <a:pPr>
                <a:defRPr/>
              </a:pPr>
              <a:t>4/11/2019</a:t>
            </a:fld>
            <a:endParaRPr lang="en-US" altLang="en-US"/>
          </a:p>
        </p:txBody>
      </p:sp>
      <p:sp>
        <p:nvSpPr>
          <p:cNvPr id="26"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9C9F49C-41D9-4EA0-BD2D-F889F8D0DFD8}" type="slidenum">
              <a:rPr lang="en-US" altLang="en-US" sz="1000">
                <a:latin typeface="Arial" panose="020B0604020202020204" pitchFamily="34" charset="0"/>
              </a:rPr>
              <a:pPr/>
              <a:t>137</a:t>
            </a:fld>
            <a:endParaRPr lang="en-US" altLang="en-US" sz="1000">
              <a:latin typeface="Arial" panose="020B0604020202020204" pitchFamily="34" charset="0"/>
            </a:endParaRPr>
          </a:p>
        </p:txBody>
      </p:sp>
      <p:sp>
        <p:nvSpPr>
          <p:cNvPr id="3176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69315" name="Rectangle 3"/>
          <p:cNvSpPr>
            <a:spLocks noChangeArrowheads="1"/>
          </p:cNvSpPr>
          <p:nvPr/>
        </p:nvSpPr>
        <p:spPr bwMode="auto">
          <a:xfrm>
            <a:off x="152400" y="152400"/>
            <a:ext cx="477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b="1">
                <a:solidFill>
                  <a:srgbClr val="FF3399"/>
                </a:solidFill>
                <a:latin typeface="Arial" panose="020B0604020202020204" pitchFamily="34" charset="0"/>
              </a:rPr>
              <a:t>KONJUGATE BILANGAN KOMPLEKS</a:t>
            </a:r>
            <a:r>
              <a:rPr lang="en-US" altLang="en-US" sz="2000">
                <a:solidFill>
                  <a:srgbClr val="FF3399"/>
                </a:solidFill>
                <a:latin typeface="Arial" panose="020B0604020202020204" pitchFamily="34" charset="0"/>
              </a:rPr>
              <a:t> </a:t>
            </a:r>
          </a:p>
        </p:txBody>
      </p:sp>
      <p:sp>
        <p:nvSpPr>
          <p:cNvPr id="269316" name="Rectangle 4"/>
          <p:cNvSpPr>
            <a:spLocks noChangeArrowheads="1"/>
          </p:cNvSpPr>
          <p:nvPr/>
        </p:nvSpPr>
        <p:spPr bwMode="auto">
          <a:xfrm>
            <a:off x="152400" y="609600"/>
            <a:ext cx="1398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Konjugate</a:t>
            </a:r>
            <a:r>
              <a:rPr lang="en-US" altLang="en-US" sz="2000">
                <a:latin typeface="Arial" panose="020B0604020202020204" pitchFamily="34" charset="0"/>
              </a:rPr>
              <a:t> </a:t>
            </a:r>
          </a:p>
        </p:txBody>
      </p:sp>
      <p:graphicFrame>
        <p:nvGraphicFramePr>
          <p:cNvPr id="31746" name="Object 5"/>
          <p:cNvGraphicFramePr>
            <a:graphicFrameLocks noChangeAspect="1"/>
          </p:cNvGraphicFramePr>
          <p:nvPr/>
        </p:nvGraphicFramePr>
        <p:xfrm>
          <a:off x="4413250" y="3357563"/>
          <a:ext cx="85725" cy="190500"/>
        </p:xfrm>
        <a:graphic>
          <a:graphicData uri="http://schemas.openxmlformats.org/presentationml/2006/ole">
            <mc:AlternateContent xmlns:mc="http://schemas.openxmlformats.org/markup-compatibility/2006">
              <mc:Choice xmlns:v="urn:schemas-microsoft-com:vml" Requires="v">
                <p:oleObj spid="_x0000_s32083" name="Equation" r:id="rId3" imgW="88784" imgH="190252" progId="Equation.3">
                  <p:embed/>
                </p:oleObj>
              </mc:Choice>
              <mc:Fallback>
                <p:oleObj name="Equation" r:id="rId3" imgW="88784" imgH="190252"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3357563"/>
                        <a:ext cx="85725"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63" name="Rectangle 6"/>
          <p:cNvSpPr>
            <a:spLocks noChangeArrowheads="1"/>
          </p:cNvSpPr>
          <p:nvPr/>
        </p:nvSpPr>
        <p:spPr bwMode="auto">
          <a:xfrm>
            <a:off x="4413250" y="3548063"/>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900">
                <a:latin typeface="Arial" panose="020B0604020202020204" pitchFamily="34" charset="0"/>
              </a:rPr>
              <a:t> </a:t>
            </a:r>
            <a:endParaRPr lang="en-US" altLang="en-US" sz="1800">
              <a:latin typeface="Arial" panose="020B0604020202020204" pitchFamily="34" charset="0"/>
            </a:endParaRPr>
          </a:p>
        </p:txBody>
      </p:sp>
      <p:graphicFrame>
        <p:nvGraphicFramePr>
          <p:cNvPr id="269319" name="Object 7"/>
          <p:cNvGraphicFramePr>
            <a:graphicFrameLocks noChangeAspect="1"/>
          </p:cNvGraphicFramePr>
          <p:nvPr/>
        </p:nvGraphicFramePr>
        <p:xfrm>
          <a:off x="1524000" y="533400"/>
          <a:ext cx="425450" cy="423863"/>
        </p:xfrm>
        <a:graphic>
          <a:graphicData uri="http://schemas.openxmlformats.org/presentationml/2006/ole">
            <mc:AlternateContent xmlns:mc="http://schemas.openxmlformats.org/markup-compatibility/2006">
              <mc:Choice xmlns:v="urn:schemas-microsoft-com:vml" Requires="v">
                <p:oleObj spid="_x0000_s32084" name="Equation" r:id="rId5" imgW="190440" imgH="190440" progId="Equation.3">
                  <p:embed/>
                </p:oleObj>
              </mc:Choice>
              <mc:Fallback>
                <p:oleObj name="Equation" r:id="rId5" imgW="190440" imgH="19044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33400"/>
                        <a:ext cx="42545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320" name="Rectangle 8"/>
          <p:cNvSpPr>
            <a:spLocks noChangeArrowheads="1"/>
          </p:cNvSpPr>
          <p:nvPr/>
        </p:nvSpPr>
        <p:spPr bwMode="auto">
          <a:xfrm>
            <a:off x="2057400" y="609600"/>
            <a:ext cx="2359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bilangan kompleks </a:t>
            </a:r>
          </a:p>
        </p:txBody>
      </p:sp>
      <p:graphicFrame>
        <p:nvGraphicFramePr>
          <p:cNvPr id="269321" name="Object 9"/>
          <p:cNvGraphicFramePr>
            <a:graphicFrameLocks noChangeAspect="1"/>
          </p:cNvGraphicFramePr>
          <p:nvPr/>
        </p:nvGraphicFramePr>
        <p:xfrm>
          <a:off x="4495800" y="609600"/>
          <a:ext cx="1441450" cy="455613"/>
        </p:xfrm>
        <a:graphic>
          <a:graphicData uri="http://schemas.openxmlformats.org/presentationml/2006/ole">
            <mc:AlternateContent xmlns:mc="http://schemas.openxmlformats.org/markup-compatibility/2006">
              <mc:Choice xmlns:v="urn:schemas-microsoft-com:vml" Requires="v">
                <p:oleObj spid="_x0000_s32085" name="Equation" r:id="rId7" imgW="647640" imgH="203040" progId="Equation.3">
                  <p:embed/>
                </p:oleObj>
              </mc:Choice>
              <mc:Fallback>
                <p:oleObj name="Equation" r:id="rId7" imgW="647640" imgH="20304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609600"/>
                        <a:ext cx="1441450"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322" name="Rectangle 10"/>
          <p:cNvSpPr>
            <a:spLocks noChangeArrowheads="1"/>
          </p:cNvSpPr>
          <p:nvPr/>
        </p:nvSpPr>
        <p:spPr bwMode="auto">
          <a:xfrm>
            <a:off x="5951538" y="609600"/>
            <a:ext cx="3192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adalah bilangan kompleks </a:t>
            </a:r>
          </a:p>
        </p:txBody>
      </p:sp>
      <p:graphicFrame>
        <p:nvGraphicFramePr>
          <p:cNvPr id="269323" name="Object 11"/>
          <p:cNvGraphicFramePr>
            <a:graphicFrameLocks noChangeAspect="1"/>
          </p:cNvGraphicFramePr>
          <p:nvPr/>
        </p:nvGraphicFramePr>
        <p:xfrm>
          <a:off x="169863" y="963613"/>
          <a:ext cx="1582737" cy="512762"/>
        </p:xfrm>
        <a:graphic>
          <a:graphicData uri="http://schemas.openxmlformats.org/presentationml/2006/ole">
            <mc:AlternateContent xmlns:mc="http://schemas.openxmlformats.org/markup-compatibility/2006">
              <mc:Choice xmlns:v="urn:schemas-microsoft-com:vml" Requires="v">
                <p:oleObj spid="_x0000_s32086" name="Equation" r:id="rId9" imgW="711000" imgH="228600" progId="Equation.3">
                  <p:embed/>
                </p:oleObj>
              </mc:Choice>
              <mc:Fallback>
                <p:oleObj name="Equation" r:id="rId9" imgW="711000" imgH="2286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63" y="963613"/>
                        <a:ext cx="1582737" cy="512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324" name="Rectangle 12"/>
          <p:cNvSpPr>
            <a:spLocks noChangeArrowheads="1"/>
          </p:cNvSpPr>
          <p:nvPr/>
        </p:nvSpPr>
        <p:spPr bwMode="auto">
          <a:xfrm>
            <a:off x="152400" y="1447800"/>
            <a:ext cx="807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Untuk bentuk-bentuk bilangan kompleks lain dan  konjugatnya adalah </a:t>
            </a:r>
          </a:p>
        </p:txBody>
      </p:sp>
      <p:sp>
        <p:nvSpPr>
          <p:cNvPr id="269325" name="Rectangle 13"/>
          <p:cNvSpPr>
            <a:spLocks noChangeArrowheads="1"/>
          </p:cNvSpPr>
          <p:nvPr/>
        </p:nvSpPr>
        <p:spPr bwMode="auto">
          <a:xfrm>
            <a:off x="762000" y="2057400"/>
            <a:ext cx="191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latin typeface="Arial" panose="020B0604020202020204" pitchFamily="34" charset="0"/>
              </a:rPr>
              <a:t>Rektanguler</a:t>
            </a:r>
            <a:r>
              <a:rPr lang="en-US" altLang="en-US">
                <a:latin typeface="Arial" panose="020B0604020202020204" pitchFamily="34" charset="0"/>
              </a:rPr>
              <a:t> </a:t>
            </a:r>
          </a:p>
        </p:txBody>
      </p:sp>
      <p:graphicFrame>
        <p:nvGraphicFramePr>
          <p:cNvPr id="269326" name="Object 14"/>
          <p:cNvGraphicFramePr>
            <a:graphicFrameLocks noChangeAspect="1"/>
          </p:cNvGraphicFramePr>
          <p:nvPr/>
        </p:nvGraphicFramePr>
        <p:xfrm>
          <a:off x="3810000" y="2057400"/>
          <a:ext cx="1441450" cy="455613"/>
        </p:xfrm>
        <a:graphic>
          <a:graphicData uri="http://schemas.openxmlformats.org/presentationml/2006/ole">
            <mc:AlternateContent xmlns:mc="http://schemas.openxmlformats.org/markup-compatibility/2006">
              <mc:Choice xmlns:v="urn:schemas-microsoft-com:vml" Requires="v">
                <p:oleObj spid="_x0000_s32087" name="Equation" r:id="rId11" imgW="647640" imgH="203040" progId="Equation.3">
                  <p:embed/>
                </p:oleObj>
              </mc:Choice>
              <mc:Fallback>
                <p:oleObj name="Equation" r:id="rId11" imgW="647640" imgH="20304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2057400"/>
                        <a:ext cx="1441450"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327" name="Rectangle 15"/>
          <p:cNvSpPr>
            <a:spLocks noChangeArrowheads="1"/>
          </p:cNvSpPr>
          <p:nvPr/>
        </p:nvSpPr>
        <p:spPr bwMode="auto">
          <a:xfrm>
            <a:off x="762000" y="2667000"/>
            <a:ext cx="280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latin typeface="Arial" panose="020B0604020202020204" pitchFamily="34" charset="0"/>
              </a:rPr>
              <a:t>Polar</a:t>
            </a:r>
            <a:r>
              <a:rPr lang="es-ES_tradnl" altLang="en-US" sz="2000">
                <a:latin typeface="Arial" panose="020B0604020202020204" pitchFamily="34" charset="0"/>
              </a:rPr>
              <a:t> atau Steinmenz</a:t>
            </a:r>
            <a:r>
              <a:rPr lang="en-US" altLang="en-US" sz="2000">
                <a:latin typeface="Arial" panose="020B0604020202020204" pitchFamily="34" charset="0"/>
              </a:rPr>
              <a:t> </a:t>
            </a:r>
          </a:p>
        </p:txBody>
      </p:sp>
      <p:graphicFrame>
        <p:nvGraphicFramePr>
          <p:cNvPr id="269328" name="Object 16"/>
          <p:cNvGraphicFramePr>
            <a:graphicFrameLocks noChangeAspect="1"/>
          </p:cNvGraphicFramePr>
          <p:nvPr/>
        </p:nvGraphicFramePr>
        <p:xfrm>
          <a:off x="3810000" y="2667000"/>
          <a:ext cx="1317625" cy="525463"/>
        </p:xfrm>
        <a:graphic>
          <a:graphicData uri="http://schemas.openxmlformats.org/presentationml/2006/ole">
            <mc:AlternateContent xmlns:mc="http://schemas.openxmlformats.org/markup-compatibility/2006">
              <mc:Choice xmlns:v="urn:schemas-microsoft-com:vml" Requires="v">
                <p:oleObj spid="_x0000_s32088" name="Equation" r:id="rId12" imgW="507960" imgH="203040" progId="Equation.3">
                  <p:embed/>
                </p:oleObj>
              </mc:Choice>
              <mc:Fallback>
                <p:oleObj name="Equation" r:id="rId12" imgW="507960" imgH="203040"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00" y="2667000"/>
                        <a:ext cx="1317625" cy="525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329" name="Rectangle 17"/>
          <p:cNvSpPr>
            <a:spLocks noChangeArrowheads="1"/>
          </p:cNvSpPr>
          <p:nvPr/>
        </p:nvSpPr>
        <p:spPr bwMode="auto">
          <a:xfrm>
            <a:off x="762000" y="3382963"/>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latin typeface="Arial" panose="020B0604020202020204" pitchFamily="34" charset="0"/>
              </a:rPr>
              <a:t>Eksponensial</a:t>
            </a:r>
            <a:r>
              <a:rPr lang="en-US" altLang="en-US" sz="2000">
                <a:latin typeface="Arial" panose="020B0604020202020204" pitchFamily="34" charset="0"/>
              </a:rPr>
              <a:t> </a:t>
            </a:r>
          </a:p>
        </p:txBody>
      </p:sp>
      <p:graphicFrame>
        <p:nvGraphicFramePr>
          <p:cNvPr id="269330" name="Object 18"/>
          <p:cNvGraphicFramePr>
            <a:graphicFrameLocks noChangeAspect="1"/>
          </p:cNvGraphicFramePr>
          <p:nvPr/>
        </p:nvGraphicFramePr>
        <p:xfrm>
          <a:off x="3797300" y="3230563"/>
          <a:ext cx="1384300" cy="590550"/>
        </p:xfrm>
        <a:graphic>
          <a:graphicData uri="http://schemas.openxmlformats.org/presentationml/2006/ole">
            <mc:AlternateContent xmlns:mc="http://schemas.openxmlformats.org/markup-compatibility/2006">
              <mc:Choice xmlns:v="urn:schemas-microsoft-com:vml" Requires="v">
                <p:oleObj spid="_x0000_s32089" name="Equation" r:id="rId14" imgW="533160" imgH="228600" progId="Equation.3">
                  <p:embed/>
                </p:oleObj>
              </mc:Choice>
              <mc:Fallback>
                <p:oleObj name="Equation" r:id="rId14" imgW="533160" imgH="228600" progId="Equation.3">
                  <p:embed/>
                  <p:pic>
                    <p:nvPicPr>
                      <p:cNvPr id="0"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97300" y="3230563"/>
                        <a:ext cx="13843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331" name="Rectangle 19"/>
          <p:cNvSpPr>
            <a:spLocks noChangeArrowheads="1"/>
          </p:cNvSpPr>
          <p:nvPr/>
        </p:nvSpPr>
        <p:spPr bwMode="auto">
          <a:xfrm>
            <a:off x="762000" y="406876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a:latin typeface="Arial" panose="020B0604020202020204" pitchFamily="34" charset="0"/>
              </a:rPr>
              <a:t>Trigonometrik</a:t>
            </a:r>
            <a:r>
              <a:rPr lang="en-US" altLang="en-US">
                <a:latin typeface="Arial" panose="020B0604020202020204" pitchFamily="34" charset="0"/>
              </a:rPr>
              <a:t> </a:t>
            </a:r>
          </a:p>
        </p:txBody>
      </p:sp>
      <p:graphicFrame>
        <p:nvGraphicFramePr>
          <p:cNvPr id="269332" name="Object 20"/>
          <p:cNvGraphicFramePr>
            <a:graphicFrameLocks noChangeAspect="1"/>
          </p:cNvGraphicFramePr>
          <p:nvPr/>
        </p:nvGraphicFramePr>
        <p:xfrm>
          <a:off x="3733800" y="3938588"/>
          <a:ext cx="3224213" cy="511175"/>
        </p:xfrm>
        <a:graphic>
          <a:graphicData uri="http://schemas.openxmlformats.org/presentationml/2006/ole">
            <mc:AlternateContent xmlns:mc="http://schemas.openxmlformats.org/markup-compatibility/2006">
              <mc:Choice xmlns:v="urn:schemas-microsoft-com:vml" Requires="v">
                <p:oleObj spid="_x0000_s32090" name="Equation" r:id="rId16" imgW="1282680" imgH="203040" progId="Equation.3">
                  <p:embed/>
                </p:oleObj>
              </mc:Choice>
              <mc:Fallback>
                <p:oleObj name="Equation" r:id="rId16" imgW="1282680" imgH="203040" progId="Equation.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33800" y="3938588"/>
                        <a:ext cx="3224213"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333" name="Object 21"/>
          <p:cNvGraphicFramePr>
            <a:graphicFrameLocks noChangeAspect="1"/>
          </p:cNvGraphicFramePr>
          <p:nvPr/>
        </p:nvGraphicFramePr>
        <p:xfrm>
          <a:off x="6261100" y="2028825"/>
          <a:ext cx="1582738" cy="512763"/>
        </p:xfrm>
        <a:graphic>
          <a:graphicData uri="http://schemas.openxmlformats.org/presentationml/2006/ole">
            <mc:AlternateContent xmlns:mc="http://schemas.openxmlformats.org/markup-compatibility/2006">
              <mc:Choice xmlns:v="urn:schemas-microsoft-com:vml" Requires="v">
                <p:oleObj spid="_x0000_s32091" name="Equation" r:id="rId18" imgW="711000" imgH="228600" progId="Equation.3">
                  <p:embed/>
                </p:oleObj>
              </mc:Choice>
              <mc:Fallback>
                <p:oleObj name="Equation" r:id="rId18" imgW="711000" imgH="228600" progId="Equation.3">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61100" y="2028825"/>
                        <a:ext cx="1582738"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334" name="Object 22"/>
          <p:cNvGraphicFramePr>
            <a:graphicFrameLocks noChangeAspect="1"/>
          </p:cNvGraphicFramePr>
          <p:nvPr/>
        </p:nvGraphicFramePr>
        <p:xfrm>
          <a:off x="6248400" y="2590800"/>
          <a:ext cx="1811338" cy="590550"/>
        </p:xfrm>
        <a:graphic>
          <a:graphicData uri="http://schemas.openxmlformats.org/presentationml/2006/ole">
            <mc:AlternateContent xmlns:mc="http://schemas.openxmlformats.org/markup-compatibility/2006">
              <mc:Choice xmlns:v="urn:schemas-microsoft-com:vml" Requires="v">
                <p:oleObj spid="_x0000_s32092" name="Equation" r:id="rId20" imgW="698400" imgH="228600" progId="Equation.3">
                  <p:embed/>
                </p:oleObj>
              </mc:Choice>
              <mc:Fallback>
                <p:oleObj name="Equation" r:id="rId20" imgW="698400" imgH="228600" progId="Equation.3">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48400" y="2590800"/>
                        <a:ext cx="1811338"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335" name="Object 23"/>
          <p:cNvGraphicFramePr>
            <a:graphicFrameLocks noChangeAspect="1"/>
          </p:cNvGraphicFramePr>
          <p:nvPr/>
        </p:nvGraphicFramePr>
        <p:xfrm>
          <a:off x="6210300" y="3219450"/>
          <a:ext cx="1714500" cy="590550"/>
        </p:xfrm>
        <a:graphic>
          <a:graphicData uri="http://schemas.openxmlformats.org/presentationml/2006/ole">
            <mc:AlternateContent xmlns:mc="http://schemas.openxmlformats.org/markup-compatibility/2006">
              <mc:Choice xmlns:v="urn:schemas-microsoft-com:vml" Requires="v">
                <p:oleObj spid="_x0000_s32093" name="Equation" r:id="rId22" imgW="660240" imgH="228600" progId="Equation.3">
                  <p:embed/>
                </p:oleObj>
              </mc:Choice>
              <mc:Fallback>
                <p:oleObj name="Equation" r:id="rId22" imgW="660240" imgH="228600" progId="Equation.3">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10300" y="3219450"/>
                        <a:ext cx="17145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336" name="Object 24"/>
          <p:cNvGraphicFramePr>
            <a:graphicFrameLocks noChangeAspect="1"/>
          </p:cNvGraphicFramePr>
          <p:nvPr/>
        </p:nvGraphicFramePr>
        <p:xfrm>
          <a:off x="3670300" y="4562475"/>
          <a:ext cx="3352800" cy="574675"/>
        </p:xfrm>
        <a:graphic>
          <a:graphicData uri="http://schemas.openxmlformats.org/presentationml/2006/ole">
            <mc:AlternateContent xmlns:mc="http://schemas.openxmlformats.org/markup-compatibility/2006">
              <mc:Choice xmlns:v="urn:schemas-microsoft-com:vml" Requires="v">
                <p:oleObj spid="_x0000_s32094" name="Equation" r:id="rId24" imgW="1333440" imgH="228600" progId="Equation.3">
                  <p:embed/>
                </p:oleObj>
              </mc:Choice>
              <mc:Fallback>
                <p:oleObj name="Equation" r:id="rId24" imgW="1333440" imgH="228600" progId="Equation.3">
                  <p:embed/>
                  <p:pic>
                    <p:nvPicPr>
                      <p:cNvPr id="0" name="Object 2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70300" y="4562475"/>
                        <a:ext cx="33528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anim calcmode="lin" valueType="num">
                                      <p:cBhvr>
                                        <p:cTn id="7" dur="1000" fill="hold"/>
                                        <p:tgtEl>
                                          <p:spTgt spid="269315"/>
                                        </p:tgtEl>
                                        <p:attrNameLst>
                                          <p:attrName>ppt_x</p:attrName>
                                        </p:attrNameLst>
                                      </p:cBhvr>
                                      <p:tavLst>
                                        <p:tav tm="0">
                                          <p:val>
                                            <p:strVal val="#ppt_x-.2"/>
                                          </p:val>
                                        </p:tav>
                                        <p:tav tm="100000">
                                          <p:val>
                                            <p:strVal val="#ppt_x"/>
                                          </p:val>
                                        </p:tav>
                                      </p:tavLst>
                                    </p:anim>
                                    <p:anim calcmode="lin" valueType="num">
                                      <p:cBhvr>
                                        <p:cTn id="8" dur="1000" fill="hold"/>
                                        <p:tgtEl>
                                          <p:spTgt spid="2693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93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69316"/>
                                        </p:tgtEl>
                                        <p:attrNameLst>
                                          <p:attrName>style.visibility</p:attrName>
                                        </p:attrNameLst>
                                      </p:cBhvr>
                                      <p:to>
                                        <p:strVal val="visible"/>
                                      </p:to>
                                    </p:set>
                                    <p:animEffect transition="in" filter="strips(downRight)">
                                      <p:cBhvr>
                                        <p:cTn id="14" dur="500"/>
                                        <p:tgtEl>
                                          <p:spTgt spid="2693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269319"/>
                                        </p:tgtEl>
                                        <p:attrNameLst>
                                          <p:attrName>style.visibility</p:attrName>
                                        </p:attrNameLst>
                                      </p:cBhvr>
                                      <p:to>
                                        <p:strVal val="visible"/>
                                      </p:to>
                                    </p:set>
                                    <p:animEffect transition="in" filter="strips(downRight)">
                                      <p:cBhvr>
                                        <p:cTn id="19" dur="500"/>
                                        <p:tgtEl>
                                          <p:spTgt spid="2693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69320"/>
                                        </p:tgtEl>
                                        <p:attrNameLst>
                                          <p:attrName>style.visibility</p:attrName>
                                        </p:attrNameLst>
                                      </p:cBhvr>
                                      <p:to>
                                        <p:strVal val="visible"/>
                                      </p:to>
                                    </p:set>
                                    <p:animEffect transition="in" filter="strips(downRight)">
                                      <p:cBhvr>
                                        <p:cTn id="24" dur="500"/>
                                        <p:tgtEl>
                                          <p:spTgt spid="2693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269321"/>
                                        </p:tgtEl>
                                        <p:attrNameLst>
                                          <p:attrName>style.visibility</p:attrName>
                                        </p:attrNameLst>
                                      </p:cBhvr>
                                      <p:to>
                                        <p:strVal val="visible"/>
                                      </p:to>
                                    </p:set>
                                    <p:animEffect transition="in" filter="strips(downRight)">
                                      <p:cBhvr>
                                        <p:cTn id="29" dur="500"/>
                                        <p:tgtEl>
                                          <p:spTgt spid="2693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69322"/>
                                        </p:tgtEl>
                                        <p:attrNameLst>
                                          <p:attrName>style.visibility</p:attrName>
                                        </p:attrNameLst>
                                      </p:cBhvr>
                                      <p:to>
                                        <p:strVal val="visible"/>
                                      </p:to>
                                    </p:set>
                                    <p:animEffect transition="in" filter="strips(downRight)">
                                      <p:cBhvr>
                                        <p:cTn id="34" dur="500"/>
                                        <p:tgtEl>
                                          <p:spTgt spid="2693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nodeType="clickEffect">
                                  <p:stCondLst>
                                    <p:cond delay="0"/>
                                  </p:stCondLst>
                                  <p:childTnLst>
                                    <p:set>
                                      <p:cBhvr>
                                        <p:cTn id="38" dur="1" fill="hold">
                                          <p:stCondLst>
                                            <p:cond delay="0"/>
                                          </p:stCondLst>
                                        </p:cTn>
                                        <p:tgtEl>
                                          <p:spTgt spid="269323"/>
                                        </p:tgtEl>
                                        <p:attrNameLst>
                                          <p:attrName>style.visibility</p:attrName>
                                        </p:attrNameLst>
                                      </p:cBhvr>
                                      <p:to>
                                        <p:strVal val="visible"/>
                                      </p:to>
                                    </p:set>
                                    <p:animEffect transition="in" filter="strips(downRight)">
                                      <p:cBhvr>
                                        <p:cTn id="39" dur="500"/>
                                        <p:tgtEl>
                                          <p:spTgt spid="26932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69324"/>
                                        </p:tgtEl>
                                        <p:attrNameLst>
                                          <p:attrName>style.visibility</p:attrName>
                                        </p:attrNameLst>
                                      </p:cBhvr>
                                      <p:to>
                                        <p:strVal val="visible"/>
                                      </p:to>
                                    </p:set>
                                    <p:animEffect transition="in" filter="strips(downRight)">
                                      <p:cBhvr>
                                        <p:cTn id="44" dur="500"/>
                                        <p:tgtEl>
                                          <p:spTgt spid="2693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269325"/>
                                        </p:tgtEl>
                                        <p:attrNameLst>
                                          <p:attrName>style.visibility</p:attrName>
                                        </p:attrNameLst>
                                      </p:cBhvr>
                                      <p:to>
                                        <p:strVal val="visible"/>
                                      </p:to>
                                    </p:set>
                                    <p:animEffect transition="in" filter="strips(downRight)">
                                      <p:cBhvr>
                                        <p:cTn id="49" dur="500"/>
                                        <p:tgtEl>
                                          <p:spTgt spid="2693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6" fill="hold" nodeType="clickEffect">
                                  <p:stCondLst>
                                    <p:cond delay="0"/>
                                  </p:stCondLst>
                                  <p:childTnLst>
                                    <p:set>
                                      <p:cBhvr>
                                        <p:cTn id="53" dur="1" fill="hold">
                                          <p:stCondLst>
                                            <p:cond delay="0"/>
                                          </p:stCondLst>
                                        </p:cTn>
                                        <p:tgtEl>
                                          <p:spTgt spid="269326"/>
                                        </p:tgtEl>
                                        <p:attrNameLst>
                                          <p:attrName>style.visibility</p:attrName>
                                        </p:attrNameLst>
                                      </p:cBhvr>
                                      <p:to>
                                        <p:strVal val="visible"/>
                                      </p:to>
                                    </p:set>
                                    <p:animEffect transition="in" filter="strips(downRight)">
                                      <p:cBhvr>
                                        <p:cTn id="54" dur="500"/>
                                        <p:tgtEl>
                                          <p:spTgt spid="26932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8" presetClass="entr" presetSubtype="6" fill="hold" nodeType="clickEffect">
                                  <p:stCondLst>
                                    <p:cond delay="0"/>
                                  </p:stCondLst>
                                  <p:childTnLst>
                                    <p:set>
                                      <p:cBhvr>
                                        <p:cTn id="58" dur="1" fill="hold">
                                          <p:stCondLst>
                                            <p:cond delay="0"/>
                                          </p:stCondLst>
                                        </p:cTn>
                                        <p:tgtEl>
                                          <p:spTgt spid="269333"/>
                                        </p:tgtEl>
                                        <p:attrNameLst>
                                          <p:attrName>style.visibility</p:attrName>
                                        </p:attrNameLst>
                                      </p:cBhvr>
                                      <p:to>
                                        <p:strVal val="visible"/>
                                      </p:to>
                                    </p:set>
                                    <p:animEffect transition="in" filter="strips(downRight)">
                                      <p:cBhvr>
                                        <p:cTn id="59" dur="500"/>
                                        <p:tgtEl>
                                          <p:spTgt spid="26933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6" fill="hold" grpId="0" nodeType="clickEffect">
                                  <p:stCondLst>
                                    <p:cond delay="0"/>
                                  </p:stCondLst>
                                  <p:childTnLst>
                                    <p:set>
                                      <p:cBhvr>
                                        <p:cTn id="63" dur="1" fill="hold">
                                          <p:stCondLst>
                                            <p:cond delay="0"/>
                                          </p:stCondLst>
                                        </p:cTn>
                                        <p:tgtEl>
                                          <p:spTgt spid="269327"/>
                                        </p:tgtEl>
                                        <p:attrNameLst>
                                          <p:attrName>style.visibility</p:attrName>
                                        </p:attrNameLst>
                                      </p:cBhvr>
                                      <p:to>
                                        <p:strVal val="visible"/>
                                      </p:to>
                                    </p:set>
                                    <p:animEffect transition="in" filter="strips(downRight)">
                                      <p:cBhvr>
                                        <p:cTn id="64" dur="500"/>
                                        <p:tgtEl>
                                          <p:spTgt spid="26932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nodeType="clickEffect">
                                  <p:stCondLst>
                                    <p:cond delay="0"/>
                                  </p:stCondLst>
                                  <p:childTnLst>
                                    <p:set>
                                      <p:cBhvr>
                                        <p:cTn id="68" dur="1" fill="hold">
                                          <p:stCondLst>
                                            <p:cond delay="0"/>
                                          </p:stCondLst>
                                        </p:cTn>
                                        <p:tgtEl>
                                          <p:spTgt spid="269328"/>
                                        </p:tgtEl>
                                        <p:attrNameLst>
                                          <p:attrName>style.visibility</p:attrName>
                                        </p:attrNameLst>
                                      </p:cBhvr>
                                      <p:to>
                                        <p:strVal val="visible"/>
                                      </p:to>
                                    </p:set>
                                    <p:animEffect transition="in" filter="strips(downRight)">
                                      <p:cBhvr>
                                        <p:cTn id="69" dur="500"/>
                                        <p:tgtEl>
                                          <p:spTgt spid="26932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8" presetClass="entr" presetSubtype="6" fill="hold" nodeType="clickEffect">
                                  <p:stCondLst>
                                    <p:cond delay="0"/>
                                  </p:stCondLst>
                                  <p:childTnLst>
                                    <p:set>
                                      <p:cBhvr>
                                        <p:cTn id="73" dur="1" fill="hold">
                                          <p:stCondLst>
                                            <p:cond delay="0"/>
                                          </p:stCondLst>
                                        </p:cTn>
                                        <p:tgtEl>
                                          <p:spTgt spid="269334"/>
                                        </p:tgtEl>
                                        <p:attrNameLst>
                                          <p:attrName>style.visibility</p:attrName>
                                        </p:attrNameLst>
                                      </p:cBhvr>
                                      <p:to>
                                        <p:strVal val="visible"/>
                                      </p:to>
                                    </p:set>
                                    <p:animEffect transition="in" filter="strips(downRight)">
                                      <p:cBhvr>
                                        <p:cTn id="74" dur="500"/>
                                        <p:tgtEl>
                                          <p:spTgt spid="26933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8" presetClass="entr" presetSubtype="12" fill="hold" grpId="0" nodeType="clickEffect">
                                  <p:stCondLst>
                                    <p:cond delay="0"/>
                                  </p:stCondLst>
                                  <p:childTnLst>
                                    <p:set>
                                      <p:cBhvr>
                                        <p:cTn id="78" dur="1" fill="hold">
                                          <p:stCondLst>
                                            <p:cond delay="0"/>
                                          </p:stCondLst>
                                        </p:cTn>
                                        <p:tgtEl>
                                          <p:spTgt spid="269329"/>
                                        </p:tgtEl>
                                        <p:attrNameLst>
                                          <p:attrName>style.visibility</p:attrName>
                                        </p:attrNameLst>
                                      </p:cBhvr>
                                      <p:to>
                                        <p:strVal val="visible"/>
                                      </p:to>
                                    </p:set>
                                    <p:animEffect transition="in" filter="strips(downLeft)">
                                      <p:cBhvr>
                                        <p:cTn id="79" dur="500"/>
                                        <p:tgtEl>
                                          <p:spTgt spid="2693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8" presetClass="entr" presetSubtype="6" fill="hold" nodeType="clickEffect">
                                  <p:stCondLst>
                                    <p:cond delay="0"/>
                                  </p:stCondLst>
                                  <p:childTnLst>
                                    <p:set>
                                      <p:cBhvr>
                                        <p:cTn id="83" dur="1" fill="hold">
                                          <p:stCondLst>
                                            <p:cond delay="0"/>
                                          </p:stCondLst>
                                        </p:cTn>
                                        <p:tgtEl>
                                          <p:spTgt spid="269330"/>
                                        </p:tgtEl>
                                        <p:attrNameLst>
                                          <p:attrName>style.visibility</p:attrName>
                                        </p:attrNameLst>
                                      </p:cBhvr>
                                      <p:to>
                                        <p:strVal val="visible"/>
                                      </p:to>
                                    </p:set>
                                    <p:animEffect transition="in" filter="strips(downRight)">
                                      <p:cBhvr>
                                        <p:cTn id="84" dur="500"/>
                                        <p:tgtEl>
                                          <p:spTgt spid="26933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8" presetClass="entr" presetSubtype="6" fill="hold" nodeType="clickEffect">
                                  <p:stCondLst>
                                    <p:cond delay="0"/>
                                  </p:stCondLst>
                                  <p:childTnLst>
                                    <p:set>
                                      <p:cBhvr>
                                        <p:cTn id="88" dur="1" fill="hold">
                                          <p:stCondLst>
                                            <p:cond delay="0"/>
                                          </p:stCondLst>
                                        </p:cTn>
                                        <p:tgtEl>
                                          <p:spTgt spid="269335"/>
                                        </p:tgtEl>
                                        <p:attrNameLst>
                                          <p:attrName>style.visibility</p:attrName>
                                        </p:attrNameLst>
                                      </p:cBhvr>
                                      <p:to>
                                        <p:strVal val="visible"/>
                                      </p:to>
                                    </p:set>
                                    <p:animEffect transition="in" filter="strips(downRight)">
                                      <p:cBhvr>
                                        <p:cTn id="89" dur="500"/>
                                        <p:tgtEl>
                                          <p:spTgt spid="26933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8" presetClass="entr" presetSubtype="12" fill="hold" grpId="0" nodeType="clickEffect">
                                  <p:stCondLst>
                                    <p:cond delay="0"/>
                                  </p:stCondLst>
                                  <p:childTnLst>
                                    <p:set>
                                      <p:cBhvr>
                                        <p:cTn id="93" dur="1" fill="hold">
                                          <p:stCondLst>
                                            <p:cond delay="0"/>
                                          </p:stCondLst>
                                        </p:cTn>
                                        <p:tgtEl>
                                          <p:spTgt spid="269331"/>
                                        </p:tgtEl>
                                        <p:attrNameLst>
                                          <p:attrName>style.visibility</p:attrName>
                                        </p:attrNameLst>
                                      </p:cBhvr>
                                      <p:to>
                                        <p:strVal val="visible"/>
                                      </p:to>
                                    </p:set>
                                    <p:animEffect transition="in" filter="strips(downLeft)">
                                      <p:cBhvr>
                                        <p:cTn id="94" dur="500"/>
                                        <p:tgtEl>
                                          <p:spTgt spid="26933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8" presetClass="entr" presetSubtype="6" fill="hold" nodeType="clickEffect">
                                  <p:stCondLst>
                                    <p:cond delay="0"/>
                                  </p:stCondLst>
                                  <p:childTnLst>
                                    <p:set>
                                      <p:cBhvr>
                                        <p:cTn id="98" dur="1" fill="hold">
                                          <p:stCondLst>
                                            <p:cond delay="0"/>
                                          </p:stCondLst>
                                        </p:cTn>
                                        <p:tgtEl>
                                          <p:spTgt spid="269332"/>
                                        </p:tgtEl>
                                        <p:attrNameLst>
                                          <p:attrName>style.visibility</p:attrName>
                                        </p:attrNameLst>
                                      </p:cBhvr>
                                      <p:to>
                                        <p:strVal val="visible"/>
                                      </p:to>
                                    </p:set>
                                    <p:animEffect transition="in" filter="strips(downRight)">
                                      <p:cBhvr>
                                        <p:cTn id="99" dur="2000"/>
                                        <p:tgtEl>
                                          <p:spTgt spid="26933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8" presetClass="entr" presetSubtype="6" fill="hold" nodeType="clickEffect">
                                  <p:stCondLst>
                                    <p:cond delay="0"/>
                                  </p:stCondLst>
                                  <p:childTnLst>
                                    <p:set>
                                      <p:cBhvr>
                                        <p:cTn id="103" dur="1" fill="hold">
                                          <p:stCondLst>
                                            <p:cond delay="0"/>
                                          </p:stCondLst>
                                        </p:cTn>
                                        <p:tgtEl>
                                          <p:spTgt spid="269336"/>
                                        </p:tgtEl>
                                        <p:attrNameLst>
                                          <p:attrName>style.visibility</p:attrName>
                                        </p:attrNameLst>
                                      </p:cBhvr>
                                      <p:to>
                                        <p:strVal val="visible"/>
                                      </p:to>
                                    </p:set>
                                    <p:animEffect transition="in" filter="strips(downRight)">
                                      <p:cBhvr>
                                        <p:cTn id="104" dur="2000"/>
                                        <p:tgtEl>
                                          <p:spTgt spid="26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16" grpId="0"/>
      <p:bldP spid="269320" grpId="0"/>
      <p:bldP spid="269322" grpId="0"/>
      <p:bldP spid="269324" grpId="0"/>
      <p:bldP spid="269325" grpId="0"/>
      <p:bldP spid="269327" grpId="0"/>
      <p:bldP spid="269329" grpId="0"/>
      <p:bldP spid="26933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a:spLocks noGrp="1" noChangeArrowheads="1"/>
          </p:cNvSpPr>
          <p:nvPr>
            <p:ph type="dt" sz="half" idx="10"/>
          </p:nvPr>
        </p:nvSpPr>
        <p:spPr/>
        <p:txBody>
          <a:bodyPr/>
          <a:lstStyle/>
          <a:p>
            <a:pPr>
              <a:defRPr/>
            </a:pPr>
            <a:fld id="{2C2B82F0-2CE7-4A1A-A34C-A5CFC8D91AA9}" type="datetime1">
              <a:rPr lang="en-US"/>
              <a:pPr>
                <a:defRPr/>
              </a:pPr>
              <a:t>4/11/2019</a:t>
            </a:fld>
            <a:endParaRPr lang="en-US" altLang="en-US"/>
          </a:p>
        </p:txBody>
      </p:sp>
      <p:sp>
        <p:nvSpPr>
          <p:cNvPr id="2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10906702-7669-4336-BB84-4BEDC22C3CBA}" type="slidenum">
              <a:rPr lang="en-US" altLang="en-US" sz="1000">
                <a:latin typeface="Arial" panose="020B0604020202020204" pitchFamily="34" charset="0"/>
              </a:rPr>
              <a:pPr/>
              <a:t>138</a:t>
            </a:fld>
            <a:endParaRPr lang="en-US" altLang="en-US" sz="1000">
              <a:latin typeface="Arial" panose="020B0604020202020204" pitchFamily="34" charset="0"/>
            </a:endParaRPr>
          </a:p>
        </p:txBody>
      </p:sp>
      <p:sp>
        <p:nvSpPr>
          <p:cNvPr id="32777"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0339" name="Rectangle 3"/>
          <p:cNvSpPr>
            <a:spLocks noChangeArrowheads="1"/>
          </p:cNvSpPr>
          <p:nvPr/>
        </p:nvSpPr>
        <p:spPr bwMode="auto">
          <a:xfrm>
            <a:off x="228600" y="228600"/>
            <a:ext cx="4322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solidFill>
                  <a:srgbClr val="FF3399"/>
                </a:solidFill>
                <a:latin typeface="Arial" panose="020B0604020202020204" pitchFamily="34" charset="0"/>
              </a:rPr>
              <a:t>OPERASI</a:t>
            </a:r>
            <a:r>
              <a:rPr lang="es-ES_tradnl" altLang="en-US" sz="2000" b="1">
                <a:latin typeface="Arial" panose="020B0604020202020204" pitchFamily="34" charset="0"/>
              </a:rPr>
              <a:t> </a:t>
            </a:r>
            <a:r>
              <a:rPr lang="es-ES_tradnl" altLang="en-US" sz="2000" b="1">
                <a:solidFill>
                  <a:srgbClr val="3333FF"/>
                </a:solidFill>
                <a:latin typeface="Arial" panose="020B0604020202020204" pitchFamily="34" charset="0"/>
              </a:rPr>
              <a:t>BILANGAN </a:t>
            </a:r>
            <a:r>
              <a:rPr lang="es-ES_tradnl" altLang="en-US" sz="2000" b="1">
                <a:solidFill>
                  <a:schemeClr val="hlink"/>
                </a:solidFill>
                <a:latin typeface="Arial" panose="020B0604020202020204" pitchFamily="34" charset="0"/>
              </a:rPr>
              <a:t>KOMPLEKS</a:t>
            </a:r>
            <a:r>
              <a:rPr lang="en-US" altLang="en-US" sz="2000">
                <a:solidFill>
                  <a:schemeClr val="hlink"/>
                </a:solidFill>
                <a:latin typeface="Arial" panose="020B0604020202020204" pitchFamily="34" charset="0"/>
              </a:rPr>
              <a:t> </a:t>
            </a:r>
          </a:p>
        </p:txBody>
      </p:sp>
      <p:sp>
        <p:nvSpPr>
          <p:cNvPr id="270340" name="Rectangle 4"/>
          <p:cNvSpPr>
            <a:spLocks noChangeArrowheads="1"/>
          </p:cNvSpPr>
          <p:nvPr/>
        </p:nvSpPr>
        <p:spPr bwMode="auto">
          <a:xfrm>
            <a:off x="228600" y="685800"/>
            <a:ext cx="6480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b="1">
                <a:latin typeface="Arial" panose="020B0604020202020204" pitchFamily="34" charset="0"/>
              </a:rPr>
              <a:t>Penjumlahan dan Pengurangan Bilangan Kompleks</a:t>
            </a:r>
            <a:r>
              <a:rPr lang="en-US" altLang="en-US" sz="2000" b="1">
                <a:latin typeface="Arial" panose="020B0604020202020204" pitchFamily="34" charset="0"/>
              </a:rPr>
              <a:t> </a:t>
            </a:r>
          </a:p>
        </p:txBody>
      </p:sp>
      <p:sp>
        <p:nvSpPr>
          <p:cNvPr id="270341" name="Rectangle 5"/>
          <p:cNvSpPr>
            <a:spLocks noChangeArrowheads="1"/>
          </p:cNvSpPr>
          <p:nvPr/>
        </p:nvSpPr>
        <p:spPr bwMode="auto">
          <a:xfrm>
            <a:off x="255588" y="1143000"/>
            <a:ext cx="8888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Untuk menjumlahkan bilangan kompleks, tambahkan masing-masing bagian secara terpisah </a:t>
            </a:r>
          </a:p>
        </p:txBody>
      </p:sp>
      <p:sp>
        <p:nvSpPr>
          <p:cNvPr id="270342" name="Rectangle 6"/>
          <p:cNvSpPr>
            <a:spLocks noChangeArrowheads="1"/>
          </p:cNvSpPr>
          <p:nvPr/>
        </p:nvSpPr>
        <p:spPr bwMode="auto">
          <a:xfrm>
            <a:off x="1981200" y="1447800"/>
            <a:ext cx="421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 demikian pula untuk pengurangan </a:t>
            </a:r>
          </a:p>
        </p:txBody>
      </p:sp>
      <p:sp>
        <p:nvSpPr>
          <p:cNvPr id="270343" name="Rectangle 7"/>
          <p:cNvSpPr>
            <a:spLocks noChangeArrowheads="1"/>
          </p:cNvSpPr>
          <p:nvPr/>
        </p:nvSpPr>
        <p:spPr bwMode="auto">
          <a:xfrm>
            <a:off x="6053138" y="1447800"/>
            <a:ext cx="2709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perkurangan masing2 </a:t>
            </a:r>
          </a:p>
        </p:txBody>
      </p:sp>
      <p:sp>
        <p:nvSpPr>
          <p:cNvPr id="270344" name="Rectangle 8"/>
          <p:cNvSpPr>
            <a:spLocks noChangeArrowheads="1"/>
          </p:cNvSpPr>
          <p:nvPr/>
        </p:nvSpPr>
        <p:spPr bwMode="auto">
          <a:xfrm>
            <a:off x="244475" y="1828800"/>
            <a:ext cx="531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bagian secara terpisah seperti contoh berikut </a:t>
            </a:r>
          </a:p>
        </p:txBody>
      </p:sp>
      <p:graphicFrame>
        <p:nvGraphicFramePr>
          <p:cNvPr id="270345" name="Object 9"/>
          <p:cNvGraphicFramePr>
            <a:graphicFrameLocks noChangeAspect="1"/>
          </p:cNvGraphicFramePr>
          <p:nvPr/>
        </p:nvGraphicFramePr>
        <p:xfrm>
          <a:off x="782638" y="2347913"/>
          <a:ext cx="1498600" cy="484187"/>
        </p:xfrm>
        <a:graphic>
          <a:graphicData uri="http://schemas.openxmlformats.org/presentationml/2006/ole">
            <mc:AlternateContent xmlns:mc="http://schemas.openxmlformats.org/markup-compatibility/2006">
              <mc:Choice xmlns:v="urn:schemas-microsoft-com:vml" Requires="v">
                <p:oleObj spid="_x0000_s32920" name="Equation" r:id="rId3" imgW="672840" imgH="215640" progId="Equation.3">
                  <p:embed/>
                </p:oleObj>
              </mc:Choice>
              <mc:Fallback>
                <p:oleObj name="Equation" r:id="rId3" imgW="672840" imgH="215640" progId="Equation.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2347913"/>
                        <a:ext cx="1498600" cy="48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0346" name="Object 10"/>
          <p:cNvGraphicFramePr>
            <a:graphicFrameLocks noChangeAspect="1"/>
          </p:cNvGraphicFramePr>
          <p:nvPr/>
        </p:nvGraphicFramePr>
        <p:xfrm>
          <a:off x="3025775" y="2347913"/>
          <a:ext cx="1555750" cy="484187"/>
        </p:xfrm>
        <a:graphic>
          <a:graphicData uri="http://schemas.openxmlformats.org/presentationml/2006/ole">
            <mc:AlternateContent xmlns:mc="http://schemas.openxmlformats.org/markup-compatibility/2006">
              <mc:Choice xmlns:v="urn:schemas-microsoft-com:vml" Requires="v">
                <p:oleObj spid="_x0000_s32921" name="Equation" r:id="rId5" imgW="698400" imgH="215640" progId="Equation.3">
                  <p:embed/>
                </p:oleObj>
              </mc:Choice>
              <mc:Fallback>
                <p:oleObj name="Equation" r:id="rId5" imgW="698400" imgH="21564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5775" y="2347913"/>
                        <a:ext cx="1555750" cy="48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0347" name="Object 11"/>
          <p:cNvGraphicFramePr>
            <a:graphicFrameLocks noChangeAspect="1"/>
          </p:cNvGraphicFramePr>
          <p:nvPr/>
        </p:nvGraphicFramePr>
        <p:xfrm>
          <a:off x="754063" y="3035300"/>
          <a:ext cx="4808537" cy="484188"/>
        </p:xfrm>
        <a:graphic>
          <a:graphicData uri="http://schemas.openxmlformats.org/presentationml/2006/ole">
            <mc:AlternateContent xmlns:mc="http://schemas.openxmlformats.org/markup-compatibility/2006">
              <mc:Choice xmlns:v="urn:schemas-microsoft-com:vml" Requires="v">
                <p:oleObj spid="_x0000_s32922" name="Equation" r:id="rId7" imgW="2158920" imgH="215640" progId="Equation.3">
                  <p:embed/>
                </p:oleObj>
              </mc:Choice>
              <mc:Fallback>
                <p:oleObj name="Equation" r:id="rId7" imgW="2158920" imgH="21564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063" y="3035300"/>
                        <a:ext cx="4808537"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0348" name="Line 12"/>
          <p:cNvSpPr>
            <a:spLocks noChangeShapeType="1"/>
          </p:cNvSpPr>
          <p:nvPr/>
        </p:nvSpPr>
        <p:spPr bwMode="auto">
          <a:xfrm flipV="1">
            <a:off x="3581400" y="3810000"/>
            <a:ext cx="0" cy="23622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70349" name="Line 13"/>
          <p:cNvSpPr>
            <a:spLocks noChangeShapeType="1"/>
          </p:cNvSpPr>
          <p:nvPr/>
        </p:nvSpPr>
        <p:spPr bwMode="auto">
          <a:xfrm>
            <a:off x="3581400" y="5257800"/>
            <a:ext cx="1828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32773" name="Object 14"/>
          <p:cNvGraphicFramePr>
            <a:graphicFrameLocks noChangeAspect="1"/>
          </p:cNvGraphicFramePr>
          <p:nvPr/>
        </p:nvGraphicFramePr>
        <p:xfrm>
          <a:off x="3203575" y="3657600"/>
          <a:ext cx="225425" cy="454025"/>
        </p:xfrm>
        <a:graphic>
          <a:graphicData uri="http://schemas.openxmlformats.org/presentationml/2006/ole">
            <mc:AlternateContent xmlns:mc="http://schemas.openxmlformats.org/markup-compatibility/2006">
              <mc:Choice xmlns:v="urn:schemas-microsoft-com:vml" Requires="v">
                <p:oleObj spid="_x0000_s32923" name="Equation" r:id="rId9" imgW="101520" imgH="203040" progId="Equation.3">
                  <p:embed/>
                </p:oleObj>
              </mc:Choice>
              <mc:Fallback>
                <p:oleObj name="Equation" r:id="rId9" imgW="101520" imgH="203040" progId="Equation.3">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575" y="3657600"/>
                        <a:ext cx="225425"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0351" name="Line 15"/>
          <p:cNvSpPr>
            <a:spLocks noChangeShapeType="1"/>
          </p:cNvSpPr>
          <p:nvPr/>
        </p:nvSpPr>
        <p:spPr bwMode="auto">
          <a:xfrm flipV="1">
            <a:off x="3581400" y="3886200"/>
            <a:ext cx="1524000" cy="1371600"/>
          </a:xfrm>
          <a:prstGeom prst="line">
            <a:avLst/>
          </a:prstGeom>
          <a:noFill/>
          <a:ln w="19050">
            <a:solidFill>
              <a:srgbClr val="FF33CC"/>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70352" name="Line 16"/>
          <p:cNvSpPr>
            <a:spLocks noChangeShapeType="1"/>
          </p:cNvSpPr>
          <p:nvPr/>
        </p:nvSpPr>
        <p:spPr bwMode="auto">
          <a:xfrm>
            <a:off x="3581400" y="5257800"/>
            <a:ext cx="2286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0353" name="Line 17"/>
          <p:cNvSpPr>
            <a:spLocks noChangeShapeType="1"/>
          </p:cNvSpPr>
          <p:nvPr/>
        </p:nvSpPr>
        <p:spPr bwMode="auto">
          <a:xfrm>
            <a:off x="5105400" y="3886200"/>
            <a:ext cx="2286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0354" name="Line 18"/>
          <p:cNvSpPr>
            <a:spLocks noChangeShapeType="1"/>
          </p:cNvSpPr>
          <p:nvPr/>
        </p:nvSpPr>
        <p:spPr bwMode="auto">
          <a:xfrm flipV="1">
            <a:off x="3581400" y="4572000"/>
            <a:ext cx="175260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70355" name="Object 19"/>
          <p:cNvGraphicFramePr>
            <a:graphicFrameLocks noChangeAspect="1"/>
          </p:cNvGraphicFramePr>
          <p:nvPr/>
        </p:nvGraphicFramePr>
        <p:xfrm>
          <a:off x="2590800" y="6172200"/>
          <a:ext cx="4949825" cy="484188"/>
        </p:xfrm>
        <a:graphic>
          <a:graphicData uri="http://schemas.openxmlformats.org/presentationml/2006/ole">
            <mc:AlternateContent xmlns:mc="http://schemas.openxmlformats.org/markup-compatibility/2006">
              <mc:Choice xmlns:v="urn:schemas-microsoft-com:vml" Requires="v">
                <p:oleObj spid="_x0000_s32924" name="Equation" r:id="rId11" imgW="2222280" imgH="215640" progId="Equation.3">
                  <p:embed/>
                </p:oleObj>
              </mc:Choice>
              <mc:Fallback>
                <p:oleObj name="Equation" r:id="rId11" imgW="2222280" imgH="215640" progId="Equation.3">
                  <p:embed/>
                  <p:pic>
                    <p:nvPicPr>
                      <p:cNvPr id="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6172200"/>
                        <a:ext cx="4949825"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70339">
                                            <p:txEl>
                                              <p:pRg st="0" end="0"/>
                                            </p:txEl>
                                          </p:spTgt>
                                        </p:tgtEl>
                                        <p:attrNameLst>
                                          <p:attrName>style.visibility</p:attrName>
                                        </p:attrNameLst>
                                      </p:cBhvr>
                                      <p:to>
                                        <p:strVal val="visible"/>
                                      </p:to>
                                    </p:set>
                                    <p:anim calcmode="lin" valueType="num">
                                      <p:cBhvr>
                                        <p:cTn id="7" dur="1000" fill="hold"/>
                                        <p:tgtEl>
                                          <p:spTgt spid="27033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703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03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70340"/>
                                        </p:tgtEl>
                                        <p:attrNameLst>
                                          <p:attrName>style.visibility</p:attrName>
                                        </p:attrNameLst>
                                      </p:cBhvr>
                                      <p:to>
                                        <p:strVal val="visible"/>
                                      </p:to>
                                    </p:set>
                                    <p:anim calcmode="lin" valueType="num">
                                      <p:cBhvr>
                                        <p:cTn id="14" dur="1000" fill="hold"/>
                                        <p:tgtEl>
                                          <p:spTgt spid="270340"/>
                                        </p:tgtEl>
                                        <p:attrNameLst>
                                          <p:attrName>ppt_x</p:attrName>
                                        </p:attrNameLst>
                                      </p:cBhvr>
                                      <p:tavLst>
                                        <p:tav tm="0">
                                          <p:val>
                                            <p:strVal val="#ppt_x-.2"/>
                                          </p:val>
                                        </p:tav>
                                        <p:tav tm="100000">
                                          <p:val>
                                            <p:strVal val="#ppt_x"/>
                                          </p:val>
                                        </p:tav>
                                      </p:tavLst>
                                    </p:anim>
                                    <p:anim calcmode="lin" valueType="num">
                                      <p:cBhvr>
                                        <p:cTn id="15" dur="1000" fill="hold"/>
                                        <p:tgtEl>
                                          <p:spTgt spid="27034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7034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270341"/>
                                        </p:tgtEl>
                                        <p:attrNameLst>
                                          <p:attrName>style.visibility</p:attrName>
                                        </p:attrNameLst>
                                      </p:cBhvr>
                                      <p:to>
                                        <p:strVal val="visible"/>
                                      </p:to>
                                    </p:set>
                                    <p:animEffect transition="in" filter="wheel(4)">
                                      <p:cBhvr>
                                        <p:cTn id="21" dur="2000"/>
                                        <p:tgtEl>
                                          <p:spTgt spid="2703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270342"/>
                                        </p:tgtEl>
                                        <p:attrNameLst>
                                          <p:attrName>style.visibility</p:attrName>
                                        </p:attrNameLst>
                                      </p:cBhvr>
                                      <p:to>
                                        <p:strVal val="visible"/>
                                      </p:to>
                                    </p:set>
                                    <p:animEffect transition="in" filter="strips(downRight)">
                                      <p:cBhvr>
                                        <p:cTn id="26" dur="2000"/>
                                        <p:tgtEl>
                                          <p:spTgt spid="2703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70343"/>
                                        </p:tgtEl>
                                        <p:attrNameLst>
                                          <p:attrName>style.visibility</p:attrName>
                                        </p:attrNameLst>
                                      </p:cBhvr>
                                      <p:to>
                                        <p:strVal val="visible"/>
                                      </p:to>
                                    </p:set>
                                    <p:animEffect transition="in" filter="strips(downRight)">
                                      <p:cBhvr>
                                        <p:cTn id="31" dur="500"/>
                                        <p:tgtEl>
                                          <p:spTgt spid="2703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270344"/>
                                        </p:tgtEl>
                                        <p:attrNameLst>
                                          <p:attrName>style.visibility</p:attrName>
                                        </p:attrNameLst>
                                      </p:cBhvr>
                                      <p:to>
                                        <p:strVal val="visible"/>
                                      </p:to>
                                    </p:set>
                                    <p:animEffect transition="in" filter="strips(downRight)">
                                      <p:cBhvr>
                                        <p:cTn id="36" dur="500"/>
                                        <p:tgtEl>
                                          <p:spTgt spid="2703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nodeType="clickEffect">
                                  <p:stCondLst>
                                    <p:cond delay="0"/>
                                  </p:stCondLst>
                                  <p:childTnLst>
                                    <p:set>
                                      <p:cBhvr>
                                        <p:cTn id="40" dur="1" fill="hold">
                                          <p:stCondLst>
                                            <p:cond delay="0"/>
                                          </p:stCondLst>
                                        </p:cTn>
                                        <p:tgtEl>
                                          <p:spTgt spid="270345"/>
                                        </p:tgtEl>
                                        <p:attrNameLst>
                                          <p:attrName>style.visibility</p:attrName>
                                        </p:attrNameLst>
                                      </p:cBhvr>
                                      <p:to>
                                        <p:strVal val="visible"/>
                                      </p:to>
                                    </p:set>
                                    <p:animEffect transition="in" filter="strips(downRight)">
                                      <p:cBhvr>
                                        <p:cTn id="41" dur="500"/>
                                        <p:tgtEl>
                                          <p:spTgt spid="2703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nodeType="clickEffect">
                                  <p:stCondLst>
                                    <p:cond delay="0"/>
                                  </p:stCondLst>
                                  <p:childTnLst>
                                    <p:set>
                                      <p:cBhvr>
                                        <p:cTn id="45" dur="1" fill="hold">
                                          <p:stCondLst>
                                            <p:cond delay="0"/>
                                          </p:stCondLst>
                                        </p:cTn>
                                        <p:tgtEl>
                                          <p:spTgt spid="270346"/>
                                        </p:tgtEl>
                                        <p:attrNameLst>
                                          <p:attrName>style.visibility</p:attrName>
                                        </p:attrNameLst>
                                      </p:cBhvr>
                                      <p:to>
                                        <p:strVal val="visible"/>
                                      </p:to>
                                    </p:set>
                                    <p:animEffect transition="in" filter="strips(downRight)">
                                      <p:cBhvr>
                                        <p:cTn id="46" dur="500"/>
                                        <p:tgtEl>
                                          <p:spTgt spid="27034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nodeType="clickEffect">
                                  <p:stCondLst>
                                    <p:cond delay="0"/>
                                  </p:stCondLst>
                                  <p:childTnLst>
                                    <p:set>
                                      <p:cBhvr>
                                        <p:cTn id="50" dur="1" fill="hold">
                                          <p:stCondLst>
                                            <p:cond delay="0"/>
                                          </p:stCondLst>
                                        </p:cTn>
                                        <p:tgtEl>
                                          <p:spTgt spid="270347"/>
                                        </p:tgtEl>
                                        <p:attrNameLst>
                                          <p:attrName>style.visibility</p:attrName>
                                        </p:attrNameLst>
                                      </p:cBhvr>
                                      <p:to>
                                        <p:strVal val="visible"/>
                                      </p:to>
                                    </p:set>
                                    <p:animEffect transition="in" filter="strips(downRight)">
                                      <p:cBhvr>
                                        <p:cTn id="51" dur="500"/>
                                        <p:tgtEl>
                                          <p:spTgt spid="27034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3" fill="hold" grpId="0" nodeType="clickEffect">
                                  <p:stCondLst>
                                    <p:cond delay="0"/>
                                  </p:stCondLst>
                                  <p:childTnLst>
                                    <p:set>
                                      <p:cBhvr>
                                        <p:cTn id="55" dur="1" fill="hold">
                                          <p:stCondLst>
                                            <p:cond delay="0"/>
                                          </p:stCondLst>
                                        </p:cTn>
                                        <p:tgtEl>
                                          <p:spTgt spid="270348"/>
                                        </p:tgtEl>
                                        <p:attrNameLst>
                                          <p:attrName>style.visibility</p:attrName>
                                        </p:attrNameLst>
                                      </p:cBhvr>
                                      <p:to>
                                        <p:strVal val="visible"/>
                                      </p:to>
                                    </p:set>
                                    <p:animEffect transition="in" filter="strips(upRight)">
                                      <p:cBhvr>
                                        <p:cTn id="56" dur="500"/>
                                        <p:tgtEl>
                                          <p:spTgt spid="2703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3" fill="hold" grpId="0" nodeType="clickEffect">
                                  <p:stCondLst>
                                    <p:cond delay="0"/>
                                  </p:stCondLst>
                                  <p:childTnLst>
                                    <p:set>
                                      <p:cBhvr>
                                        <p:cTn id="60" dur="1" fill="hold">
                                          <p:stCondLst>
                                            <p:cond delay="0"/>
                                          </p:stCondLst>
                                        </p:cTn>
                                        <p:tgtEl>
                                          <p:spTgt spid="270349"/>
                                        </p:tgtEl>
                                        <p:attrNameLst>
                                          <p:attrName>style.visibility</p:attrName>
                                        </p:attrNameLst>
                                      </p:cBhvr>
                                      <p:to>
                                        <p:strVal val="visible"/>
                                      </p:to>
                                    </p:set>
                                    <p:animEffect transition="in" filter="strips(upRight)">
                                      <p:cBhvr>
                                        <p:cTn id="61" dur="500"/>
                                        <p:tgtEl>
                                          <p:spTgt spid="27034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270351"/>
                                        </p:tgtEl>
                                        <p:attrNameLst>
                                          <p:attrName>style.visibility</p:attrName>
                                        </p:attrNameLst>
                                      </p:cBhvr>
                                      <p:to>
                                        <p:strVal val="visible"/>
                                      </p:to>
                                    </p:set>
                                    <p:animEffect transition="in" filter="strips(downRight)">
                                      <p:cBhvr>
                                        <p:cTn id="66" dur="2000"/>
                                        <p:tgtEl>
                                          <p:spTgt spid="27035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8" presetClass="entr" presetSubtype="12" fill="hold" grpId="0" nodeType="clickEffect">
                                  <p:stCondLst>
                                    <p:cond delay="0"/>
                                  </p:stCondLst>
                                  <p:childTnLst>
                                    <p:set>
                                      <p:cBhvr>
                                        <p:cTn id="70" dur="1" fill="hold">
                                          <p:stCondLst>
                                            <p:cond delay="0"/>
                                          </p:stCondLst>
                                        </p:cTn>
                                        <p:tgtEl>
                                          <p:spTgt spid="270352"/>
                                        </p:tgtEl>
                                        <p:attrNameLst>
                                          <p:attrName>style.visibility</p:attrName>
                                        </p:attrNameLst>
                                      </p:cBhvr>
                                      <p:to>
                                        <p:strVal val="visible"/>
                                      </p:to>
                                    </p:set>
                                    <p:animEffect transition="in" filter="strips(downLeft)">
                                      <p:cBhvr>
                                        <p:cTn id="71" dur="500"/>
                                        <p:tgtEl>
                                          <p:spTgt spid="27035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8" presetClass="entr" presetSubtype="12" fill="hold" grpId="1" nodeType="clickEffect">
                                  <p:stCondLst>
                                    <p:cond delay="0"/>
                                  </p:stCondLst>
                                  <p:childTnLst>
                                    <p:set>
                                      <p:cBhvr>
                                        <p:cTn id="75" dur="1" fill="hold">
                                          <p:stCondLst>
                                            <p:cond delay="0"/>
                                          </p:stCondLst>
                                        </p:cTn>
                                        <p:tgtEl>
                                          <p:spTgt spid="270351"/>
                                        </p:tgtEl>
                                        <p:attrNameLst>
                                          <p:attrName>style.visibility</p:attrName>
                                        </p:attrNameLst>
                                      </p:cBhvr>
                                      <p:to>
                                        <p:strVal val="visible"/>
                                      </p:to>
                                    </p:set>
                                    <p:animEffect transition="in" filter="strips(downLeft)">
                                      <p:cBhvr>
                                        <p:cTn id="76" dur="500"/>
                                        <p:tgtEl>
                                          <p:spTgt spid="27035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270353"/>
                                        </p:tgtEl>
                                        <p:attrNameLst>
                                          <p:attrName>style.visibility</p:attrName>
                                        </p:attrNameLst>
                                      </p:cBhvr>
                                      <p:to>
                                        <p:strVal val="visible"/>
                                      </p:to>
                                    </p:set>
                                    <p:animEffect transition="in" filter="strips(downLeft)">
                                      <p:cBhvr>
                                        <p:cTn id="81" dur="500"/>
                                        <p:tgtEl>
                                          <p:spTgt spid="27035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8" presetClass="entr" presetSubtype="3" fill="hold" grpId="0" nodeType="clickEffect">
                                  <p:stCondLst>
                                    <p:cond delay="0"/>
                                  </p:stCondLst>
                                  <p:childTnLst>
                                    <p:set>
                                      <p:cBhvr>
                                        <p:cTn id="85" dur="1" fill="hold">
                                          <p:stCondLst>
                                            <p:cond delay="0"/>
                                          </p:stCondLst>
                                        </p:cTn>
                                        <p:tgtEl>
                                          <p:spTgt spid="270354"/>
                                        </p:tgtEl>
                                        <p:attrNameLst>
                                          <p:attrName>style.visibility</p:attrName>
                                        </p:attrNameLst>
                                      </p:cBhvr>
                                      <p:to>
                                        <p:strVal val="visible"/>
                                      </p:to>
                                    </p:set>
                                    <p:animEffect transition="in" filter="strips(upRight)">
                                      <p:cBhvr>
                                        <p:cTn id="86" dur="500"/>
                                        <p:tgtEl>
                                          <p:spTgt spid="27035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0" presetClass="entr" presetSubtype="0" fill="hold" nodeType="clickEffect">
                                  <p:stCondLst>
                                    <p:cond delay="0"/>
                                  </p:stCondLst>
                                  <p:childTnLst>
                                    <p:set>
                                      <p:cBhvr>
                                        <p:cTn id="90" dur="1" fill="hold">
                                          <p:stCondLst>
                                            <p:cond delay="0"/>
                                          </p:stCondLst>
                                        </p:cTn>
                                        <p:tgtEl>
                                          <p:spTgt spid="270355"/>
                                        </p:tgtEl>
                                        <p:attrNameLst>
                                          <p:attrName>style.visibility</p:attrName>
                                        </p:attrNameLst>
                                      </p:cBhvr>
                                      <p:to>
                                        <p:strVal val="visible"/>
                                      </p:to>
                                    </p:set>
                                    <p:animEffect transition="in" filter="wedge">
                                      <p:cBhvr>
                                        <p:cTn id="91" dur="2000"/>
                                        <p:tgtEl>
                                          <p:spTgt spid="27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P spid="270341" grpId="0"/>
      <p:bldP spid="270342" grpId="0"/>
      <p:bldP spid="270343" grpId="0"/>
      <p:bldP spid="270344" grpId="0"/>
      <p:bldP spid="270348" grpId="0" animBg="1"/>
      <p:bldP spid="270349" grpId="0" animBg="1"/>
      <p:bldP spid="270351" grpId="0" animBg="1"/>
      <p:bldP spid="270351" grpId="1" animBg="1"/>
      <p:bldP spid="270352" grpId="0" animBg="1"/>
      <p:bldP spid="270353" grpId="0" animBg="1"/>
      <p:bldP spid="27035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half" idx="10"/>
          </p:nvPr>
        </p:nvSpPr>
        <p:spPr/>
        <p:txBody>
          <a:bodyPr/>
          <a:lstStyle/>
          <a:p>
            <a:pPr>
              <a:defRPr/>
            </a:pPr>
            <a:fld id="{D787B2BB-C175-429F-8A29-77AA95540BB4}" type="datetime1">
              <a:rPr lang="en-US"/>
              <a:pPr>
                <a:defRPr/>
              </a:pPr>
              <a:t>4/11/2019</a:t>
            </a:fld>
            <a:endParaRPr lang="en-US" altLang="en-US"/>
          </a:p>
        </p:txBody>
      </p:sp>
      <p:sp>
        <p:nvSpPr>
          <p:cNvPr id="1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971C412B-7BEA-4DB4-966C-3161859C9C83}" type="slidenum">
              <a:rPr lang="en-US" altLang="en-US" sz="1000">
                <a:latin typeface="Arial" panose="020B0604020202020204" pitchFamily="34" charset="0"/>
              </a:rPr>
              <a:pPr/>
              <a:t>139</a:t>
            </a:fld>
            <a:endParaRPr lang="en-US" altLang="en-US" sz="1000">
              <a:latin typeface="Arial" panose="020B0604020202020204" pitchFamily="34" charset="0"/>
            </a:endParaRPr>
          </a:p>
        </p:txBody>
      </p:sp>
      <p:sp>
        <p:nvSpPr>
          <p:cNvPr id="3380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1363" name="Rectangle 3"/>
          <p:cNvSpPr>
            <a:spLocks noChangeArrowheads="1"/>
          </p:cNvSpPr>
          <p:nvPr/>
        </p:nvSpPr>
        <p:spPr bwMode="auto">
          <a:xfrm>
            <a:off x="228600" y="152400"/>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rgbClr val="FF33CC"/>
                </a:solidFill>
                <a:latin typeface="Arial" panose="020B0604020202020204" pitchFamily="34" charset="0"/>
              </a:rPr>
              <a:t>Perkalian Bilangan Kompleks</a:t>
            </a:r>
            <a:r>
              <a:rPr lang="en-US" altLang="en-US" sz="2000">
                <a:solidFill>
                  <a:srgbClr val="FF33CC"/>
                </a:solidFill>
                <a:latin typeface="Arial" panose="020B0604020202020204" pitchFamily="34" charset="0"/>
              </a:rPr>
              <a:t> </a:t>
            </a:r>
          </a:p>
        </p:txBody>
      </p:sp>
      <p:sp>
        <p:nvSpPr>
          <p:cNvPr id="271364" name="Rectangle 4"/>
          <p:cNvSpPr>
            <a:spLocks noChangeArrowheads="1"/>
          </p:cNvSpPr>
          <p:nvPr/>
        </p:nvSpPr>
        <p:spPr bwMode="auto">
          <a:xfrm>
            <a:off x="228600" y="669925"/>
            <a:ext cx="8997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Perkalian dua bilangan kompleks bila keduanya dalam bentuk bilangan eksponensial mengikuti aturan bilangan eksponen </a:t>
            </a:r>
          </a:p>
        </p:txBody>
      </p:sp>
      <p:graphicFrame>
        <p:nvGraphicFramePr>
          <p:cNvPr id="271365" name="Object 5"/>
          <p:cNvGraphicFramePr>
            <a:graphicFrameLocks noChangeAspect="1"/>
          </p:cNvGraphicFramePr>
          <p:nvPr/>
        </p:nvGraphicFramePr>
        <p:xfrm>
          <a:off x="987425" y="1447800"/>
          <a:ext cx="1679575" cy="590550"/>
        </p:xfrm>
        <a:graphic>
          <a:graphicData uri="http://schemas.openxmlformats.org/presentationml/2006/ole">
            <mc:AlternateContent xmlns:mc="http://schemas.openxmlformats.org/markup-compatibility/2006">
              <mc:Choice xmlns:v="urn:schemas-microsoft-com:vml" Requires="v">
                <p:oleObj spid="_x0000_s33990" name="Equation" r:id="rId3" imgW="647640" imgH="228600" progId="Equation.3">
                  <p:embed/>
                </p:oleObj>
              </mc:Choice>
              <mc:Fallback>
                <p:oleObj name="Equation" r:id="rId3" imgW="647640" imgH="2286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425" y="1447800"/>
                        <a:ext cx="16795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1366" name="Object 6"/>
          <p:cNvGraphicFramePr>
            <a:graphicFrameLocks noChangeAspect="1"/>
          </p:cNvGraphicFramePr>
          <p:nvPr/>
        </p:nvGraphicFramePr>
        <p:xfrm>
          <a:off x="3851275" y="1447800"/>
          <a:ext cx="1744663" cy="590550"/>
        </p:xfrm>
        <a:graphic>
          <a:graphicData uri="http://schemas.openxmlformats.org/presentationml/2006/ole">
            <mc:AlternateContent xmlns:mc="http://schemas.openxmlformats.org/markup-compatibility/2006">
              <mc:Choice xmlns:v="urn:schemas-microsoft-com:vml" Requires="v">
                <p:oleObj spid="_x0000_s33991" name="Equation" r:id="rId5" imgW="672840" imgH="228600" progId="Equation.3">
                  <p:embed/>
                </p:oleObj>
              </mc:Choice>
              <mc:Fallback>
                <p:oleObj name="Equation" r:id="rId5" imgW="672840" imgH="2286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1447800"/>
                        <a:ext cx="1744663"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1367" name="Object 7"/>
          <p:cNvGraphicFramePr>
            <a:graphicFrameLocks noChangeAspect="1"/>
          </p:cNvGraphicFramePr>
          <p:nvPr/>
        </p:nvGraphicFramePr>
        <p:xfrm>
          <a:off x="990600" y="2152650"/>
          <a:ext cx="2700338" cy="590550"/>
        </p:xfrm>
        <a:graphic>
          <a:graphicData uri="http://schemas.openxmlformats.org/presentationml/2006/ole">
            <mc:AlternateContent xmlns:mc="http://schemas.openxmlformats.org/markup-compatibility/2006">
              <mc:Choice xmlns:v="urn:schemas-microsoft-com:vml" Requires="v">
                <p:oleObj spid="_x0000_s33992" name="Equation" r:id="rId7" imgW="1041120" imgH="228600" progId="Equation.3">
                  <p:embed/>
                </p:oleObj>
              </mc:Choice>
              <mc:Fallback>
                <p:oleObj name="Equation" r:id="rId7" imgW="1041120" imgH="2286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2152650"/>
                        <a:ext cx="2700338"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1368" name="Rectangle 8"/>
          <p:cNvSpPr>
            <a:spLocks noChangeArrowheads="1"/>
          </p:cNvSpPr>
          <p:nvPr/>
        </p:nvSpPr>
        <p:spPr bwMode="auto">
          <a:xfrm>
            <a:off x="228600" y="2895600"/>
            <a:ext cx="4560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Demikian pula bila dalam bentuk polar </a:t>
            </a:r>
          </a:p>
        </p:txBody>
      </p:sp>
      <p:graphicFrame>
        <p:nvGraphicFramePr>
          <p:cNvPr id="271369" name="Object 9"/>
          <p:cNvGraphicFramePr>
            <a:graphicFrameLocks noChangeAspect="1"/>
          </p:cNvGraphicFramePr>
          <p:nvPr/>
        </p:nvGraphicFramePr>
        <p:xfrm>
          <a:off x="919163" y="3336925"/>
          <a:ext cx="1614487" cy="558800"/>
        </p:xfrm>
        <a:graphic>
          <a:graphicData uri="http://schemas.openxmlformats.org/presentationml/2006/ole">
            <mc:AlternateContent xmlns:mc="http://schemas.openxmlformats.org/markup-compatibility/2006">
              <mc:Choice xmlns:v="urn:schemas-microsoft-com:vml" Requires="v">
                <p:oleObj spid="_x0000_s33993" name="Equation" r:id="rId9" imgW="622080" imgH="215640" progId="Equation.3">
                  <p:embed/>
                </p:oleObj>
              </mc:Choice>
              <mc:Fallback>
                <p:oleObj name="Equation" r:id="rId9" imgW="622080" imgH="21564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163" y="3336925"/>
                        <a:ext cx="1614487"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1370" name="Object 10"/>
          <p:cNvGraphicFramePr>
            <a:graphicFrameLocks noChangeAspect="1"/>
          </p:cNvGraphicFramePr>
          <p:nvPr/>
        </p:nvGraphicFramePr>
        <p:xfrm>
          <a:off x="3668713" y="3352800"/>
          <a:ext cx="1746250" cy="558800"/>
        </p:xfrm>
        <a:graphic>
          <a:graphicData uri="http://schemas.openxmlformats.org/presentationml/2006/ole">
            <mc:AlternateContent xmlns:mc="http://schemas.openxmlformats.org/markup-compatibility/2006">
              <mc:Choice xmlns:v="urn:schemas-microsoft-com:vml" Requires="v">
                <p:oleObj spid="_x0000_s33994" name="Equation" r:id="rId11" imgW="672840" imgH="215640" progId="Equation.3">
                  <p:embed/>
                </p:oleObj>
              </mc:Choice>
              <mc:Fallback>
                <p:oleObj name="Equation" r:id="rId11" imgW="672840" imgH="21564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8713" y="3352800"/>
                        <a:ext cx="174625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1371" name="Object 11"/>
          <p:cNvGraphicFramePr>
            <a:graphicFrameLocks noChangeAspect="1"/>
          </p:cNvGraphicFramePr>
          <p:nvPr/>
        </p:nvGraphicFramePr>
        <p:xfrm>
          <a:off x="914400" y="4013200"/>
          <a:ext cx="3295650" cy="558800"/>
        </p:xfrm>
        <a:graphic>
          <a:graphicData uri="http://schemas.openxmlformats.org/presentationml/2006/ole">
            <mc:AlternateContent xmlns:mc="http://schemas.openxmlformats.org/markup-compatibility/2006">
              <mc:Choice xmlns:v="urn:schemas-microsoft-com:vml" Requires="v">
                <p:oleObj spid="_x0000_s33995" name="Equation" r:id="rId13" imgW="1269720" imgH="215640" progId="Equation.3">
                  <p:embed/>
                </p:oleObj>
              </mc:Choice>
              <mc:Fallback>
                <p:oleObj name="Equation" r:id="rId13" imgW="1269720" imgH="215640" progId="Equation.3">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4013200"/>
                        <a:ext cx="329565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1372" name="Rectangle 12"/>
          <p:cNvSpPr>
            <a:spLocks noChangeArrowheads="1"/>
          </p:cNvSpPr>
          <p:nvPr/>
        </p:nvSpPr>
        <p:spPr bwMode="auto">
          <a:xfrm>
            <a:off x="228600" y="4800600"/>
            <a:ext cx="3046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untuk bentuk rectangular </a:t>
            </a:r>
          </a:p>
        </p:txBody>
      </p:sp>
      <p:graphicFrame>
        <p:nvGraphicFramePr>
          <p:cNvPr id="271373" name="Object 13"/>
          <p:cNvGraphicFramePr>
            <a:graphicFrameLocks noChangeAspect="1"/>
          </p:cNvGraphicFramePr>
          <p:nvPr/>
        </p:nvGraphicFramePr>
        <p:xfrm>
          <a:off x="3551238" y="4800600"/>
          <a:ext cx="4602162" cy="1398588"/>
        </p:xfrm>
        <a:graphic>
          <a:graphicData uri="http://schemas.openxmlformats.org/presentationml/2006/ole">
            <mc:AlternateContent xmlns:mc="http://schemas.openxmlformats.org/markup-compatibility/2006">
              <mc:Choice xmlns:v="urn:schemas-microsoft-com:vml" Requires="v">
                <p:oleObj spid="_x0000_s33996" name="Equation" r:id="rId15" imgW="2273040" imgH="685800" progId="Equation.3">
                  <p:embed/>
                </p:oleObj>
              </mc:Choice>
              <mc:Fallback>
                <p:oleObj name="Equation" r:id="rId15" imgW="2273040" imgH="685800"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1238" y="4800600"/>
                        <a:ext cx="4602162" cy="1398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1363"/>
                                        </p:tgtEl>
                                        <p:attrNameLst>
                                          <p:attrName>style.visibility</p:attrName>
                                        </p:attrNameLst>
                                      </p:cBhvr>
                                      <p:to>
                                        <p:strVal val="visible"/>
                                      </p:to>
                                    </p:set>
                                    <p:anim calcmode="lin" valueType="num">
                                      <p:cBhvr>
                                        <p:cTn id="7" dur="1000" fill="hold"/>
                                        <p:tgtEl>
                                          <p:spTgt spid="271363"/>
                                        </p:tgtEl>
                                        <p:attrNameLst>
                                          <p:attrName>ppt_x</p:attrName>
                                        </p:attrNameLst>
                                      </p:cBhvr>
                                      <p:tavLst>
                                        <p:tav tm="0">
                                          <p:val>
                                            <p:strVal val="#ppt_x-.2"/>
                                          </p:val>
                                        </p:tav>
                                        <p:tav tm="100000">
                                          <p:val>
                                            <p:strVal val="#ppt_x"/>
                                          </p:val>
                                        </p:tav>
                                      </p:tavLst>
                                    </p:anim>
                                    <p:anim calcmode="lin" valueType="num">
                                      <p:cBhvr>
                                        <p:cTn id="8" dur="1000" fill="hold"/>
                                        <p:tgtEl>
                                          <p:spTgt spid="27136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136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71364"/>
                                        </p:tgtEl>
                                        <p:attrNameLst>
                                          <p:attrName>style.visibility</p:attrName>
                                        </p:attrNameLst>
                                      </p:cBhvr>
                                      <p:to>
                                        <p:strVal val="visible"/>
                                      </p:to>
                                    </p:set>
                                    <p:animEffect transition="in" filter="strips(downLeft)">
                                      <p:cBhvr>
                                        <p:cTn id="14" dur="2000"/>
                                        <p:tgtEl>
                                          <p:spTgt spid="2713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271365"/>
                                        </p:tgtEl>
                                        <p:attrNameLst>
                                          <p:attrName>style.visibility</p:attrName>
                                        </p:attrNameLst>
                                      </p:cBhvr>
                                      <p:to>
                                        <p:strVal val="visible"/>
                                      </p:to>
                                    </p:set>
                                    <p:animEffect transition="in" filter="strips(downRight)">
                                      <p:cBhvr>
                                        <p:cTn id="19" dur="500"/>
                                        <p:tgtEl>
                                          <p:spTgt spid="27136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271366"/>
                                        </p:tgtEl>
                                        <p:attrNameLst>
                                          <p:attrName>style.visibility</p:attrName>
                                        </p:attrNameLst>
                                      </p:cBhvr>
                                      <p:to>
                                        <p:strVal val="visible"/>
                                      </p:to>
                                    </p:set>
                                    <p:animEffect transition="in" filter="strips(downRight)">
                                      <p:cBhvr>
                                        <p:cTn id="24" dur="500"/>
                                        <p:tgtEl>
                                          <p:spTgt spid="27136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271367"/>
                                        </p:tgtEl>
                                        <p:attrNameLst>
                                          <p:attrName>style.visibility</p:attrName>
                                        </p:attrNameLst>
                                      </p:cBhvr>
                                      <p:to>
                                        <p:strVal val="visible"/>
                                      </p:to>
                                    </p:set>
                                    <p:animEffect transition="in" filter="strips(downRight)">
                                      <p:cBhvr>
                                        <p:cTn id="29" dur="500"/>
                                        <p:tgtEl>
                                          <p:spTgt spid="27136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71368"/>
                                        </p:tgtEl>
                                        <p:attrNameLst>
                                          <p:attrName>style.visibility</p:attrName>
                                        </p:attrNameLst>
                                      </p:cBhvr>
                                      <p:to>
                                        <p:strVal val="visible"/>
                                      </p:to>
                                    </p:set>
                                    <p:anim calcmode="lin" valueType="num">
                                      <p:cBhvr>
                                        <p:cTn id="34" dur="1000" fill="hold"/>
                                        <p:tgtEl>
                                          <p:spTgt spid="271368"/>
                                        </p:tgtEl>
                                        <p:attrNameLst>
                                          <p:attrName>ppt_x</p:attrName>
                                        </p:attrNameLst>
                                      </p:cBhvr>
                                      <p:tavLst>
                                        <p:tav tm="0">
                                          <p:val>
                                            <p:strVal val="#ppt_x-.2"/>
                                          </p:val>
                                        </p:tav>
                                        <p:tav tm="100000">
                                          <p:val>
                                            <p:strVal val="#ppt_x"/>
                                          </p:val>
                                        </p:tav>
                                      </p:tavLst>
                                    </p:anim>
                                    <p:anim calcmode="lin" valueType="num">
                                      <p:cBhvr>
                                        <p:cTn id="35" dur="1000" fill="hold"/>
                                        <p:tgtEl>
                                          <p:spTgt spid="27136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713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nodeType="clickEffect">
                                  <p:stCondLst>
                                    <p:cond delay="0"/>
                                  </p:stCondLst>
                                  <p:childTnLst>
                                    <p:set>
                                      <p:cBhvr>
                                        <p:cTn id="40" dur="1" fill="hold">
                                          <p:stCondLst>
                                            <p:cond delay="0"/>
                                          </p:stCondLst>
                                        </p:cTn>
                                        <p:tgtEl>
                                          <p:spTgt spid="271369"/>
                                        </p:tgtEl>
                                        <p:attrNameLst>
                                          <p:attrName>style.visibility</p:attrName>
                                        </p:attrNameLst>
                                      </p:cBhvr>
                                      <p:to>
                                        <p:strVal val="visible"/>
                                      </p:to>
                                    </p:set>
                                    <p:animEffect transition="in" filter="strips(downRight)">
                                      <p:cBhvr>
                                        <p:cTn id="41" dur="500"/>
                                        <p:tgtEl>
                                          <p:spTgt spid="27136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nodeType="clickEffect">
                                  <p:stCondLst>
                                    <p:cond delay="0"/>
                                  </p:stCondLst>
                                  <p:childTnLst>
                                    <p:set>
                                      <p:cBhvr>
                                        <p:cTn id="45" dur="1" fill="hold">
                                          <p:stCondLst>
                                            <p:cond delay="0"/>
                                          </p:stCondLst>
                                        </p:cTn>
                                        <p:tgtEl>
                                          <p:spTgt spid="271370"/>
                                        </p:tgtEl>
                                        <p:attrNameLst>
                                          <p:attrName>style.visibility</p:attrName>
                                        </p:attrNameLst>
                                      </p:cBhvr>
                                      <p:to>
                                        <p:strVal val="visible"/>
                                      </p:to>
                                    </p:set>
                                    <p:animEffect transition="in" filter="strips(downRight)">
                                      <p:cBhvr>
                                        <p:cTn id="46" dur="500"/>
                                        <p:tgtEl>
                                          <p:spTgt spid="27137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nodeType="clickEffect">
                                  <p:stCondLst>
                                    <p:cond delay="0"/>
                                  </p:stCondLst>
                                  <p:childTnLst>
                                    <p:set>
                                      <p:cBhvr>
                                        <p:cTn id="50" dur="1" fill="hold">
                                          <p:stCondLst>
                                            <p:cond delay="0"/>
                                          </p:stCondLst>
                                        </p:cTn>
                                        <p:tgtEl>
                                          <p:spTgt spid="271371"/>
                                        </p:tgtEl>
                                        <p:attrNameLst>
                                          <p:attrName>style.visibility</p:attrName>
                                        </p:attrNameLst>
                                      </p:cBhvr>
                                      <p:to>
                                        <p:strVal val="visible"/>
                                      </p:to>
                                    </p:set>
                                    <p:animEffect transition="in" filter="strips(downRight)">
                                      <p:cBhvr>
                                        <p:cTn id="51" dur="500"/>
                                        <p:tgtEl>
                                          <p:spTgt spid="27137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271372"/>
                                        </p:tgtEl>
                                        <p:attrNameLst>
                                          <p:attrName>style.visibility</p:attrName>
                                        </p:attrNameLst>
                                      </p:cBhvr>
                                      <p:to>
                                        <p:strVal val="visible"/>
                                      </p:to>
                                    </p:set>
                                    <p:anim calcmode="lin" valueType="num">
                                      <p:cBhvr>
                                        <p:cTn id="56" dur="1000" fill="hold"/>
                                        <p:tgtEl>
                                          <p:spTgt spid="271372"/>
                                        </p:tgtEl>
                                        <p:attrNameLst>
                                          <p:attrName>ppt_x</p:attrName>
                                        </p:attrNameLst>
                                      </p:cBhvr>
                                      <p:tavLst>
                                        <p:tav tm="0">
                                          <p:val>
                                            <p:strVal val="#ppt_x-.2"/>
                                          </p:val>
                                        </p:tav>
                                        <p:tav tm="100000">
                                          <p:val>
                                            <p:strVal val="#ppt_x"/>
                                          </p:val>
                                        </p:tav>
                                      </p:tavLst>
                                    </p:anim>
                                    <p:anim calcmode="lin" valueType="num">
                                      <p:cBhvr>
                                        <p:cTn id="57" dur="1000" fill="hold"/>
                                        <p:tgtEl>
                                          <p:spTgt spid="27137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7137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6" fill="hold" nodeType="clickEffect">
                                  <p:stCondLst>
                                    <p:cond delay="0"/>
                                  </p:stCondLst>
                                  <p:childTnLst>
                                    <p:set>
                                      <p:cBhvr>
                                        <p:cTn id="62" dur="1" fill="hold">
                                          <p:stCondLst>
                                            <p:cond delay="0"/>
                                          </p:stCondLst>
                                        </p:cTn>
                                        <p:tgtEl>
                                          <p:spTgt spid="271373"/>
                                        </p:tgtEl>
                                        <p:attrNameLst>
                                          <p:attrName>style.visibility</p:attrName>
                                        </p:attrNameLst>
                                      </p:cBhvr>
                                      <p:to>
                                        <p:strVal val="visible"/>
                                      </p:to>
                                    </p:set>
                                    <p:animEffect transition="in" filter="strips(downRight)">
                                      <p:cBhvr>
                                        <p:cTn id="63" dur="500"/>
                                        <p:tgtEl>
                                          <p:spTgt spid="271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p:bldP spid="271364" grpId="0"/>
      <p:bldP spid="271368" grpId="0"/>
      <p:bldP spid="2713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43564" y="304800"/>
            <a:ext cx="5881036" cy="619272"/>
          </a:xfrm>
          <a:prstGeom prst="rect">
            <a:avLst/>
          </a:prstGeom>
        </p:spPr>
        <p:txBody>
          <a:bodyPr wrap="square">
            <a:spAutoFit/>
          </a:bodyPr>
          <a:lstStyle/>
          <a:p>
            <a:pPr lvl="0">
              <a:lnSpc>
                <a:spcPct val="107000"/>
              </a:lnSpc>
              <a:spcAft>
                <a:spcPts val="0"/>
              </a:spcAft>
            </a:pPr>
            <a:r>
              <a:rPr lang="en-US" sz="3200" b="1" dirty="0" smtClean="0">
                <a:effectLst/>
                <a:latin typeface="Arial" panose="020B0604020202020204" pitchFamily="34" charset="0"/>
                <a:ea typeface="Calibri" panose="020F0502020204030204" pitchFamily="34" charset="0"/>
                <a:cs typeface="Times New Roman" panose="02020603050405020304" pitchFamily="18" charset="0"/>
              </a:rPr>
              <a:t>2. </a:t>
            </a:r>
            <a:r>
              <a:rPr lang="en-US" sz="3200" b="1" dirty="0" err="1" smtClean="0">
                <a:effectLst/>
                <a:latin typeface="Arial" panose="020B0604020202020204" pitchFamily="34" charset="0"/>
                <a:ea typeface="Calibri" panose="020F0502020204030204" pitchFamily="34" charset="0"/>
                <a:cs typeface="Times New Roman" panose="02020603050405020304" pitchFamily="18" charset="0"/>
              </a:rPr>
              <a:t>Karakteristik</a:t>
            </a:r>
            <a:r>
              <a:rPr lang="en-US" sz="3200" b="1"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3200" b="1"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3200" b="1"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43564" y="914400"/>
            <a:ext cx="4479111" cy="461665"/>
          </a:xfrm>
          <a:prstGeom prst="rect">
            <a:avLst/>
          </a:prstGeom>
        </p:spPr>
        <p:txBody>
          <a:bodyPr wrap="none">
            <a:spAutoFit/>
          </a:bodyPr>
          <a:lstStyle/>
          <a:p>
            <a:r>
              <a:rPr lang="en-US" b="1" dirty="0">
                <a:solidFill>
                  <a:srgbClr val="000000"/>
                </a:solidFill>
                <a:latin typeface="Raleway"/>
              </a:rPr>
              <a:t>Characteristics Of DC Motors</a:t>
            </a:r>
          </a:p>
        </p:txBody>
      </p:sp>
      <p:sp>
        <p:nvSpPr>
          <p:cNvPr id="9" name="Rectangle 8"/>
          <p:cNvSpPr/>
          <p:nvPr/>
        </p:nvSpPr>
        <p:spPr>
          <a:xfrm>
            <a:off x="457200" y="1498159"/>
            <a:ext cx="8229600" cy="830997"/>
          </a:xfrm>
          <a:prstGeom prst="rect">
            <a:avLst/>
          </a:prstGeom>
        </p:spPr>
        <p:txBody>
          <a:bodyPr wrap="square">
            <a:spAutoFit/>
          </a:bodyPr>
          <a:lstStyle/>
          <a:p>
            <a:r>
              <a:rPr lang="en-ID" b="0" i="0" dirty="0" smtClean="0">
                <a:solidFill>
                  <a:srgbClr val="1E1E1E"/>
                </a:solidFill>
                <a:effectLst/>
                <a:latin typeface="open sans" panose="020B0606030504020204" pitchFamily="34" charset="0"/>
              </a:rPr>
              <a:t>Generally, three characteristic curves are considered important for </a:t>
            </a:r>
            <a:r>
              <a:rPr lang="en-ID" b="0" i="0" u="none" strike="noStrike" dirty="0" smtClean="0">
                <a:solidFill>
                  <a:srgbClr val="21618C"/>
                </a:solidFill>
                <a:effectLst/>
                <a:latin typeface="open sans" panose="020B0606030504020204" pitchFamily="34" charset="0"/>
                <a:hlinkClick r:id="rId4"/>
              </a:rPr>
              <a:t>DC motors</a:t>
            </a:r>
            <a:r>
              <a:rPr lang="en-ID" b="0" i="0" dirty="0" smtClean="0">
                <a:solidFill>
                  <a:srgbClr val="1E1E1E"/>
                </a:solidFill>
                <a:effectLst/>
                <a:latin typeface="open sans" panose="020B0606030504020204" pitchFamily="34" charset="0"/>
              </a:rPr>
              <a:t> which are</a:t>
            </a:r>
            <a:endParaRPr lang="en-US" dirty="0"/>
          </a:p>
        </p:txBody>
      </p:sp>
      <p:sp>
        <p:nvSpPr>
          <p:cNvPr id="10" name="Rectangle 9"/>
          <p:cNvSpPr/>
          <p:nvPr/>
        </p:nvSpPr>
        <p:spPr>
          <a:xfrm>
            <a:off x="457200" y="2290262"/>
            <a:ext cx="6019800" cy="461665"/>
          </a:xfrm>
          <a:prstGeom prst="rect">
            <a:avLst/>
          </a:prstGeom>
        </p:spPr>
        <p:txBody>
          <a:bodyPr wrap="square">
            <a:spAutoFit/>
          </a:bodyPr>
          <a:lstStyle/>
          <a:p>
            <a:r>
              <a:rPr lang="en-ID" b="0" i="0" dirty="0" smtClean="0">
                <a:solidFill>
                  <a:srgbClr val="1E1E1E"/>
                </a:solidFill>
                <a:effectLst/>
                <a:latin typeface="open sans" panose="020B0606030504020204" pitchFamily="34" charset="0"/>
              </a:rPr>
              <a:t>(</a:t>
            </a:r>
            <a:r>
              <a:rPr lang="en-ID" b="0" i="0" dirty="0" err="1" smtClean="0">
                <a:solidFill>
                  <a:srgbClr val="1E1E1E"/>
                </a:solidFill>
                <a:effectLst/>
                <a:latin typeface="open sans" panose="020B0606030504020204" pitchFamily="34" charset="0"/>
              </a:rPr>
              <a:t>i</a:t>
            </a:r>
            <a:r>
              <a:rPr lang="en-ID" b="0" i="0" dirty="0" smtClean="0">
                <a:solidFill>
                  <a:srgbClr val="1E1E1E"/>
                </a:solidFill>
                <a:effectLst/>
                <a:latin typeface="open sans" panose="020B0606030504020204" pitchFamily="34" charset="0"/>
              </a:rPr>
              <a:t>) Torque vs. armature current, </a:t>
            </a:r>
            <a:endParaRPr lang="en-US" dirty="0"/>
          </a:p>
        </p:txBody>
      </p:sp>
      <p:sp>
        <p:nvSpPr>
          <p:cNvPr id="11" name="Rectangle 10"/>
          <p:cNvSpPr/>
          <p:nvPr/>
        </p:nvSpPr>
        <p:spPr>
          <a:xfrm>
            <a:off x="457200" y="2777594"/>
            <a:ext cx="5257800" cy="461665"/>
          </a:xfrm>
          <a:prstGeom prst="rect">
            <a:avLst/>
          </a:prstGeom>
        </p:spPr>
        <p:txBody>
          <a:bodyPr wrap="square">
            <a:spAutoFit/>
          </a:bodyPr>
          <a:lstStyle/>
          <a:p>
            <a:r>
              <a:rPr lang="en-ID" b="0" i="0" dirty="0" smtClean="0">
                <a:solidFill>
                  <a:srgbClr val="1E1E1E"/>
                </a:solidFill>
                <a:effectLst/>
                <a:latin typeface="open sans" panose="020B0606030504020204" pitchFamily="34" charset="0"/>
              </a:rPr>
              <a:t>(ii) Speed vs. armature current and</a:t>
            </a:r>
            <a:endParaRPr lang="en-US" dirty="0"/>
          </a:p>
        </p:txBody>
      </p:sp>
      <p:sp>
        <p:nvSpPr>
          <p:cNvPr id="12" name="Rectangle 11"/>
          <p:cNvSpPr/>
          <p:nvPr/>
        </p:nvSpPr>
        <p:spPr>
          <a:xfrm>
            <a:off x="457200" y="3231044"/>
            <a:ext cx="4572000" cy="461665"/>
          </a:xfrm>
          <a:prstGeom prst="rect">
            <a:avLst/>
          </a:prstGeom>
        </p:spPr>
        <p:txBody>
          <a:bodyPr>
            <a:spAutoFit/>
          </a:bodyPr>
          <a:lstStyle/>
          <a:p>
            <a:r>
              <a:rPr lang="en-ID" b="0" i="0" dirty="0" smtClean="0">
                <a:solidFill>
                  <a:srgbClr val="1E1E1E"/>
                </a:solidFill>
                <a:effectLst/>
                <a:latin typeface="open sans" panose="020B0606030504020204" pitchFamily="34" charset="0"/>
              </a:rPr>
              <a:t>(iii) Speed vs. torque. </a:t>
            </a:r>
            <a:endParaRPr lang="en-US" dirty="0"/>
          </a:p>
        </p:txBody>
      </p:sp>
      <p:sp>
        <p:nvSpPr>
          <p:cNvPr id="13" name="Rectangle 12"/>
          <p:cNvSpPr/>
          <p:nvPr/>
        </p:nvSpPr>
        <p:spPr>
          <a:xfrm>
            <a:off x="457200" y="3843141"/>
            <a:ext cx="8382000" cy="1200329"/>
          </a:xfrm>
          <a:prstGeom prst="rect">
            <a:avLst/>
          </a:prstGeom>
        </p:spPr>
        <p:txBody>
          <a:bodyPr wrap="square">
            <a:spAutoFit/>
          </a:bodyPr>
          <a:lstStyle/>
          <a:p>
            <a:r>
              <a:rPr lang="en-ID" b="0" i="0" dirty="0" smtClean="0">
                <a:solidFill>
                  <a:srgbClr val="1E1E1E"/>
                </a:solidFill>
                <a:effectLst/>
                <a:latin typeface="open sans" panose="020B0606030504020204" pitchFamily="34" charset="0"/>
              </a:rPr>
              <a:t>These are explained below for each </a:t>
            </a:r>
            <a:r>
              <a:rPr lang="en-ID" b="0" i="0" u="none" strike="noStrike" dirty="0" smtClean="0">
                <a:solidFill>
                  <a:srgbClr val="21618C"/>
                </a:solidFill>
                <a:effectLst/>
                <a:latin typeface="open sans" panose="020B0606030504020204" pitchFamily="34" charset="0"/>
                <a:hlinkClick r:id="rId5"/>
              </a:rPr>
              <a:t>type of DC motor</a:t>
            </a:r>
            <a:r>
              <a:rPr lang="en-ID" b="0" i="0" dirty="0" smtClean="0">
                <a:solidFill>
                  <a:srgbClr val="1E1E1E"/>
                </a:solidFill>
                <a:effectLst/>
                <a:latin typeface="open sans" panose="020B0606030504020204" pitchFamily="34" charset="0"/>
              </a:rPr>
              <a:t>. These characteristics are determined by keeping the following two relations in mind.</a:t>
            </a:r>
            <a:endParaRPr lang="en-US" dirty="0"/>
          </a:p>
        </p:txBody>
      </p:sp>
    </p:spTree>
    <p:extLst>
      <p:ext uri="{BB962C8B-B14F-4D97-AF65-F5344CB8AC3E}">
        <p14:creationId xmlns:p14="http://schemas.microsoft.com/office/powerpoint/2010/main" val="240935719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half" idx="10"/>
          </p:nvPr>
        </p:nvSpPr>
        <p:spPr/>
        <p:txBody>
          <a:bodyPr/>
          <a:lstStyle/>
          <a:p>
            <a:pPr>
              <a:defRPr/>
            </a:pPr>
            <a:fld id="{54C1776A-19B6-4DFA-A02D-04874D645957}" type="datetime1">
              <a:rPr lang="en-US"/>
              <a:pPr>
                <a:defRPr/>
              </a:pPr>
              <a:t>4/11/2019</a:t>
            </a:fld>
            <a:endParaRPr lang="en-US" altLang="en-US"/>
          </a:p>
        </p:txBody>
      </p:sp>
      <p:sp>
        <p:nvSpPr>
          <p:cNvPr id="1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482167F-10A3-4B14-A8CA-5058B02EA0FD}" type="slidenum">
              <a:rPr lang="en-US" altLang="en-US" sz="1000">
                <a:latin typeface="Arial" panose="020B0604020202020204" pitchFamily="34" charset="0"/>
              </a:rPr>
              <a:pPr/>
              <a:t>140</a:t>
            </a:fld>
            <a:endParaRPr lang="en-US" altLang="en-US" sz="1000">
              <a:latin typeface="Arial" panose="020B0604020202020204" pitchFamily="34" charset="0"/>
            </a:endParaRPr>
          </a:p>
        </p:txBody>
      </p:sp>
      <p:sp>
        <p:nvSpPr>
          <p:cNvPr id="34827"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2387" name="Rectangle 3"/>
          <p:cNvSpPr>
            <a:spLocks noChangeArrowheads="1"/>
          </p:cNvSpPr>
          <p:nvPr/>
        </p:nvSpPr>
        <p:spPr bwMode="auto">
          <a:xfrm>
            <a:off x="228600" y="669925"/>
            <a:ext cx="8997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Pembagian dua bilangan kompleks bila keduanya dalam bentuk bilangan eksponensial mengikuti aturan bilangan eksponen </a:t>
            </a:r>
          </a:p>
        </p:txBody>
      </p:sp>
      <p:graphicFrame>
        <p:nvGraphicFramePr>
          <p:cNvPr id="272388" name="Object 4"/>
          <p:cNvGraphicFramePr>
            <a:graphicFrameLocks noChangeAspect="1"/>
          </p:cNvGraphicFramePr>
          <p:nvPr/>
        </p:nvGraphicFramePr>
        <p:xfrm>
          <a:off x="987425" y="1371600"/>
          <a:ext cx="1527175" cy="536575"/>
        </p:xfrm>
        <a:graphic>
          <a:graphicData uri="http://schemas.openxmlformats.org/presentationml/2006/ole">
            <mc:AlternateContent xmlns:mc="http://schemas.openxmlformats.org/markup-compatibility/2006">
              <mc:Choice xmlns:v="urn:schemas-microsoft-com:vml" Requires="v">
                <p:oleObj spid="_x0000_s35014" name="Equation" r:id="rId3" imgW="647640" imgH="228600" progId="Equation.3">
                  <p:embed/>
                </p:oleObj>
              </mc:Choice>
              <mc:Fallback>
                <p:oleObj name="Equation" r:id="rId3" imgW="64764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425" y="1371600"/>
                        <a:ext cx="1527175"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2389" name="Object 5"/>
          <p:cNvGraphicFramePr>
            <a:graphicFrameLocks noChangeAspect="1"/>
          </p:cNvGraphicFramePr>
          <p:nvPr/>
        </p:nvGraphicFramePr>
        <p:xfrm>
          <a:off x="3851275" y="1371600"/>
          <a:ext cx="1558925" cy="527050"/>
        </p:xfrm>
        <a:graphic>
          <a:graphicData uri="http://schemas.openxmlformats.org/presentationml/2006/ole">
            <mc:AlternateContent xmlns:mc="http://schemas.openxmlformats.org/markup-compatibility/2006">
              <mc:Choice xmlns:v="urn:schemas-microsoft-com:vml" Requires="v">
                <p:oleObj spid="_x0000_s35015" name="Equation" r:id="rId5" imgW="672840" imgH="228600" progId="Equation.3">
                  <p:embed/>
                </p:oleObj>
              </mc:Choice>
              <mc:Fallback>
                <p:oleObj name="Equation" r:id="rId5" imgW="67284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1371600"/>
                        <a:ext cx="1558925"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2390" name="Object 6"/>
          <p:cNvGraphicFramePr>
            <a:graphicFrameLocks noChangeAspect="1"/>
          </p:cNvGraphicFramePr>
          <p:nvPr/>
        </p:nvGraphicFramePr>
        <p:xfrm>
          <a:off x="6321425" y="1143000"/>
          <a:ext cx="2212975" cy="1057275"/>
        </p:xfrm>
        <a:graphic>
          <a:graphicData uri="http://schemas.openxmlformats.org/presentationml/2006/ole">
            <mc:AlternateContent xmlns:mc="http://schemas.openxmlformats.org/markup-compatibility/2006">
              <mc:Choice xmlns:v="urn:schemas-microsoft-com:vml" Requires="v">
                <p:oleObj spid="_x0000_s35016" name="Equation" r:id="rId7" imgW="901440" imgH="431640" progId="Equation.3">
                  <p:embed/>
                </p:oleObj>
              </mc:Choice>
              <mc:Fallback>
                <p:oleObj name="Equation" r:id="rId7" imgW="901440" imgH="43164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1425" y="1143000"/>
                        <a:ext cx="2212975"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2391" name="Rectangle 7"/>
          <p:cNvSpPr>
            <a:spLocks noChangeArrowheads="1"/>
          </p:cNvSpPr>
          <p:nvPr/>
        </p:nvSpPr>
        <p:spPr bwMode="auto">
          <a:xfrm>
            <a:off x="228600" y="2133600"/>
            <a:ext cx="4560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Demikian pula bila dalam bentuk polar </a:t>
            </a:r>
          </a:p>
        </p:txBody>
      </p:sp>
      <p:graphicFrame>
        <p:nvGraphicFramePr>
          <p:cNvPr id="272392" name="Object 8"/>
          <p:cNvGraphicFramePr>
            <a:graphicFrameLocks noChangeAspect="1"/>
          </p:cNvGraphicFramePr>
          <p:nvPr/>
        </p:nvGraphicFramePr>
        <p:xfrm>
          <a:off x="995363" y="2590800"/>
          <a:ext cx="1519237" cy="525463"/>
        </p:xfrm>
        <a:graphic>
          <a:graphicData uri="http://schemas.openxmlformats.org/presentationml/2006/ole">
            <mc:AlternateContent xmlns:mc="http://schemas.openxmlformats.org/markup-compatibility/2006">
              <mc:Choice xmlns:v="urn:schemas-microsoft-com:vml" Requires="v">
                <p:oleObj spid="_x0000_s35017" name="Equation" r:id="rId9" imgW="622080" imgH="215640" progId="Equation.3">
                  <p:embed/>
                </p:oleObj>
              </mc:Choice>
              <mc:Fallback>
                <p:oleObj name="Equation" r:id="rId9" imgW="622080" imgH="21564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363" y="2590800"/>
                        <a:ext cx="1519237" cy="525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2393" name="Object 9"/>
          <p:cNvGraphicFramePr>
            <a:graphicFrameLocks noChangeAspect="1"/>
          </p:cNvGraphicFramePr>
          <p:nvPr/>
        </p:nvGraphicFramePr>
        <p:xfrm>
          <a:off x="3744913" y="2590800"/>
          <a:ext cx="1589087" cy="508000"/>
        </p:xfrm>
        <a:graphic>
          <a:graphicData uri="http://schemas.openxmlformats.org/presentationml/2006/ole">
            <mc:AlternateContent xmlns:mc="http://schemas.openxmlformats.org/markup-compatibility/2006">
              <mc:Choice xmlns:v="urn:schemas-microsoft-com:vml" Requires="v">
                <p:oleObj spid="_x0000_s35018" name="Equation" r:id="rId11" imgW="672840" imgH="215640" progId="Equation.3">
                  <p:embed/>
                </p:oleObj>
              </mc:Choice>
              <mc:Fallback>
                <p:oleObj name="Equation" r:id="rId11" imgW="672840" imgH="215640" progId="Equation.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4913" y="2590800"/>
                        <a:ext cx="1589087"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2394" name="Object 10"/>
          <p:cNvGraphicFramePr>
            <a:graphicFrameLocks noChangeAspect="1"/>
          </p:cNvGraphicFramePr>
          <p:nvPr/>
        </p:nvGraphicFramePr>
        <p:xfrm>
          <a:off x="6172200" y="2362200"/>
          <a:ext cx="2662238" cy="1003300"/>
        </p:xfrm>
        <a:graphic>
          <a:graphicData uri="http://schemas.openxmlformats.org/presentationml/2006/ole">
            <mc:AlternateContent xmlns:mc="http://schemas.openxmlformats.org/markup-compatibility/2006">
              <mc:Choice xmlns:v="urn:schemas-microsoft-com:vml" Requires="v">
                <p:oleObj spid="_x0000_s35019" name="Equation" r:id="rId13" imgW="1143000" imgH="431640" progId="Equation.3">
                  <p:embed/>
                </p:oleObj>
              </mc:Choice>
              <mc:Fallback>
                <p:oleObj name="Equation" r:id="rId13" imgW="1143000" imgH="431640" progId="Equation.3">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2362200"/>
                        <a:ext cx="2662238"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2395" name="Rectangle 11"/>
          <p:cNvSpPr>
            <a:spLocks noChangeArrowheads="1"/>
          </p:cNvSpPr>
          <p:nvPr/>
        </p:nvSpPr>
        <p:spPr bwMode="auto">
          <a:xfrm>
            <a:off x="228600" y="3276600"/>
            <a:ext cx="3046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untuk bentuk rectangular </a:t>
            </a:r>
          </a:p>
        </p:txBody>
      </p:sp>
      <p:graphicFrame>
        <p:nvGraphicFramePr>
          <p:cNvPr id="272396" name="Object 12"/>
          <p:cNvGraphicFramePr>
            <a:graphicFrameLocks noChangeAspect="1"/>
          </p:cNvGraphicFramePr>
          <p:nvPr/>
        </p:nvGraphicFramePr>
        <p:xfrm>
          <a:off x="990600" y="3890963"/>
          <a:ext cx="5283200" cy="2128837"/>
        </p:xfrm>
        <a:graphic>
          <a:graphicData uri="http://schemas.openxmlformats.org/presentationml/2006/ole">
            <mc:AlternateContent xmlns:mc="http://schemas.openxmlformats.org/markup-compatibility/2006">
              <mc:Choice xmlns:v="urn:schemas-microsoft-com:vml" Requires="v">
                <p:oleObj spid="_x0000_s35020" name="Equation" r:id="rId15" imgW="2222280" imgH="888840" progId="Equation.3">
                  <p:embed/>
                </p:oleObj>
              </mc:Choice>
              <mc:Fallback>
                <p:oleObj name="Equation" r:id="rId15" imgW="2222280" imgH="888840" progId="Equation.3">
                  <p:embed/>
                  <p:pic>
                    <p:nvPicPr>
                      <p:cNvPr id="0"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0600" y="3890963"/>
                        <a:ext cx="5283200" cy="2128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2397" name="Rectangle 13"/>
          <p:cNvSpPr>
            <a:spLocks noChangeArrowheads="1"/>
          </p:cNvSpPr>
          <p:nvPr/>
        </p:nvSpPr>
        <p:spPr bwMode="auto">
          <a:xfrm>
            <a:off x="228600" y="212725"/>
            <a:ext cx="4037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solidFill>
                  <a:srgbClr val="FF33CC"/>
                </a:solidFill>
                <a:latin typeface="Arial" panose="020B0604020202020204" pitchFamily="34" charset="0"/>
              </a:rPr>
              <a:t>Pembagian Bilangan Kompleks</a:t>
            </a:r>
            <a:r>
              <a:rPr lang="en-US" altLang="en-US" sz="2000">
                <a:solidFill>
                  <a:srgbClr val="FF33CC"/>
                </a:solidFill>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anim calcmode="lin" valueType="num">
                                      <p:cBhvr>
                                        <p:cTn id="7" dur="1000" fill="hold"/>
                                        <p:tgtEl>
                                          <p:spTgt spid="272397"/>
                                        </p:tgtEl>
                                        <p:attrNameLst>
                                          <p:attrName>ppt_x</p:attrName>
                                        </p:attrNameLst>
                                      </p:cBhvr>
                                      <p:tavLst>
                                        <p:tav tm="0">
                                          <p:val>
                                            <p:strVal val="#ppt_x-.2"/>
                                          </p:val>
                                        </p:tav>
                                        <p:tav tm="100000">
                                          <p:val>
                                            <p:strVal val="#ppt_x"/>
                                          </p:val>
                                        </p:tav>
                                      </p:tavLst>
                                    </p:anim>
                                    <p:anim calcmode="lin" valueType="num">
                                      <p:cBhvr>
                                        <p:cTn id="8" dur="1000" fill="hold"/>
                                        <p:tgtEl>
                                          <p:spTgt spid="2723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23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72387"/>
                                        </p:tgtEl>
                                        <p:attrNameLst>
                                          <p:attrName>style.visibility</p:attrName>
                                        </p:attrNameLst>
                                      </p:cBhvr>
                                      <p:to>
                                        <p:strVal val="visible"/>
                                      </p:to>
                                    </p:set>
                                    <p:animEffect transition="in" filter="strips(downLeft)">
                                      <p:cBhvr>
                                        <p:cTn id="14" dur="2000"/>
                                        <p:tgtEl>
                                          <p:spTgt spid="2723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72388"/>
                                        </p:tgtEl>
                                        <p:attrNameLst>
                                          <p:attrName>style.visibility</p:attrName>
                                        </p:attrNameLst>
                                      </p:cBhvr>
                                      <p:to>
                                        <p:strVal val="visible"/>
                                      </p:to>
                                    </p:set>
                                    <p:anim calcmode="lin" valueType="num">
                                      <p:cBhvr>
                                        <p:cTn id="19" dur="1000" fill="hold"/>
                                        <p:tgtEl>
                                          <p:spTgt spid="272388"/>
                                        </p:tgtEl>
                                        <p:attrNameLst>
                                          <p:attrName>ppt_w</p:attrName>
                                        </p:attrNameLst>
                                      </p:cBhvr>
                                      <p:tavLst>
                                        <p:tav tm="0">
                                          <p:val>
                                            <p:strVal val="#ppt_w*0.70"/>
                                          </p:val>
                                        </p:tav>
                                        <p:tav tm="100000">
                                          <p:val>
                                            <p:strVal val="#ppt_w"/>
                                          </p:val>
                                        </p:tav>
                                      </p:tavLst>
                                    </p:anim>
                                    <p:anim calcmode="lin" valueType="num">
                                      <p:cBhvr>
                                        <p:cTn id="20" dur="1000" fill="hold"/>
                                        <p:tgtEl>
                                          <p:spTgt spid="272388"/>
                                        </p:tgtEl>
                                        <p:attrNameLst>
                                          <p:attrName>ppt_h</p:attrName>
                                        </p:attrNameLst>
                                      </p:cBhvr>
                                      <p:tavLst>
                                        <p:tav tm="0">
                                          <p:val>
                                            <p:strVal val="#ppt_h"/>
                                          </p:val>
                                        </p:tav>
                                        <p:tav tm="100000">
                                          <p:val>
                                            <p:strVal val="#ppt_h"/>
                                          </p:val>
                                        </p:tav>
                                      </p:tavLst>
                                    </p:anim>
                                    <p:animEffect transition="in" filter="fade">
                                      <p:cBhvr>
                                        <p:cTn id="21" dur="1000"/>
                                        <p:tgtEl>
                                          <p:spTgt spid="2723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272389"/>
                                        </p:tgtEl>
                                        <p:attrNameLst>
                                          <p:attrName>style.visibility</p:attrName>
                                        </p:attrNameLst>
                                      </p:cBhvr>
                                      <p:to>
                                        <p:strVal val="visible"/>
                                      </p:to>
                                    </p:set>
                                    <p:anim calcmode="lin" valueType="num">
                                      <p:cBhvr>
                                        <p:cTn id="26" dur="1000" fill="hold"/>
                                        <p:tgtEl>
                                          <p:spTgt spid="272389"/>
                                        </p:tgtEl>
                                        <p:attrNameLst>
                                          <p:attrName>ppt_w</p:attrName>
                                        </p:attrNameLst>
                                      </p:cBhvr>
                                      <p:tavLst>
                                        <p:tav tm="0">
                                          <p:val>
                                            <p:strVal val="#ppt_w*0.70"/>
                                          </p:val>
                                        </p:tav>
                                        <p:tav tm="100000">
                                          <p:val>
                                            <p:strVal val="#ppt_w"/>
                                          </p:val>
                                        </p:tav>
                                      </p:tavLst>
                                    </p:anim>
                                    <p:anim calcmode="lin" valueType="num">
                                      <p:cBhvr>
                                        <p:cTn id="27" dur="1000" fill="hold"/>
                                        <p:tgtEl>
                                          <p:spTgt spid="272389"/>
                                        </p:tgtEl>
                                        <p:attrNameLst>
                                          <p:attrName>ppt_h</p:attrName>
                                        </p:attrNameLst>
                                      </p:cBhvr>
                                      <p:tavLst>
                                        <p:tav tm="0">
                                          <p:val>
                                            <p:strVal val="#ppt_h"/>
                                          </p:val>
                                        </p:tav>
                                        <p:tav tm="100000">
                                          <p:val>
                                            <p:strVal val="#ppt_h"/>
                                          </p:val>
                                        </p:tav>
                                      </p:tavLst>
                                    </p:anim>
                                    <p:animEffect transition="in" filter="fade">
                                      <p:cBhvr>
                                        <p:cTn id="28" dur="1000"/>
                                        <p:tgtEl>
                                          <p:spTgt spid="27238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nodeType="clickEffect">
                                  <p:stCondLst>
                                    <p:cond delay="0"/>
                                  </p:stCondLst>
                                  <p:childTnLst>
                                    <p:set>
                                      <p:cBhvr>
                                        <p:cTn id="32" dur="1" fill="hold">
                                          <p:stCondLst>
                                            <p:cond delay="0"/>
                                          </p:stCondLst>
                                        </p:cTn>
                                        <p:tgtEl>
                                          <p:spTgt spid="272390"/>
                                        </p:tgtEl>
                                        <p:attrNameLst>
                                          <p:attrName>style.visibility</p:attrName>
                                        </p:attrNameLst>
                                      </p:cBhvr>
                                      <p:to>
                                        <p:strVal val="visible"/>
                                      </p:to>
                                    </p:set>
                                    <p:animEffect transition="in" filter="wedge">
                                      <p:cBhvr>
                                        <p:cTn id="33" dur="2000"/>
                                        <p:tgtEl>
                                          <p:spTgt spid="27239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272391"/>
                                        </p:tgtEl>
                                        <p:attrNameLst>
                                          <p:attrName>style.visibility</p:attrName>
                                        </p:attrNameLst>
                                      </p:cBhvr>
                                      <p:to>
                                        <p:strVal val="visible"/>
                                      </p:to>
                                    </p:set>
                                    <p:animEffect transition="in" filter="strips(downRight)">
                                      <p:cBhvr>
                                        <p:cTn id="38" dur="500"/>
                                        <p:tgtEl>
                                          <p:spTgt spid="27239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nodeType="clickEffect">
                                  <p:stCondLst>
                                    <p:cond delay="0"/>
                                  </p:stCondLst>
                                  <p:childTnLst>
                                    <p:set>
                                      <p:cBhvr>
                                        <p:cTn id="42" dur="1" fill="hold">
                                          <p:stCondLst>
                                            <p:cond delay="0"/>
                                          </p:stCondLst>
                                        </p:cTn>
                                        <p:tgtEl>
                                          <p:spTgt spid="272392"/>
                                        </p:tgtEl>
                                        <p:attrNameLst>
                                          <p:attrName>style.visibility</p:attrName>
                                        </p:attrNameLst>
                                      </p:cBhvr>
                                      <p:to>
                                        <p:strVal val="visible"/>
                                      </p:to>
                                    </p:set>
                                    <p:anim calcmode="lin" valueType="num">
                                      <p:cBhvr>
                                        <p:cTn id="43" dur="1000" fill="hold"/>
                                        <p:tgtEl>
                                          <p:spTgt spid="272392"/>
                                        </p:tgtEl>
                                        <p:attrNameLst>
                                          <p:attrName>ppt_w</p:attrName>
                                        </p:attrNameLst>
                                      </p:cBhvr>
                                      <p:tavLst>
                                        <p:tav tm="0">
                                          <p:val>
                                            <p:strVal val="#ppt_w*0.70"/>
                                          </p:val>
                                        </p:tav>
                                        <p:tav tm="100000">
                                          <p:val>
                                            <p:strVal val="#ppt_w"/>
                                          </p:val>
                                        </p:tav>
                                      </p:tavLst>
                                    </p:anim>
                                    <p:anim calcmode="lin" valueType="num">
                                      <p:cBhvr>
                                        <p:cTn id="44" dur="1000" fill="hold"/>
                                        <p:tgtEl>
                                          <p:spTgt spid="272392"/>
                                        </p:tgtEl>
                                        <p:attrNameLst>
                                          <p:attrName>ppt_h</p:attrName>
                                        </p:attrNameLst>
                                      </p:cBhvr>
                                      <p:tavLst>
                                        <p:tav tm="0">
                                          <p:val>
                                            <p:strVal val="#ppt_h"/>
                                          </p:val>
                                        </p:tav>
                                        <p:tav tm="100000">
                                          <p:val>
                                            <p:strVal val="#ppt_h"/>
                                          </p:val>
                                        </p:tav>
                                      </p:tavLst>
                                    </p:anim>
                                    <p:animEffect transition="in" filter="fade">
                                      <p:cBhvr>
                                        <p:cTn id="45" dur="1000"/>
                                        <p:tgtEl>
                                          <p:spTgt spid="272392"/>
                                        </p:tgtEl>
                                      </p:cBhvr>
                                    </p:animEffect>
                                  </p:childTnLst>
                                </p:cTn>
                              </p:par>
                              <p:par>
                                <p:cTn id="46" presetID="55" presetClass="entr" presetSubtype="0" fill="hold" nodeType="withEffect">
                                  <p:stCondLst>
                                    <p:cond delay="0"/>
                                  </p:stCondLst>
                                  <p:childTnLst>
                                    <p:set>
                                      <p:cBhvr>
                                        <p:cTn id="47" dur="1" fill="hold">
                                          <p:stCondLst>
                                            <p:cond delay="0"/>
                                          </p:stCondLst>
                                        </p:cTn>
                                        <p:tgtEl>
                                          <p:spTgt spid="272393"/>
                                        </p:tgtEl>
                                        <p:attrNameLst>
                                          <p:attrName>style.visibility</p:attrName>
                                        </p:attrNameLst>
                                      </p:cBhvr>
                                      <p:to>
                                        <p:strVal val="visible"/>
                                      </p:to>
                                    </p:set>
                                    <p:anim calcmode="lin" valueType="num">
                                      <p:cBhvr>
                                        <p:cTn id="48" dur="1000" fill="hold"/>
                                        <p:tgtEl>
                                          <p:spTgt spid="272393"/>
                                        </p:tgtEl>
                                        <p:attrNameLst>
                                          <p:attrName>ppt_w</p:attrName>
                                        </p:attrNameLst>
                                      </p:cBhvr>
                                      <p:tavLst>
                                        <p:tav tm="0">
                                          <p:val>
                                            <p:strVal val="#ppt_w*0.70"/>
                                          </p:val>
                                        </p:tav>
                                        <p:tav tm="100000">
                                          <p:val>
                                            <p:strVal val="#ppt_w"/>
                                          </p:val>
                                        </p:tav>
                                      </p:tavLst>
                                    </p:anim>
                                    <p:anim calcmode="lin" valueType="num">
                                      <p:cBhvr>
                                        <p:cTn id="49" dur="1000" fill="hold"/>
                                        <p:tgtEl>
                                          <p:spTgt spid="272393"/>
                                        </p:tgtEl>
                                        <p:attrNameLst>
                                          <p:attrName>ppt_h</p:attrName>
                                        </p:attrNameLst>
                                      </p:cBhvr>
                                      <p:tavLst>
                                        <p:tav tm="0">
                                          <p:val>
                                            <p:strVal val="#ppt_h"/>
                                          </p:val>
                                        </p:tav>
                                        <p:tav tm="100000">
                                          <p:val>
                                            <p:strVal val="#ppt_h"/>
                                          </p:val>
                                        </p:tav>
                                      </p:tavLst>
                                    </p:anim>
                                    <p:animEffect transition="in" filter="fade">
                                      <p:cBhvr>
                                        <p:cTn id="50" dur="1000"/>
                                        <p:tgtEl>
                                          <p:spTgt spid="27239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272394"/>
                                        </p:tgtEl>
                                        <p:attrNameLst>
                                          <p:attrName>style.visibility</p:attrName>
                                        </p:attrNameLst>
                                      </p:cBhvr>
                                      <p:to>
                                        <p:strVal val="visible"/>
                                      </p:to>
                                    </p:set>
                                    <p:anim calcmode="lin" valueType="num">
                                      <p:cBhvr>
                                        <p:cTn id="55" dur="500" fill="hold"/>
                                        <p:tgtEl>
                                          <p:spTgt spid="272394"/>
                                        </p:tgtEl>
                                        <p:attrNameLst>
                                          <p:attrName>ppt_w</p:attrName>
                                        </p:attrNameLst>
                                      </p:cBhvr>
                                      <p:tavLst>
                                        <p:tav tm="0">
                                          <p:val>
                                            <p:fltVal val="0"/>
                                          </p:val>
                                        </p:tav>
                                        <p:tav tm="100000">
                                          <p:val>
                                            <p:strVal val="#ppt_w"/>
                                          </p:val>
                                        </p:tav>
                                      </p:tavLst>
                                    </p:anim>
                                    <p:anim calcmode="lin" valueType="num">
                                      <p:cBhvr>
                                        <p:cTn id="56" dur="500" fill="hold"/>
                                        <p:tgtEl>
                                          <p:spTgt spid="272394"/>
                                        </p:tgtEl>
                                        <p:attrNameLst>
                                          <p:attrName>ppt_h</p:attrName>
                                        </p:attrNameLst>
                                      </p:cBhvr>
                                      <p:tavLst>
                                        <p:tav tm="0">
                                          <p:val>
                                            <p:fltVal val="0"/>
                                          </p:val>
                                        </p:tav>
                                        <p:tav tm="100000">
                                          <p:val>
                                            <p:strVal val="#ppt_h"/>
                                          </p:val>
                                        </p:tav>
                                      </p:tavLst>
                                    </p:anim>
                                    <p:anim calcmode="lin" valueType="num">
                                      <p:cBhvr>
                                        <p:cTn id="57" dur="500" fill="hold"/>
                                        <p:tgtEl>
                                          <p:spTgt spid="272394"/>
                                        </p:tgtEl>
                                        <p:attrNameLst>
                                          <p:attrName>style.rotation</p:attrName>
                                        </p:attrNameLst>
                                      </p:cBhvr>
                                      <p:tavLst>
                                        <p:tav tm="0">
                                          <p:val>
                                            <p:fltVal val="360"/>
                                          </p:val>
                                        </p:tav>
                                        <p:tav tm="100000">
                                          <p:val>
                                            <p:fltVal val="0"/>
                                          </p:val>
                                        </p:tav>
                                      </p:tavLst>
                                    </p:anim>
                                    <p:animEffect transition="in" filter="fade">
                                      <p:cBhvr>
                                        <p:cTn id="58" dur="500"/>
                                        <p:tgtEl>
                                          <p:spTgt spid="27239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0" presetClass="entr" presetSubtype="0" fill="hold" grpId="0" nodeType="clickEffect">
                                  <p:stCondLst>
                                    <p:cond delay="0"/>
                                  </p:stCondLst>
                                  <p:childTnLst>
                                    <p:set>
                                      <p:cBhvr>
                                        <p:cTn id="62" dur="1" fill="hold">
                                          <p:stCondLst>
                                            <p:cond delay="0"/>
                                          </p:stCondLst>
                                        </p:cTn>
                                        <p:tgtEl>
                                          <p:spTgt spid="272395"/>
                                        </p:tgtEl>
                                        <p:attrNameLst>
                                          <p:attrName>style.visibility</p:attrName>
                                        </p:attrNameLst>
                                      </p:cBhvr>
                                      <p:to>
                                        <p:strVal val="visible"/>
                                      </p:to>
                                    </p:set>
                                    <p:animEffect transition="in" filter="wedge">
                                      <p:cBhvr>
                                        <p:cTn id="63" dur="2000"/>
                                        <p:tgtEl>
                                          <p:spTgt spid="27239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1" presetClass="entr" presetSubtype="1" fill="hold" nodeType="clickEffect">
                                  <p:stCondLst>
                                    <p:cond delay="0"/>
                                  </p:stCondLst>
                                  <p:childTnLst>
                                    <p:set>
                                      <p:cBhvr>
                                        <p:cTn id="67" dur="1" fill="hold">
                                          <p:stCondLst>
                                            <p:cond delay="0"/>
                                          </p:stCondLst>
                                        </p:cTn>
                                        <p:tgtEl>
                                          <p:spTgt spid="272396"/>
                                        </p:tgtEl>
                                        <p:attrNameLst>
                                          <p:attrName>style.visibility</p:attrName>
                                        </p:attrNameLst>
                                      </p:cBhvr>
                                      <p:to>
                                        <p:strVal val="visible"/>
                                      </p:to>
                                    </p:set>
                                    <p:animEffect transition="in" filter="wheel(1)">
                                      <p:cBhvr>
                                        <p:cTn id="68" dur="2000"/>
                                        <p:tgtEl>
                                          <p:spTgt spid="27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P spid="272391" grpId="0"/>
      <p:bldP spid="272395" grpId="0"/>
      <p:bldP spid="27239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dt" sz="half" idx="10"/>
          </p:nvPr>
        </p:nvSpPr>
        <p:spPr/>
        <p:txBody>
          <a:bodyPr/>
          <a:lstStyle/>
          <a:p>
            <a:pPr>
              <a:defRPr/>
            </a:pPr>
            <a:fld id="{2EBEE25B-948F-485D-9ACF-FD5739D15325}" type="datetime1">
              <a:rPr lang="en-US"/>
              <a:pPr>
                <a:defRPr/>
              </a:pPr>
              <a:t>4/11/2019</a:t>
            </a:fld>
            <a:endParaRPr lang="en-US" altLang="en-US"/>
          </a:p>
        </p:txBody>
      </p:sp>
      <p:sp>
        <p:nvSpPr>
          <p:cNvPr id="1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138E0741-5924-4FAA-B3C2-0034EF6AFFC8}" type="slidenum">
              <a:rPr lang="en-US" altLang="en-US" sz="1000">
                <a:latin typeface="Arial" panose="020B0604020202020204" pitchFamily="34" charset="0"/>
              </a:rPr>
              <a:pPr/>
              <a:t>141</a:t>
            </a:fld>
            <a:endParaRPr lang="en-US" altLang="en-US" sz="1000">
              <a:latin typeface="Arial" panose="020B0604020202020204" pitchFamily="34" charset="0"/>
            </a:endParaRPr>
          </a:p>
        </p:txBody>
      </p:sp>
      <p:sp>
        <p:nvSpPr>
          <p:cNvPr id="3584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35849"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3412" name="Rectangle 4"/>
          <p:cNvSpPr>
            <a:spLocks noChangeArrowheads="1"/>
          </p:cNvSpPr>
          <p:nvPr/>
        </p:nvSpPr>
        <p:spPr bwMode="auto">
          <a:xfrm>
            <a:off x="152400" y="122238"/>
            <a:ext cx="714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b="1">
                <a:solidFill>
                  <a:srgbClr val="FF3399"/>
                </a:solidFill>
                <a:latin typeface="Arial" panose="020B0604020202020204" pitchFamily="34" charset="0"/>
              </a:rPr>
              <a:t>IMPEDANSI KOMPLEKS DAN NOTASI PHASOR</a:t>
            </a:r>
            <a:r>
              <a:rPr lang="en-US" altLang="en-US">
                <a:solidFill>
                  <a:srgbClr val="FF3399"/>
                </a:solidFill>
                <a:latin typeface="Arial" panose="020B0604020202020204" pitchFamily="34" charset="0"/>
              </a:rPr>
              <a:t> </a:t>
            </a:r>
          </a:p>
        </p:txBody>
      </p:sp>
      <p:sp>
        <p:nvSpPr>
          <p:cNvPr id="273413" name="Rectangle 5"/>
          <p:cNvSpPr>
            <a:spLocks noChangeArrowheads="1"/>
          </p:cNvSpPr>
          <p:nvPr/>
        </p:nvSpPr>
        <p:spPr bwMode="auto">
          <a:xfrm>
            <a:off x="152400" y="762000"/>
            <a:ext cx="3008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IMPEDANSI KOMPLEK</a:t>
            </a:r>
            <a:r>
              <a:rPr lang="en-US" altLang="en-US" sz="2000">
                <a:latin typeface="Arial" panose="020B0604020202020204" pitchFamily="34" charset="0"/>
              </a:rPr>
              <a:t> </a:t>
            </a:r>
          </a:p>
        </p:txBody>
      </p:sp>
      <p:pic>
        <p:nvPicPr>
          <p:cNvPr id="273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2004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3415" name="Object 7"/>
          <p:cNvGraphicFramePr>
            <a:graphicFrameLocks noChangeAspect="1"/>
          </p:cNvGraphicFramePr>
          <p:nvPr/>
        </p:nvGraphicFramePr>
        <p:xfrm>
          <a:off x="4460875" y="1295400"/>
          <a:ext cx="1728788" cy="536575"/>
        </p:xfrm>
        <a:graphic>
          <a:graphicData uri="http://schemas.openxmlformats.org/presentationml/2006/ole">
            <mc:AlternateContent xmlns:mc="http://schemas.openxmlformats.org/markup-compatibility/2006">
              <mc:Choice xmlns:v="urn:schemas-microsoft-com:vml" Requires="v">
                <p:oleObj spid="_x0000_s35959" name="Equation" r:id="rId4" imgW="634680" imgH="228600" progId="Equation.3">
                  <p:embed/>
                </p:oleObj>
              </mc:Choice>
              <mc:Fallback>
                <p:oleObj name="Equation" r:id="rId4" imgW="634680" imgH="228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75" y="1295400"/>
                        <a:ext cx="1728788"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3416" name="Object 8"/>
          <p:cNvGraphicFramePr>
            <a:graphicFrameLocks noChangeAspect="1"/>
          </p:cNvGraphicFramePr>
          <p:nvPr/>
        </p:nvGraphicFramePr>
        <p:xfrm>
          <a:off x="4495800" y="1981200"/>
          <a:ext cx="3592513" cy="508000"/>
        </p:xfrm>
        <a:graphic>
          <a:graphicData uri="http://schemas.openxmlformats.org/presentationml/2006/ole">
            <mc:AlternateContent xmlns:mc="http://schemas.openxmlformats.org/markup-compatibility/2006">
              <mc:Choice xmlns:v="urn:schemas-microsoft-com:vml" Requires="v">
                <p:oleObj spid="_x0000_s35960" name="Equation" r:id="rId6" imgW="1523880" imgH="215640" progId="Equation.3">
                  <p:embed/>
                </p:oleObj>
              </mc:Choice>
              <mc:Fallback>
                <p:oleObj name="Equation" r:id="rId6" imgW="1523880" imgH="21564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981200"/>
                        <a:ext cx="3592513"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3417" name="Rectangle 9"/>
          <p:cNvSpPr>
            <a:spLocks noChangeArrowheads="1"/>
          </p:cNvSpPr>
          <p:nvPr/>
        </p:nvSpPr>
        <p:spPr bwMode="auto">
          <a:xfrm>
            <a:off x="3733800" y="2819400"/>
            <a:ext cx="4173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Menurut Hukum Kirchhoff, berlaku: </a:t>
            </a:r>
          </a:p>
        </p:txBody>
      </p:sp>
      <p:graphicFrame>
        <p:nvGraphicFramePr>
          <p:cNvPr id="273418" name="Object 10"/>
          <p:cNvGraphicFramePr>
            <a:graphicFrameLocks noChangeAspect="1"/>
          </p:cNvGraphicFramePr>
          <p:nvPr/>
        </p:nvGraphicFramePr>
        <p:xfrm>
          <a:off x="4725988" y="3124200"/>
          <a:ext cx="2843212" cy="927100"/>
        </p:xfrm>
        <a:graphic>
          <a:graphicData uri="http://schemas.openxmlformats.org/presentationml/2006/ole">
            <mc:AlternateContent xmlns:mc="http://schemas.openxmlformats.org/markup-compatibility/2006">
              <mc:Choice xmlns:v="urn:schemas-microsoft-com:vml" Requires="v">
                <p:oleObj spid="_x0000_s35961" name="Equation" r:id="rId8" imgW="1206360" imgH="393480" progId="Equation.3">
                  <p:embed/>
                </p:oleObj>
              </mc:Choice>
              <mc:Fallback>
                <p:oleObj name="Equation" r:id="rId8" imgW="1206360" imgH="39348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5988" y="3124200"/>
                        <a:ext cx="2843212"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3419" name="Rectangle 11"/>
          <p:cNvSpPr>
            <a:spLocks noChangeArrowheads="1"/>
          </p:cNvSpPr>
          <p:nvPr/>
        </p:nvSpPr>
        <p:spPr bwMode="auto">
          <a:xfrm>
            <a:off x="271463" y="4251325"/>
            <a:ext cx="8643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Persamaan diferensial orde satu ini memiliki penyelesaian dalam bentuk arus </a:t>
            </a:r>
          </a:p>
        </p:txBody>
      </p:sp>
      <p:graphicFrame>
        <p:nvGraphicFramePr>
          <p:cNvPr id="273420" name="Object 12"/>
          <p:cNvGraphicFramePr>
            <a:graphicFrameLocks noChangeAspect="1"/>
          </p:cNvGraphicFramePr>
          <p:nvPr/>
        </p:nvGraphicFramePr>
        <p:xfrm>
          <a:off x="1398588" y="4949825"/>
          <a:ext cx="1520825" cy="536575"/>
        </p:xfrm>
        <a:graphic>
          <a:graphicData uri="http://schemas.openxmlformats.org/presentationml/2006/ole">
            <mc:AlternateContent xmlns:mc="http://schemas.openxmlformats.org/markup-compatibility/2006">
              <mc:Choice xmlns:v="urn:schemas-microsoft-com:vml" Requires="v">
                <p:oleObj spid="_x0000_s35962" name="Equation" r:id="rId10" imgW="558720" imgH="228600" progId="Equation.3">
                  <p:embed/>
                </p:oleObj>
              </mc:Choice>
              <mc:Fallback>
                <p:oleObj name="Equation" r:id="rId10" imgW="558720" imgH="228600" progId="Equation.3">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8588" y="4949825"/>
                        <a:ext cx="1520825"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3412"/>
                                        </p:tgtEl>
                                        <p:attrNameLst>
                                          <p:attrName>style.visibility</p:attrName>
                                        </p:attrNameLst>
                                      </p:cBhvr>
                                      <p:to>
                                        <p:strVal val="visible"/>
                                      </p:to>
                                    </p:set>
                                    <p:anim calcmode="lin" valueType="num">
                                      <p:cBhvr>
                                        <p:cTn id="7" dur="1000" fill="hold"/>
                                        <p:tgtEl>
                                          <p:spTgt spid="273412"/>
                                        </p:tgtEl>
                                        <p:attrNameLst>
                                          <p:attrName>ppt_x</p:attrName>
                                        </p:attrNameLst>
                                      </p:cBhvr>
                                      <p:tavLst>
                                        <p:tav tm="0">
                                          <p:val>
                                            <p:strVal val="#ppt_x-.2"/>
                                          </p:val>
                                        </p:tav>
                                        <p:tav tm="100000">
                                          <p:val>
                                            <p:strVal val="#ppt_x"/>
                                          </p:val>
                                        </p:tav>
                                      </p:tavLst>
                                    </p:anim>
                                    <p:anim calcmode="lin" valueType="num">
                                      <p:cBhvr>
                                        <p:cTn id="8" dur="1000" fill="hold"/>
                                        <p:tgtEl>
                                          <p:spTgt spid="2734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34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73413"/>
                                        </p:tgtEl>
                                        <p:attrNameLst>
                                          <p:attrName>style.visibility</p:attrName>
                                        </p:attrNameLst>
                                      </p:cBhvr>
                                      <p:to>
                                        <p:strVal val="visible"/>
                                      </p:to>
                                    </p:set>
                                    <p:animEffect transition="in" filter="wheel(4)">
                                      <p:cBhvr>
                                        <p:cTn id="14" dur="2000"/>
                                        <p:tgtEl>
                                          <p:spTgt spid="2734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273414"/>
                                        </p:tgtEl>
                                        <p:attrNameLst>
                                          <p:attrName>style.visibility</p:attrName>
                                        </p:attrNameLst>
                                      </p:cBhvr>
                                      <p:to>
                                        <p:strVal val="visible"/>
                                      </p:to>
                                    </p:set>
                                    <p:animEffect transition="in" filter="wedge">
                                      <p:cBhvr>
                                        <p:cTn id="19" dur="2000"/>
                                        <p:tgtEl>
                                          <p:spTgt spid="2734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273415"/>
                                        </p:tgtEl>
                                        <p:attrNameLst>
                                          <p:attrName>style.visibility</p:attrName>
                                        </p:attrNameLst>
                                      </p:cBhvr>
                                      <p:to>
                                        <p:strVal val="visible"/>
                                      </p:to>
                                    </p:set>
                                    <p:anim calcmode="lin" valueType="num">
                                      <p:cBhvr>
                                        <p:cTn id="24" dur="1000" fill="hold"/>
                                        <p:tgtEl>
                                          <p:spTgt spid="273415"/>
                                        </p:tgtEl>
                                        <p:attrNameLst>
                                          <p:attrName>ppt_w</p:attrName>
                                        </p:attrNameLst>
                                      </p:cBhvr>
                                      <p:tavLst>
                                        <p:tav tm="0">
                                          <p:val>
                                            <p:strVal val="#ppt_w*0.70"/>
                                          </p:val>
                                        </p:tav>
                                        <p:tav tm="100000">
                                          <p:val>
                                            <p:strVal val="#ppt_w"/>
                                          </p:val>
                                        </p:tav>
                                      </p:tavLst>
                                    </p:anim>
                                    <p:anim calcmode="lin" valueType="num">
                                      <p:cBhvr>
                                        <p:cTn id="25" dur="1000" fill="hold"/>
                                        <p:tgtEl>
                                          <p:spTgt spid="273415"/>
                                        </p:tgtEl>
                                        <p:attrNameLst>
                                          <p:attrName>ppt_h</p:attrName>
                                        </p:attrNameLst>
                                      </p:cBhvr>
                                      <p:tavLst>
                                        <p:tav tm="0">
                                          <p:val>
                                            <p:strVal val="#ppt_h"/>
                                          </p:val>
                                        </p:tav>
                                        <p:tav tm="100000">
                                          <p:val>
                                            <p:strVal val="#ppt_h"/>
                                          </p:val>
                                        </p:tav>
                                      </p:tavLst>
                                    </p:anim>
                                    <p:animEffect transition="in" filter="fade">
                                      <p:cBhvr>
                                        <p:cTn id="26" dur="1000"/>
                                        <p:tgtEl>
                                          <p:spTgt spid="2734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273416"/>
                                        </p:tgtEl>
                                        <p:attrNameLst>
                                          <p:attrName>style.visibility</p:attrName>
                                        </p:attrNameLst>
                                      </p:cBhvr>
                                      <p:to>
                                        <p:strVal val="visible"/>
                                      </p:to>
                                    </p:set>
                                    <p:anim calcmode="lin" valueType="num">
                                      <p:cBhvr>
                                        <p:cTn id="31" dur="1000" fill="hold"/>
                                        <p:tgtEl>
                                          <p:spTgt spid="273416"/>
                                        </p:tgtEl>
                                        <p:attrNameLst>
                                          <p:attrName>ppt_w</p:attrName>
                                        </p:attrNameLst>
                                      </p:cBhvr>
                                      <p:tavLst>
                                        <p:tav tm="0">
                                          <p:val>
                                            <p:strVal val="#ppt_w*0.70"/>
                                          </p:val>
                                        </p:tav>
                                        <p:tav tm="100000">
                                          <p:val>
                                            <p:strVal val="#ppt_w"/>
                                          </p:val>
                                        </p:tav>
                                      </p:tavLst>
                                    </p:anim>
                                    <p:anim calcmode="lin" valueType="num">
                                      <p:cBhvr>
                                        <p:cTn id="32" dur="1000" fill="hold"/>
                                        <p:tgtEl>
                                          <p:spTgt spid="273416"/>
                                        </p:tgtEl>
                                        <p:attrNameLst>
                                          <p:attrName>ppt_h</p:attrName>
                                        </p:attrNameLst>
                                      </p:cBhvr>
                                      <p:tavLst>
                                        <p:tav tm="0">
                                          <p:val>
                                            <p:strVal val="#ppt_h"/>
                                          </p:val>
                                        </p:tav>
                                        <p:tav tm="100000">
                                          <p:val>
                                            <p:strVal val="#ppt_h"/>
                                          </p:val>
                                        </p:tav>
                                      </p:tavLst>
                                    </p:anim>
                                    <p:animEffect transition="in" filter="fade">
                                      <p:cBhvr>
                                        <p:cTn id="33" dur="1000"/>
                                        <p:tgtEl>
                                          <p:spTgt spid="27341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273417"/>
                                        </p:tgtEl>
                                        <p:attrNameLst>
                                          <p:attrName>style.visibility</p:attrName>
                                        </p:attrNameLst>
                                      </p:cBhvr>
                                      <p:to>
                                        <p:strVal val="visible"/>
                                      </p:to>
                                    </p:set>
                                    <p:animEffect transition="in" filter="wedge">
                                      <p:cBhvr>
                                        <p:cTn id="38" dur="2000"/>
                                        <p:tgtEl>
                                          <p:spTgt spid="2734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nodeType="clickEffect">
                                  <p:stCondLst>
                                    <p:cond delay="0"/>
                                  </p:stCondLst>
                                  <p:childTnLst>
                                    <p:set>
                                      <p:cBhvr>
                                        <p:cTn id="42" dur="1" fill="hold">
                                          <p:stCondLst>
                                            <p:cond delay="0"/>
                                          </p:stCondLst>
                                        </p:cTn>
                                        <p:tgtEl>
                                          <p:spTgt spid="273418"/>
                                        </p:tgtEl>
                                        <p:attrNameLst>
                                          <p:attrName>style.visibility</p:attrName>
                                        </p:attrNameLst>
                                      </p:cBhvr>
                                      <p:to>
                                        <p:strVal val="visible"/>
                                      </p:to>
                                    </p:set>
                                    <p:anim calcmode="lin" valueType="num">
                                      <p:cBhvr>
                                        <p:cTn id="43" dur="1000" fill="hold"/>
                                        <p:tgtEl>
                                          <p:spTgt spid="273418"/>
                                        </p:tgtEl>
                                        <p:attrNameLst>
                                          <p:attrName>ppt_w</p:attrName>
                                        </p:attrNameLst>
                                      </p:cBhvr>
                                      <p:tavLst>
                                        <p:tav tm="0">
                                          <p:val>
                                            <p:strVal val="#ppt_w*0.70"/>
                                          </p:val>
                                        </p:tav>
                                        <p:tav tm="100000">
                                          <p:val>
                                            <p:strVal val="#ppt_w"/>
                                          </p:val>
                                        </p:tav>
                                      </p:tavLst>
                                    </p:anim>
                                    <p:anim calcmode="lin" valueType="num">
                                      <p:cBhvr>
                                        <p:cTn id="44" dur="1000" fill="hold"/>
                                        <p:tgtEl>
                                          <p:spTgt spid="273418"/>
                                        </p:tgtEl>
                                        <p:attrNameLst>
                                          <p:attrName>ppt_h</p:attrName>
                                        </p:attrNameLst>
                                      </p:cBhvr>
                                      <p:tavLst>
                                        <p:tav tm="0">
                                          <p:val>
                                            <p:strVal val="#ppt_h"/>
                                          </p:val>
                                        </p:tav>
                                        <p:tav tm="100000">
                                          <p:val>
                                            <p:strVal val="#ppt_h"/>
                                          </p:val>
                                        </p:tav>
                                      </p:tavLst>
                                    </p:anim>
                                    <p:animEffect transition="in" filter="fade">
                                      <p:cBhvr>
                                        <p:cTn id="45" dur="1000"/>
                                        <p:tgtEl>
                                          <p:spTgt spid="2734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8" presetClass="entr" presetSubtype="12" fill="hold" grpId="0" nodeType="clickEffect">
                                  <p:stCondLst>
                                    <p:cond delay="0"/>
                                  </p:stCondLst>
                                  <p:iterate type="wd">
                                    <p:tmPct val="10000"/>
                                  </p:iterate>
                                  <p:childTnLst>
                                    <p:set>
                                      <p:cBhvr>
                                        <p:cTn id="49" dur="1" fill="hold">
                                          <p:stCondLst>
                                            <p:cond delay="0"/>
                                          </p:stCondLst>
                                        </p:cTn>
                                        <p:tgtEl>
                                          <p:spTgt spid="273419"/>
                                        </p:tgtEl>
                                        <p:attrNameLst>
                                          <p:attrName>style.visibility</p:attrName>
                                        </p:attrNameLst>
                                      </p:cBhvr>
                                      <p:to>
                                        <p:strVal val="visible"/>
                                      </p:to>
                                    </p:set>
                                    <p:animEffect transition="in" filter="strips(downLeft)">
                                      <p:cBhvr>
                                        <p:cTn id="50" dur="2000"/>
                                        <p:tgtEl>
                                          <p:spTgt spid="27341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273420"/>
                                        </p:tgtEl>
                                        <p:attrNameLst>
                                          <p:attrName>style.visibility</p:attrName>
                                        </p:attrNameLst>
                                      </p:cBhvr>
                                      <p:to>
                                        <p:strVal val="visible"/>
                                      </p:to>
                                    </p:set>
                                    <p:anim calcmode="lin" valueType="num">
                                      <p:cBhvr>
                                        <p:cTn id="55" dur="1000" fill="hold"/>
                                        <p:tgtEl>
                                          <p:spTgt spid="273420"/>
                                        </p:tgtEl>
                                        <p:attrNameLst>
                                          <p:attrName>ppt_w</p:attrName>
                                        </p:attrNameLst>
                                      </p:cBhvr>
                                      <p:tavLst>
                                        <p:tav tm="0">
                                          <p:val>
                                            <p:strVal val="#ppt_w*0.70"/>
                                          </p:val>
                                        </p:tav>
                                        <p:tav tm="100000">
                                          <p:val>
                                            <p:strVal val="#ppt_w"/>
                                          </p:val>
                                        </p:tav>
                                      </p:tavLst>
                                    </p:anim>
                                    <p:anim calcmode="lin" valueType="num">
                                      <p:cBhvr>
                                        <p:cTn id="56" dur="1000" fill="hold"/>
                                        <p:tgtEl>
                                          <p:spTgt spid="273420"/>
                                        </p:tgtEl>
                                        <p:attrNameLst>
                                          <p:attrName>ppt_h</p:attrName>
                                        </p:attrNameLst>
                                      </p:cBhvr>
                                      <p:tavLst>
                                        <p:tav tm="0">
                                          <p:val>
                                            <p:strVal val="#ppt_h"/>
                                          </p:val>
                                        </p:tav>
                                        <p:tav tm="100000">
                                          <p:val>
                                            <p:strVal val="#ppt_h"/>
                                          </p:val>
                                        </p:tav>
                                      </p:tavLst>
                                    </p:anim>
                                    <p:animEffect transition="in" filter="fade">
                                      <p:cBhvr>
                                        <p:cTn id="57" dur="1000"/>
                                        <p:tgtEl>
                                          <p:spTgt spid="273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p:bldP spid="273413" grpId="0"/>
      <p:bldP spid="273417" grpId="0"/>
      <p:bldP spid="27341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dt" sz="half" idx="10"/>
          </p:nvPr>
        </p:nvSpPr>
        <p:spPr/>
        <p:txBody>
          <a:bodyPr/>
          <a:lstStyle/>
          <a:p>
            <a:pPr>
              <a:defRPr/>
            </a:pPr>
            <a:fld id="{52EDA420-FFB0-4409-BD10-223CF3DEC7C3}" type="datetime1">
              <a:rPr lang="en-US"/>
              <a:pPr>
                <a:defRPr/>
              </a:pPr>
              <a:t>4/11/2019</a:t>
            </a:fld>
            <a:endParaRPr lang="en-US" altLang="en-US"/>
          </a:p>
        </p:txBody>
      </p:sp>
      <p:sp>
        <p:nvSpPr>
          <p:cNvPr id="13"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84B0055F-822F-4ADB-9B61-D947A5A4D05C}" type="slidenum">
              <a:rPr lang="en-US" altLang="en-US" sz="1000">
                <a:latin typeface="Arial" panose="020B0604020202020204" pitchFamily="34" charset="0"/>
              </a:rPr>
              <a:pPr/>
              <a:t>142</a:t>
            </a:fld>
            <a:endParaRPr lang="en-US" altLang="en-US" sz="1000">
              <a:latin typeface="Arial" panose="020B0604020202020204" pitchFamily="34" charset="0"/>
            </a:endParaRPr>
          </a:p>
        </p:txBody>
      </p:sp>
      <p:sp>
        <p:nvSpPr>
          <p:cNvPr id="36874"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36875"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4436" name="Rectangle 4"/>
          <p:cNvSpPr>
            <a:spLocks noChangeArrowheads="1"/>
          </p:cNvSpPr>
          <p:nvPr/>
        </p:nvSpPr>
        <p:spPr bwMode="auto">
          <a:xfrm>
            <a:off x="304800" y="152400"/>
            <a:ext cx="675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Substitusi persamaan arus kedalam persamaan tegangan </a:t>
            </a:r>
          </a:p>
        </p:txBody>
      </p:sp>
      <p:graphicFrame>
        <p:nvGraphicFramePr>
          <p:cNvPr id="274437" name="Object 5"/>
          <p:cNvGraphicFramePr>
            <a:graphicFrameLocks noChangeAspect="1"/>
          </p:cNvGraphicFramePr>
          <p:nvPr/>
        </p:nvGraphicFramePr>
        <p:xfrm>
          <a:off x="1066800" y="685800"/>
          <a:ext cx="2843213" cy="927100"/>
        </p:xfrm>
        <a:graphic>
          <a:graphicData uri="http://schemas.openxmlformats.org/presentationml/2006/ole">
            <mc:AlternateContent xmlns:mc="http://schemas.openxmlformats.org/markup-compatibility/2006">
              <mc:Choice xmlns:v="urn:schemas-microsoft-com:vml" Requires="v">
                <p:oleObj spid="_x0000_s37034" name="Equation" r:id="rId3" imgW="1206360" imgH="393480" progId="Equation.3">
                  <p:embed/>
                </p:oleObj>
              </mc:Choice>
              <mc:Fallback>
                <p:oleObj name="Equation" r:id="rId3" imgW="1206360" imgH="39348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85800"/>
                        <a:ext cx="2843213"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4438" name="Object 6"/>
          <p:cNvGraphicFramePr>
            <a:graphicFrameLocks noChangeAspect="1"/>
          </p:cNvGraphicFramePr>
          <p:nvPr/>
        </p:nvGraphicFramePr>
        <p:xfrm>
          <a:off x="1073150" y="1527175"/>
          <a:ext cx="4489450" cy="987425"/>
        </p:xfrm>
        <a:graphic>
          <a:graphicData uri="http://schemas.openxmlformats.org/presentationml/2006/ole">
            <mc:AlternateContent xmlns:mc="http://schemas.openxmlformats.org/markup-compatibility/2006">
              <mc:Choice xmlns:v="urn:schemas-microsoft-com:vml" Requires="v">
                <p:oleObj spid="_x0000_s37035" name="Equation" r:id="rId5" imgW="1904760" imgH="419040" progId="Equation.3">
                  <p:embed/>
                </p:oleObj>
              </mc:Choice>
              <mc:Fallback>
                <p:oleObj name="Equation" r:id="rId5" imgW="1904760" imgH="419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150" y="1527175"/>
                        <a:ext cx="4489450"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4439" name="Object 7"/>
          <p:cNvGraphicFramePr>
            <a:graphicFrameLocks noChangeAspect="1"/>
          </p:cNvGraphicFramePr>
          <p:nvPr/>
        </p:nvGraphicFramePr>
        <p:xfrm>
          <a:off x="1143000" y="2589213"/>
          <a:ext cx="4489450" cy="538162"/>
        </p:xfrm>
        <a:graphic>
          <a:graphicData uri="http://schemas.openxmlformats.org/presentationml/2006/ole">
            <mc:AlternateContent xmlns:mc="http://schemas.openxmlformats.org/markup-compatibility/2006">
              <mc:Choice xmlns:v="urn:schemas-microsoft-com:vml" Requires="v">
                <p:oleObj spid="_x0000_s37036" name="Equation" r:id="rId7" imgW="1904760" imgH="228600" progId="Equation.3">
                  <p:embed/>
                </p:oleObj>
              </mc:Choice>
              <mc:Fallback>
                <p:oleObj name="Equation" r:id="rId7" imgW="1904760" imgH="2286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589213"/>
                        <a:ext cx="4489450" cy="53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4440" name="Rectangle 8"/>
          <p:cNvSpPr>
            <a:spLocks noChangeArrowheads="1"/>
          </p:cNvSpPr>
          <p:nvPr/>
        </p:nvSpPr>
        <p:spPr bwMode="auto">
          <a:xfrm>
            <a:off x="304800" y="3429000"/>
            <a:ext cx="557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Dari persamaan diatas dapat ditentukan bahwa </a:t>
            </a:r>
          </a:p>
        </p:txBody>
      </p:sp>
      <p:graphicFrame>
        <p:nvGraphicFramePr>
          <p:cNvPr id="274441" name="Object 9"/>
          <p:cNvGraphicFramePr>
            <a:graphicFrameLocks noChangeAspect="1"/>
          </p:cNvGraphicFramePr>
          <p:nvPr/>
        </p:nvGraphicFramePr>
        <p:xfrm>
          <a:off x="1503363" y="4033838"/>
          <a:ext cx="3921125" cy="538162"/>
        </p:xfrm>
        <a:graphic>
          <a:graphicData uri="http://schemas.openxmlformats.org/presentationml/2006/ole">
            <mc:AlternateContent xmlns:mc="http://schemas.openxmlformats.org/markup-compatibility/2006">
              <mc:Choice xmlns:v="urn:schemas-microsoft-com:vml" Requires="v">
                <p:oleObj spid="_x0000_s37037" name="Equation" r:id="rId9" imgW="1663560" imgH="228600" progId="Equation.3">
                  <p:embed/>
                </p:oleObj>
              </mc:Choice>
              <mc:Fallback>
                <p:oleObj name="Equation" r:id="rId9" imgW="1663560" imgH="22860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3363" y="4033838"/>
                        <a:ext cx="3921125" cy="53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4442" name="Object 10"/>
          <p:cNvGraphicFramePr>
            <a:graphicFrameLocks noChangeAspect="1"/>
          </p:cNvGraphicFramePr>
          <p:nvPr/>
        </p:nvGraphicFramePr>
        <p:xfrm>
          <a:off x="2133600" y="4652963"/>
          <a:ext cx="2513013" cy="985837"/>
        </p:xfrm>
        <a:graphic>
          <a:graphicData uri="http://schemas.openxmlformats.org/presentationml/2006/ole">
            <mc:AlternateContent xmlns:mc="http://schemas.openxmlformats.org/markup-compatibility/2006">
              <mc:Choice xmlns:v="urn:schemas-microsoft-com:vml" Requires="v">
                <p:oleObj spid="_x0000_s37038" name="Equation" r:id="rId11" imgW="1066680" imgH="419040" progId="Equation.3">
                  <p:embed/>
                </p:oleObj>
              </mc:Choice>
              <mc:Fallback>
                <p:oleObj name="Equation" r:id="rId11" imgW="1066680" imgH="41904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3600" y="4652963"/>
                        <a:ext cx="2513013" cy="985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4443" name="Object 11"/>
          <p:cNvGraphicFramePr>
            <a:graphicFrameLocks noChangeAspect="1"/>
          </p:cNvGraphicFramePr>
          <p:nvPr/>
        </p:nvGraphicFramePr>
        <p:xfrm>
          <a:off x="5324475" y="4648200"/>
          <a:ext cx="2841625" cy="985838"/>
        </p:xfrm>
        <a:graphic>
          <a:graphicData uri="http://schemas.openxmlformats.org/presentationml/2006/ole">
            <mc:AlternateContent xmlns:mc="http://schemas.openxmlformats.org/markup-compatibility/2006">
              <mc:Choice xmlns:v="urn:schemas-microsoft-com:vml" Requires="v">
                <p:oleObj spid="_x0000_s37039" name="Equation" r:id="rId13" imgW="1206360" imgH="419040" progId="Equation.3">
                  <p:embed/>
                </p:oleObj>
              </mc:Choice>
              <mc:Fallback>
                <p:oleObj name="Equation" r:id="rId13" imgW="1206360" imgH="419040" progId="Equation.3">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24475" y="4648200"/>
                        <a:ext cx="2841625"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74436"/>
                                        </p:tgtEl>
                                        <p:attrNameLst>
                                          <p:attrName>style.visibility</p:attrName>
                                        </p:attrNameLst>
                                      </p:cBhvr>
                                      <p:to>
                                        <p:strVal val="visible"/>
                                      </p:to>
                                    </p:set>
                                    <p:animEffect transition="in" filter="strips(downRight)">
                                      <p:cBhvr>
                                        <p:cTn id="7" dur="500"/>
                                        <p:tgtEl>
                                          <p:spTgt spid="274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74437"/>
                                        </p:tgtEl>
                                        <p:attrNameLst>
                                          <p:attrName>style.visibility</p:attrName>
                                        </p:attrNameLst>
                                      </p:cBhvr>
                                      <p:to>
                                        <p:strVal val="visible"/>
                                      </p:to>
                                    </p:set>
                                    <p:anim calcmode="lin" valueType="num">
                                      <p:cBhvr>
                                        <p:cTn id="12" dur="1000" fill="hold"/>
                                        <p:tgtEl>
                                          <p:spTgt spid="274437"/>
                                        </p:tgtEl>
                                        <p:attrNameLst>
                                          <p:attrName>ppt_w</p:attrName>
                                        </p:attrNameLst>
                                      </p:cBhvr>
                                      <p:tavLst>
                                        <p:tav tm="0">
                                          <p:val>
                                            <p:strVal val="#ppt_w*0.70"/>
                                          </p:val>
                                        </p:tav>
                                        <p:tav tm="100000">
                                          <p:val>
                                            <p:strVal val="#ppt_w"/>
                                          </p:val>
                                        </p:tav>
                                      </p:tavLst>
                                    </p:anim>
                                    <p:anim calcmode="lin" valueType="num">
                                      <p:cBhvr>
                                        <p:cTn id="13" dur="1000" fill="hold"/>
                                        <p:tgtEl>
                                          <p:spTgt spid="274437"/>
                                        </p:tgtEl>
                                        <p:attrNameLst>
                                          <p:attrName>ppt_h</p:attrName>
                                        </p:attrNameLst>
                                      </p:cBhvr>
                                      <p:tavLst>
                                        <p:tav tm="0">
                                          <p:val>
                                            <p:strVal val="#ppt_h"/>
                                          </p:val>
                                        </p:tav>
                                        <p:tav tm="100000">
                                          <p:val>
                                            <p:strVal val="#ppt_h"/>
                                          </p:val>
                                        </p:tav>
                                      </p:tavLst>
                                    </p:anim>
                                    <p:animEffect transition="in" filter="fade">
                                      <p:cBhvr>
                                        <p:cTn id="14" dur="1000"/>
                                        <p:tgtEl>
                                          <p:spTgt spid="2744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74438"/>
                                        </p:tgtEl>
                                        <p:attrNameLst>
                                          <p:attrName>style.visibility</p:attrName>
                                        </p:attrNameLst>
                                      </p:cBhvr>
                                      <p:to>
                                        <p:strVal val="visible"/>
                                      </p:to>
                                    </p:set>
                                    <p:anim calcmode="lin" valueType="num">
                                      <p:cBhvr>
                                        <p:cTn id="19" dur="1000" fill="hold"/>
                                        <p:tgtEl>
                                          <p:spTgt spid="274438"/>
                                        </p:tgtEl>
                                        <p:attrNameLst>
                                          <p:attrName>ppt_w</p:attrName>
                                        </p:attrNameLst>
                                      </p:cBhvr>
                                      <p:tavLst>
                                        <p:tav tm="0">
                                          <p:val>
                                            <p:strVal val="#ppt_w*0.70"/>
                                          </p:val>
                                        </p:tav>
                                        <p:tav tm="100000">
                                          <p:val>
                                            <p:strVal val="#ppt_w"/>
                                          </p:val>
                                        </p:tav>
                                      </p:tavLst>
                                    </p:anim>
                                    <p:anim calcmode="lin" valueType="num">
                                      <p:cBhvr>
                                        <p:cTn id="20" dur="1000" fill="hold"/>
                                        <p:tgtEl>
                                          <p:spTgt spid="274438"/>
                                        </p:tgtEl>
                                        <p:attrNameLst>
                                          <p:attrName>ppt_h</p:attrName>
                                        </p:attrNameLst>
                                      </p:cBhvr>
                                      <p:tavLst>
                                        <p:tav tm="0">
                                          <p:val>
                                            <p:strVal val="#ppt_h"/>
                                          </p:val>
                                        </p:tav>
                                        <p:tav tm="100000">
                                          <p:val>
                                            <p:strVal val="#ppt_h"/>
                                          </p:val>
                                        </p:tav>
                                      </p:tavLst>
                                    </p:anim>
                                    <p:animEffect transition="in" filter="fade">
                                      <p:cBhvr>
                                        <p:cTn id="21" dur="1000"/>
                                        <p:tgtEl>
                                          <p:spTgt spid="2744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274439"/>
                                        </p:tgtEl>
                                        <p:attrNameLst>
                                          <p:attrName>style.visibility</p:attrName>
                                        </p:attrNameLst>
                                      </p:cBhvr>
                                      <p:to>
                                        <p:strVal val="visible"/>
                                      </p:to>
                                    </p:set>
                                    <p:anim calcmode="lin" valueType="num">
                                      <p:cBhvr>
                                        <p:cTn id="26" dur="1000" fill="hold"/>
                                        <p:tgtEl>
                                          <p:spTgt spid="274439"/>
                                        </p:tgtEl>
                                        <p:attrNameLst>
                                          <p:attrName>ppt_w</p:attrName>
                                        </p:attrNameLst>
                                      </p:cBhvr>
                                      <p:tavLst>
                                        <p:tav tm="0">
                                          <p:val>
                                            <p:strVal val="#ppt_w*0.70"/>
                                          </p:val>
                                        </p:tav>
                                        <p:tav tm="100000">
                                          <p:val>
                                            <p:strVal val="#ppt_w"/>
                                          </p:val>
                                        </p:tav>
                                      </p:tavLst>
                                    </p:anim>
                                    <p:anim calcmode="lin" valueType="num">
                                      <p:cBhvr>
                                        <p:cTn id="27" dur="1000" fill="hold"/>
                                        <p:tgtEl>
                                          <p:spTgt spid="274439"/>
                                        </p:tgtEl>
                                        <p:attrNameLst>
                                          <p:attrName>ppt_h</p:attrName>
                                        </p:attrNameLst>
                                      </p:cBhvr>
                                      <p:tavLst>
                                        <p:tav tm="0">
                                          <p:val>
                                            <p:strVal val="#ppt_h"/>
                                          </p:val>
                                        </p:tav>
                                        <p:tav tm="100000">
                                          <p:val>
                                            <p:strVal val="#ppt_h"/>
                                          </p:val>
                                        </p:tav>
                                      </p:tavLst>
                                    </p:anim>
                                    <p:animEffect transition="in" filter="fade">
                                      <p:cBhvr>
                                        <p:cTn id="28" dur="1000"/>
                                        <p:tgtEl>
                                          <p:spTgt spid="27443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274440"/>
                                        </p:tgtEl>
                                        <p:attrNameLst>
                                          <p:attrName>style.visibility</p:attrName>
                                        </p:attrNameLst>
                                      </p:cBhvr>
                                      <p:to>
                                        <p:strVal val="visible"/>
                                      </p:to>
                                    </p:set>
                                    <p:animEffect transition="in" filter="strips(downRight)">
                                      <p:cBhvr>
                                        <p:cTn id="33" dur="500"/>
                                        <p:tgtEl>
                                          <p:spTgt spid="27444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274441"/>
                                        </p:tgtEl>
                                        <p:attrNameLst>
                                          <p:attrName>style.visibility</p:attrName>
                                        </p:attrNameLst>
                                      </p:cBhvr>
                                      <p:to>
                                        <p:strVal val="visible"/>
                                      </p:to>
                                    </p:set>
                                    <p:anim calcmode="lin" valueType="num">
                                      <p:cBhvr>
                                        <p:cTn id="38" dur="1000" fill="hold"/>
                                        <p:tgtEl>
                                          <p:spTgt spid="274441"/>
                                        </p:tgtEl>
                                        <p:attrNameLst>
                                          <p:attrName>ppt_w</p:attrName>
                                        </p:attrNameLst>
                                      </p:cBhvr>
                                      <p:tavLst>
                                        <p:tav tm="0">
                                          <p:val>
                                            <p:strVal val="#ppt_w*0.70"/>
                                          </p:val>
                                        </p:tav>
                                        <p:tav tm="100000">
                                          <p:val>
                                            <p:strVal val="#ppt_w"/>
                                          </p:val>
                                        </p:tav>
                                      </p:tavLst>
                                    </p:anim>
                                    <p:anim calcmode="lin" valueType="num">
                                      <p:cBhvr>
                                        <p:cTn id="39" dur="1000" fill="hold"/>
                                        <p:tgtEl>
                                          <p:spTgt spid="274441"/>
                                        </p:tgtEl>
                                        <p:attrNameLst>
                                          <p:attrName>ppt_h</p:attrName>
                                        </p:attrNameLst>
                                      </p:cBhvr>
                                      <p:tavLst>
                                        <p:tav tm="0">
                                          <p:val>
                                            <p:strVal val="#ppt_h"/>
                                          </p:val>
                                        </p:tav>
                                        <p:tav tm="100000">
                                          <p:val>
                                            <p:strVal val="#ppt_h"/>
                                          </p:val>
                                        </p:tav>
                                      </p:tavLst>
                                    </p:anim>
                                    <p:animEffect transition="in" filter="fade">
                                      <p:cBhvr>
                                        <p:cTn id="40" dur="1000"/>
                                        <p:tgtEl>
                                          <p:spTgt spid="274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nodeType="clickEffect">
                                  <p:stCondLst>
                                    <p:cond delay="0"/>
                                  </p:stCondLst>
                                  <p:childTnLst>
                                    <p:set>
                                      <p:cBhvr>
                                        <p:cTn id="44" dur="1" fill="hold">
                                          <p:stCondLst>
                                            <p:cond delay="0"/>
                                          </p:stCondLst>
                                        </p:cTn>
                                        <p:tgtEl>
                                          <p:spTgt spid="274442"/>
                                        </p:tgtEl>
                                        <p:attrNameLst>
                                          <p:attrName>style.visibility</p:attrName>
                                        </p:attrNameLst>
                                      </p:cBhvr>
                                      <p:to>
                                        <p:strVal val="visible"/>
                                      </p:to>
                                    </p:set>
                                    <p:anim calcmode="lin" valueType="num">
                                      <p:cBhvr>
                                        <p:cTn id="45" dur="1000" fill="hold"/>
                                        <p:tgtEl>
                                          <p:spTgt spid="274442"/>
                                        </p:tgtEl>
                                        <p:attrNameLst>
                                          <p:attrName>ppt_w</p:attrName>
                                        </p:attrNameLst>
                                      </p:cBhvr>
                                      <p:tavLst>
                                        <p:tav tm="0">
                                          <p:val>
                                            <p:strVal val="#ppt_w*0.70"/>
                                          </p:val>
                                        </p:tav>
                                        <p:tav tm="100000">
                                          <p:val>
                                            <p:strVal val="#ppt_w"/>
                                          </p:val>
                                        </p:tav>
                                      </p:tavLst>
                                    </p:anim>
                                    <p:anim calcmode="lin" valueType="num">
                                      <p:cBhvr>
                                        <p:cTn id="46" dur="1000" fill="hold"/>
                                        <p:tgtEl>
                                          <p:spTgt spid="274442"/>
                                        </p:tgtEl>
                                        <p:attrNameLst>
                                          <p:attrName>ppt_h</p:attrName>
                                        </p:attrNameLst>
                                      </p:cBhvr>
                                      <p:tavLst>
                                        <p:tav tm="0">
                                          <p:val>
                                            <p:strVal val="#ppt_h"/>
                                          </p:val>
                                        </p:tav>
                                        <p:tav tm="100000">
                                          <p:val>
                                            <p:strVal val="#ppt_h"/>
                                          </p:val>
                                        </p:tav>
                                      </p:tavLst>
                                    </p:anim>
                                    <p:animEffect transition="in" filter="fade">
                                      <p:cBhvr>
                                        <p:cTn id="47" dur="1000"/>
                                        <p:tgtEl>
                                          <p:spTgt spid="27444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nodeType="clickEffect">
                                  <p:stCondLst>
                                    <p:cond delay="0"/>
                                  </p:stCondLst>
                                  <p:childTnLst>
                                    <p:set>
                                      <p:cBhvr>
                                        <p:cTn id="51" dur="1" fill="hold">
                                          <p:stCondLst>
                                            <p:cond delay="0"/>
                                          </p:stCondLst>
                                        </p:cTn>
                                        <p:tgtEl>
                                          <p:spTgt spid="274443"/>
                                        </p:tgtEl>
                                        <p:attrNameLst>
                                          <p:attrName>style.visibility</p:attrName>
                                        </p:attrNameLst>
                                      </p:cBhvr>
                                      <p:to>
                                        <p:strVal val="visible"/>
                                      </p:to>
                                    </p:set>
                                    <p:anim calcmode="lin" valueType="num">
                                      <p:cBhvr>
                                        <p:cTn id="52" dur="1000" fill="hold"/>
                                        <p:tgtEl>
                                          <p:spTgt spid="274443"/>
                                        </p:tgtEl>
                                        <p:attrNameLst>
                                          <p:attrName>ppt_w</p:attrName>
                                        </p:attrNameLst>
                                      </p:cBhvr>
                                      <p:tavLst>
                                        <p:tav tm="0">
                                          <p:val>
                                            <p:strVal val="#ppt_w*0.70"/>
                                          </p:val>
                                        </p:tav>
                                        <p:tav tm="100000">
                                          <p:val>
                                            <p:strVal val="#ppt_w"/>
                                          </p:val>
                                        </p:tav>
                                      </p:tavLst>
                                    </p:anim>
                                    <p:anim calcmode="lin" valueType="num">
                                      <p:cBhvr>
                                        <p:cTn id="53" dur="1000" fill="hold"/>
                                        <p:tgtEl>
                                          <p:spTgt spid="274443"/>
                                        </p:tgtEl>
                                        <p:attrNameLst>
                                          <p:attrName>ppt_h</p:attrName>
                                        </p:attrNameLst>
                                      </p:cBhvr>
                                      <p:tavLst>
                                        <p:tav tm="0">
                                          <p:val>
                                            <p:strVal val="#ppt_h"/>
                                          </p:val>
                                        </p:tav>
                                        <p:tav tm="100000">
                                          <p:val>
                                            <p:strVal val="#ppt_h"/>
                                          </p:val>
                                        </p:tav>
                                      </p:tavLst>
                                    </p:anim>
                                    <p:animEffect transition="in" filter="fade">
                                      <p:cBhvr>
                                        <p:cTn id="54" dur="1000"/>
                                        <p:tgtEl>
                                          <p:spTgt spid="274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p:bldP spid="27444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half" idx="10"/>
          </p:nvPr>
        </p:nvSpPr>
        <p:spPr/>
        <p:txBody>
          <a:bodyPr/>
          <a:lstStyle/>
          <a:p>
            <a:pPr>
              <a:defRPr/>
            </a:pPr>
            <a:fld id="{399EA00A-3835-4D80-8020-5D9009A37273}" type="datetime1">
              <a:rPr lang="en-US"/>
              <a:pPr>
                <a:defRPr/>
              </a:pPr>
              <a:t>4/11/2019</a:t>
            </a:fld>
            <a:endParaRPr lang="en-US" altLang="en-US"/>
          </a:p>
        </p:txBody>
      </p:sp>
      <p:sp>
        <p:nvSpPr>
          <p:cNvPr id="1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36F77502-0DB5-4A90-A73D-100F850722A1}" type="slidenum">
              <a:rPr lang="en-US" altLang="en-US" sz="1000">
                <a:latin typeface="Arial" panose="020B0604020202020204" pitchFamily="34" charset="0"/>
              </a:rPr>
              <a:pPr/>
              <a:t>143</a:t>
            </a:fld>
            <a:endParaRPr lang="en-US" altLang="en-US" sz="1000">
              <a:latin typeface="Arial" panose="020B0604020202020204" pitchFamily="34" charset="0"/>
            </a:endParaRPr>
          </a:p>
        </p:txBody>
      </p:sp>
      <p:sp>
        <p:nvSpPr>
          <p:cNvPr id="37897"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37898"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5460" name="Rectangle 4"/>
          <p:cNvSpPr>
            <a:spLocks noChangeArrowheads="1"/>
          </p:cNvSpPr>
          <p:nvPr/>
        </p:nvSpPr>
        <p:spPr bwMode="auto">
          <a:xfrm>
            <a:off x="152400" y="212725"/>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Ratio fungsi tegangan dan fungsi arus memperlihatkan bahwa impedansi yang ada </a:t>
            </a:r>
          </a:p>
        </p:txBody>
      </p:sp>
      <p:graphicFrame>
        <p:nvGraphicFramePr>
          <p:cNvPr id="275461" name="Object 5"/>
          <p:cNvGraphicFramePr>
            <a:graphicFrameLocks noChangeAspect="1"/>
          </p:cNvGraphicFramePr>
          <p:nvPr/>
        </p:nvGraphicFramePr>
        <p:xfrm>
          <a:off x="1143000" y="1143000"/>
          <a:ext cx="2667000" cy="635000"/>
        </p:xfrm>
        <a:graphic>
          <a:graphicData uri="http://schemas.openxmlformats.org/presentationml/2006/ole">
            <mc:AlternateContent xmlns:mc="http://schemas.openxmlformats.org/markup-compatibility/2006">
              <mc:Choice xmlns:v="urn:schemas-microsoft-com:vml" Requires="v">
                <p:oleObj spid="_x0000_s38034" name="Equation" r:id="rId3" imgW="850680" imgH="203040" progId="Equation.3">
                  <p:embed/>
                </p:oleObj>
              </mc:Choice>
              <mc:Fallback>
                <p:oleObj name="Equation" r:id="rId3" imgW="850680" imgH="2030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143000"/>
                        <a:ext cx="26670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5462" name="Rectangle 6"/>
          <p:cNvSpPr>
            <a:spLocks noChangeArrowheads="1"/>
          </p:cNvSpPr>
          <p:nvPr/>
        </p:nvSpPr>
        <p:spPr bwMode="auto">
          <a:xfrm>
            <a:off x="228600" y="2286000"/>
            <a:ext cx="2824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lihat rangkaian seri RC </a:t>
            </a:r>
          </a:p>
        </p:txBody>
      </p:sp>
      <p:sp>
        <p:nvSpPr>
          <p:cNvPr id="37901" name="Rectangle 7"/>
          <p:cNvSpPr>
            <a:spLocks noChangeArrowheads="1"/>
          </p:cNvSpPr>
          <p:nvPr/>
        </p:nvSpPr>
        <p:spPr bwMode="auto">
          <a:xfrm>
            <a:off x="0"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75464" name="Object 8"/>
          <p:cNvGraphicFramePr>
            <a:graphicFrameLocks noChangeAspect="1"/>
          </p:cNvGraphicFramePr>
          <p:nvPr/>
        </p:nvGraphicFramePr>
        <p:xfrm>
          <a:off x="304800" y="2819400"/>
          <a:ext cx="3352800" cy="2320925"/>
        </p:xfrm>
        <a:graphic>
          <a:graphicData uri="http://schemas.openxmlformats.org/presentationml/2006/ole">
            <mc:AlternateContent xmlns:mc="http://schemas.openxmlformats.org/markup-compatibility/2006">
              <mc:Choice xmlns:v="urn:schemas-microsoft-com:vml" Requires="v">
                <p:oleObj spid="_x0000_s38035" r:id="rId5" imgW="6133333" imgH="3010320" progId="MSPhotoEd.3">
                  <p:embed/>
                </p:oleObj>
              </mc:Choice>
              <mc:Fallback>
                <p:oleObj r:id="rId5" imgW="6133333" imgH="3010320"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819400"/>
                        <a:ext cx="3352800" cy="232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5465" name="Object 9"/>
          <p:cNvGraphicFramePr>
            <a:graphicFrameLocks noChangeAspect="1"/>
          </p:cNvGraphicFramePr>
          <p:nvPr/>
        </p:nvGraphicFramePr>
        <p:xfrm>
          <a:off x="4586288" y="3810000"/>
          <a:ext cx="3262312" cy="927100"/>
        </p:xfrm>
        <a:graphic>
          <a:graphicData uri="http://schemas.openxmlformats.org/presentationml/2006/ole">
            <mc:AlternateContent xmlns:mc="http://schemas.openxmlformats.org/markup-compatibility/2006">
              <mc:Choice xmlns:v="urn:schemas-microsoft-com:vml" Requires="v">
                <p:oleObj spid="_x0000_s38036" name="Equation" r:id="rId7" imgW="1384200" imgH="393480" progId="Equation.3">
                  <p:embed/>
                </p:oleObj>
              </mc:Choice>
              <mc:Fallback>
                <p:oleObj name="Equation" r:id="rId7" imgW="1384200" imgH="39348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6288" y="3810000"/>
                        <a:ext cx="3262312"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5466" name="Object 10"/>
          <p:cNvGraphicFramePr>
            <a:graphicFrameLocks noChangeAspect="1"/>
          </p:cNvGraphicFramePr>
          <p:nvPr/>
        </p:nvGraphicFramePr>
        <p:xfrm>
          <a:off x="4572000" y="2514600"/>
          <a:ext cx="1728788" cy="536575"/>
        </p:xfrm>
        <a:graphic>
          <a:graphicData uri="http://schemas.openxmlformats.org/presentationml/2006/ole">
            <mc:AlternateContent xmlns:mc="http://schemas.openxmlformats.org/markup-compatibility/2006">
              <mc:Choice xmlns:v="urn:schemas-microsoft-com:vml" Requires="v">
                <p:oleObj spid="_x0000_s38037" name="Equation" r:id="rId9" imgW="634680" imgH="228600" progId="Equation.3">
                  <p:embed/>
                </p:oleObj>
              </mc:Choice>
              <mc:Fallback>
                <p:oleObj name="Equation" r:id="rId9" imgW="634680" imgH="2286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2514600"/>
                        <a:ext cx="1728788"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5467" name="Rectangle 11"/>
          <p:cNvSpPr>
            <a:spLocks noChangeArrowheads="1"/>
          </p:cNvSpPr>
          <p:nvPr/>
        </p:nvSpPr>
        <p:spPr bwMode="auto">
          <a:xfrm>
            <a:off x="3751263" y="3336925"/>
            <a:ext cx="4173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Menurut Hukum Kirchhoff, berlaku: </a:t>
            </a:r>
          </a:p>
        </p:txBody>
      </p:sp>
      <p:sp>
        <p:nvSpPr>
          <p:cNvPr id="275468" name="Rectangle 12"/>
          <p:cNvSpPr>
            <a:spLocks noChangeArrowheads="1"/>
          </p:cNvSpPr>
          <p:nvPr/>
        </p:nvSpPr>
        <p:spPr bwMode="auto">
          <a:xfrm>
            <a:off x="271463" y="4937125"/>
            <a:ext cx="8643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Persamaan diferensial orde satu ini memiliki penyelesaian dalam bentuk arus </a:t>
            </a:r>
          </a:p>
        </p:txBody>
      </p:sp>
      <p:graphicFrame>
        <p:nvGraphicFramePr>
          <p:cNvPr id="275469" name="Object 13"/>
          <p:cNvGraphicFramePr>
            <a:graphicFrameLocks noChangeAspect="1"/>
          </p:cNvGraphicFramePr>
          <p:nvPr/>
        </p:nvGraphicFramePr>
        <p:xfrm>
          <a:off x="1398588" y="5407025"/>
          <a:ext cx="1520825" cy="536575"/>
        </p:xfrm>
        <a:graphic>
          <a:graphicData uri="http://schemas.openxmlformats.org/presentationml/2006/ole">
            <mc:AlternateContent xmlns:mc="http://schemas.openxmlformats.org/markup-compatibility/2006">
              <mc:Choice xmlns:v="urn:schemas-microsoft-com:vml" Requires="v">
                <p:oleObj spid="_x0000_s38038" name="Equation" r:id="rId11" imgW="558720" imgH="228600" progId="Equation.3">
                  <p:embed/>
                </p:oleObj>
              </mc:Choice>
              <mc:Fallback>
                <p:oleObj name="Equation" r:id="rId11" imgW="558720" imgH="228600" progId="Equation.3">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8588" y="5407025"/>
                        <a:ext cx="1520825"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75460"/>
                                        </p:tgtEl>
                                        <p:attrNameLst>
                                          <p:attrName>style.visibility</p:attrName>
                                        </p:attrNameLst>
                                      </p:cBhvr>
                                      <p:to>
                                        <p:strVal val="visible"/>
                                      </p:to>
                                    </p:set>
                                    <p:animEffect transition="in" filter="strips(downRight)">
                                      <p:cBhvr>
                                        <p:cTn id="7" dur="500"/>
                                        <p:tgtEl>
                                          <p:spTgt spid="275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75461"/>
                                        </p:tgtEl>
                                        <p:attrNameLst>
                                          <p:attrName>style.visibility</p:attrName>
                                        </p:attrNameLst>
                                      </p:cBhvr>
                                      <p:to>
                                        <p:strVal val="visible"/>
                                      </p:to>
                                    </p:set>
                                    <p:anim calcmode="lin" valueType="num">
                                      <p:cBhvr>
                                        <p:cTn id="12" dur="1000" fill="hold"/>
                                        <p:tgtEl>
                                          <p:spTgt spid="275461"/>
                                        </p:tgtEl>
                                        <p:attrNameLst>
                                          <p:attrName>ppt_w</p:attrName>
                                        </p:attrNameLst>
                                      </p:cBhvr>
                                      <p:tavLst>
                                        <p:tav tm="0">
                                          <p:val>
                                            <p:strVal val="#ppt_w*0.70"/>
                                          </p:val>
                                        </p:tav>
                                        <p:tav tm="100000">
                                          <p:val>
                                            <p:strVal val="#ppt_w"/>
                                          </p:val>
                                        </p:tav>
                                      </p:tavLst>
                                    </p:anim>
                                    <p:anim calcmode="lin" valueType="num">
                                      <p:cBhvr>
                                        <p:cTn id="13" dur="1000" fill="hold"/>
                                        <p:tgtEl>
                                          <p:spTgt spid="275461"/>
                                        </p:tgtEl>
                                        <p:attrNameLst>
                                          <p:attrName>ppt_h</p:attrName>
                                        </p:attrNameLst>
                                      </p:cBhvr>
                                      <p:tavLst>
                                        <p:tav tm="0">
                                          <p:val>
                                            <p:strVal val="#ppt_h"/>
                                          </p:val>
                                        </p:tav>
                                        <p:tav tm="100000">
                                          <p:val>
                                            <p:strVal val="#ppt_h"/>
                                          </p:val>
                                        </p:tav>
                                      </p:tavLst>
                                    </p:anim>
                                    <p:animEffect transition="in" filter="fade">
                                      <p:cBhvr>
                                        <p:cTn id="14" dur="1000"/>
                                        <p:tgtEl>
                                          <p:spTgt spid="2754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75462"/>
                                        </p:tgtEl>
                                        <p:attrNameLst>
                                          <p:attrName>style.visibility</p:attrName>
                                        </p:attrNameLst>
                                      </p:cBhvr>
                                      <p:to>
                                        <p:strVal val="visible"/>
                                      </p:to>
                                    </p:set>
                                    <p:anim calcmode="lin" valueType="num">
                                      <p:cBhvr>
                                        <p:cTn id="19" dur="1000" fill="hold"/>
                                        <p:tgtEl>
                                          <p:spTgt spid="275462"/>
                                        </p:tgtEl>
                                        <p:attrNameLst>
                                          <p:attrName>ppt_x</p:attrName>
                                        </p:attrNameLst>
                                      </p:cBhvr>
                                      <p:tavLst>
                                        <p:tav tm="0">
                                          <p:val>
                                            <p:strVal val="#ppt_x-.2"/>
                                          </p:val>
                                        </p:tav>
                                        <p:tav tm="100000">
                                          <p:val>
                                            <p:strVal val="#ppt_x"/>
                                          </p:val>
                                        </p:tav>
                                      </p:tavLst>
                                    </p:anim>
                                    <p:anim calcmode="lin" valueType="num">
                                      <p:cBhvr>
                                        <p:cTn id="20" dur="1000" fill="hold"/>
                                        <p:tgtEl>
                                          <p:spTgt spid="27546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7546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nodeType="clickEffect">
                                  <p:stCondLst>
                                    <p:cond delay="0"/>
                                  </p:stCondLst>
                                  <p:childTnLst>
                                    <p:set>
                                      <p:cBhvr>
                                        <p:cTn id="25" dur="1" fill="hold">
                                          <p:stCondLst>
                                            <p:cond delay="0"/>
                                          </p:stCondLst>
                                        </p:cTn>
                                        <p:tgtEl>
                                          <p:spTgt spid="275464"/>
                                        </p:tgtEl>
                                        <p:attrNameLst>
                                          <p:attrName>style.visibility</p:attrName>
                                        </p:attrNameLst>
                                      </p:cBhvr>
                                      <p:to>
                                        <p:strVal val="visible"/>
                                      </p:to>
                                    </p:set>
                                    <p:animEffect transition="in" filter="wheel(4)">
                                      <p:cBhvr>
                                        <p:cTn id="26" dur="2000"/>
                                        <p:tgtEl>
                                          <p:spTgt spid="2754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275466"/>
                                        </p:tgtEl>
                                        <p:attrNameLst>
                                          <p:attrName>style.visibility</p:attrName>
                                        </p:attrNameLst>
                                      </p:cBhvr>
                                      <p:to>
                                        <p:strVal val="visible"/>
                                      </p:to>
                                    </p:set>
                                    <p:anim calcmode="lin" valueType="num">
                                      <p:cBhvr>
                                        <p:cTn id="31" dur="1000" fill="hold"/>
                                        <p:tgtEl>
                                          <p:spTgt spid="275466"/>
                                        </p:tgtEl>
                                        <p:attrNameLst>
                                          <p:attrName>ppt_w</p:attrName>
                                        </p:attrNameLst>
                                      </p:cBhvr>
                                      <p:tavLst>
                                        <p:tav tm="0">
                                          <p:val>
                                            <p:strVal val="#ppt_w*0.70"/>
                                          </p:val>
                                        </p:tav>
                                        <p:tav tm="100000">
                                          <p:val>
                                            <p:strVal val="#ppt_w"/>
                                          </p:val>
                                        </p:tav>
                                      </p:tavLst>
                                    </p:anim>
                                    <p:anim calcmode="lin" valueType="num">
                                      <p:cBhvr>
                                        <p:cTn id="32" dur="1000" fill="hold"/>
                                        <p:tgtEl>
                                          <p:spTgt spid="275466"/>
                                        </p:tgtEl>
                                        <p:attrNameLst>
                                          <p:attrName>ppt_h</p:attrName>
                                        </p:attrNameLst>
                                      </p:cBhvr>
                                      <p:tavLst>
                                        <p:tav tm="0">
                                          <p:val>
                                            <p:strVal val="#ppt_h"/>
                                          </p:val>
                                        </p:tav>
                                        <p:tav tm="100000">
                                          <p:val>
                                            <p:strVal val="#ppt_h"/>
                                          </p:val>
                                        </p:tav>
                                      </p:tavLst>
                                    </p:anim>
                                    <p:animEffect transition="in" filter="fade">
                                      <p:cBhvr>
                                        <p:cTn id="33" dur="1000"/>
                                        <p:tgtEl>
                                          <p:spTgt spid="27546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275467"/>
                                        </p:tgtEl>
                                        <p:attrNameLst>
                                          <p:attrName>style.visibility</p:attrName>
                                        </p:attrNameLst>
                                      </p:cBhvr>
                                      <p:to>
                                        <p:strVal val="visible"/>
                                      </p:to>
                                    </p:set>
                                    <p:animEffect transition="in" filter="wedge">
                                      <p:cBhvr>
                                        <p:cTn id="38" dur="2000"/>
                                        <p:tgtEl>
                                          <p:spTgt spid="27546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nodeType="clickEffect">
                                  <p:stCondLst>
                                    <p:cond delay="0"/>
                                  </p:stCondLst>
                                  <p:childTnLst>
                                    <p:set>
                                      <p:cBhvr>
                                        <p:cTn id="42" dur="1" fill="hold">
                                          <p:stCondLst>
                                            <p:cond delay="0"/>
                                          </p:stCondLst>
                                        </p:cTn>
                                        <p:tgtEl>
                                          <p:spTgt spid="275465"/>
                                        </p:tgtEl>
                                        <p:attrNameLst>
                                          <p:attrName>style.visibility</p:attrName>
                                        </p:attrNameLst>
                                      </p:cBhvr>
                                      <p:to>
                                        <p:strVal val="visible"/>
                                      </p:to>
                                    </p:set>
                                    <p:anim calcmode="lin" valueType="num">
                                      <p:cBhvr>
                                        <p:cTn id="43" dur="1000" fill="hold"/>
                                        <p:tgtEl>
                                          <p:spTgt spid="275465"/>
                                        </p:tgtEl>
                                        <p:attrNameLst>
                                          <p:attrName>ppt_w</p:attrName>
                                        </p:attrNameLst>
                                      </p:cBhvr>
                                      <p:tavLst>
                                        <p:tav tm="0">
                                          <p:val>
                                            <p:strVal val="#ppt_w*0.70"/>
                                          </p:val>
                                        </p:tav>
                                        <p:tav tm="100000">
                                          <p:val>
                                            <p:strVal val="#ppt_w"/>
                                          </p:val>
                                        </p:tav>
                                      </p:tavLst>
                                    </p:anim>
                                    <p:anim calcmode="lin" valueType="num">
                                      <p:cBhvr>
                                        <p:cTn id="44" dur="1000" fill="hold"/>
                                        <p:tgtEl>
                                          <p:spTgt spid="275465"/>
                                        </p:tgtEl>
                                        <p:attrNameLst>
                                          <p:attrName>ppt_h</p:attrName>
                                        </p:attrNameLst>
                                      </p:cBhvr>
                                      <p:tavLst>
                                        <p:tav tm="0">
                                          <p:val>
                                            <p:strVal val="#ppt_h"/>
                                          </p:val>
                                        </p:tav>
                                        <p:tav tm="100000">
                                          <p:val>
                                            <p:strVal val="#ppt_h"/>
                                          </p:val>
                                        </p:tav>
                                      </p:tavLst>
                                    </p:anim>
                                    <p:animEffect transition="in" filter="fade">
                                      <p:cBhvr>
                                        <p:cTn id="45" dur="1000"/>
                                        <p:tgtEl>
                                          <p:spTgt spid="27546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8" presetClass="entr" presetSubtype="12" fill="hold" grpId="0" nodeType="clickEffect">
                                  <p:stCondLst>
                                    <p:cond delay="0"/>
                                  </p:stCondLst>
                                  <p:iterate type="wd">
                                    <p:tmPct val="10000"/>
                                  </p:iterate>
                                  <p:childTnLst>
                                    <p:set>
                                      <p:cBhvr>
                                        <p:cTn id="49" dur="1" fill="hold">
                                          <p:stCondLst>
                                            <p:cond delay="0"/>
                                          </p:stCondLst>
                                        </p:cTn>
                                        <p:tgtEl>
                                          <p:spTgt spid="275468"/>
                                        </p:tgtEl>
                                        <p:attrNameLst>
                                          <p:attrName>style.visibility</p:attrName>
                                        </p:attrNameLst>
                                      </p:cBhvr>
                                      <p:to>
                                        <p:strVal val="visible"/>
                                      </p:to>
                                    </p:set>
                                    <p:animEffect transition="in" filter="strips(downLeft)">
                                      <p:cBhvr>
                                        <p:cTn id="50" dur="2000"/>
                                        <p:tgtEl>
                                          <p:spTgt spid="27546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275469"/>
                                        </p:tgtEl>
                                        <p:attrNameLst>
                                          <p:attrName>style.visibility</p:attrName>
                                        </p:attrNameLst>
                                      </p:cBhvr>
                                      <p:to>
                                        <p:strVal val="visible"/>
                                      </p:to>
                                    </p:set>
                                    <p:anim calcmode="lin" valueType="num">
                                      <p:cBhvr>
                                        <p:cTn id="55" dur="1000" fill="hold"/>
                                        <p:tgtEl>
                                          <p:spTgt spid="275469"/>
                                        </p:tgtEl>
                                        <p:attrNameLst>
                                          <p:attrName>ppt_w</p:attrName>
                                        </p:attrNameLst>
                                      </p:cBhvr>
                                      <p:tavLst>
                                        <p:tav tm="0">
                                          <p:val>
                                            <p:strVal val="#ppt_w*0.70"/>
                                          </p:val>
                                        </p:tav>
                                        <p:tav tm="100000">
                                          <p:val>
                                            <p:strVal val="#ppt_w"/>
                                          </p:val>
                                        </p:tav>
                                      </p:tavLst>
                                    </p:anim>
                                    <p:anim calcmode="lin" valueType="num">
                                      <p:cBhvr>
                                        <p:cTn id="56" dur="1000" fill="hold"/>
                                        <p:tgtEl>
                                          <p:spTgt spid="275469"/>
                                        </p:tgtEl>
                                        <p:attrNameLst>
                                          <p:attrName>ppt_h</p:attrName>
                                        </p:attrNameLst>
                                      </p:cBhvr>
                                      <p:tavLst>
                                        <p:tav tm="0">
                                          <p:val>
                                            <p:strVal val="#ppt_h"/>
                                          </p:val>
                                        </p:tav>
                                        <p:tav tm="100000">
                                          <p:val>
                                            <p:strVal val="#ppt_h"/>
                                          </p:val>
                                        </p:tav>
                                      </p:tavLst>
                                    </p:anim>
                                    <p:animEffect transition="in" filter="fade">
                                      <p:cBhvr>
                                        <p:cTn id="57" dur="1000"/>
                                        <p:tgtEl>
                                          <p:spTgt spid="27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0" grpId="0"/>
      <p:bldP spid="275462" grpId="0"/>
      <p:bldP spid="275467" grpId="0"/>
      <p:bldP spid="27546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EF9D42E6-70B5-4B9D-B2FA-E9DF0F15AA95}"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1EB018F9-8C21-46A4-B4EF-4EE8D81E840C}" type="slidenum">
              <a:rPr lang="en-US" altLang="en-US" sz="1000">
                <a:latin typeface="Arial" panose="020B0604020202020204" pitchFamily="34" charset="0"/>
              </a:rPr>
              <a:pPr/>
              <a:t>144</a:t>
            </a:fld>
            <a:endParaRPr lang="en-US" altLang="en-US" sz="1000">
              <a:latin typeface="Arial" panose="020B0604020202020204" pitchFamily="34" charset="0"/>
            </a:endParaRPr>
          </a:p>
        </p:txBody>
      </p:sp>
      <p:sp>
        <p:nvSpPr>
          <p:cNvPr id="3892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38921"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6484" name="Rectangle 4"/>
          <p:cNvSpPr>
            <a:spLocks noChangeArrowheads="1"/>
          </p:cNvSpPr>
          <p:nvPr/>
        </p:nvSpPr>
        <p:spPr bwMode="auto">
          <a:xfrm>
            <a:off x="304800" y="152400"/>
            <a:ext cx="675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Substitusi persamaan arus kedalam persamaan tegangan </a:t>
            </a:r>
          </a:p>
        </p:txBody>
      </p:sp>
      <p:graphicFrame>
        <p:nvGraphicFramePr>
          <p:cNvPr id="276485" name="Object 5"/>
          <p:cNvGraphicFramePr>
            <a:graphicFrameLocks noChangeAspect="1"/>
          </p:cNvGraphicFramePr>
          <p:nvPr/>
        </p:nvGraphicFramePr>
        <p:xfrm>
          <a:off x="727075" y="609600"/>
          <a:ext cx="4759325" cy="927100"/>
        </p:xfrm>
        <a:graphic>
          <a:graphicData uri="http://schemas.openxmlformats.org/presentationml/2006/ole">
            <mc:AlternateContent xmlns:mc="http://schemas.openxmlformats.org/markup-compatibility/2006">
              <mc:Choice xmlns:v="urn:schemas-microsoft-com:vml" Requires="v">
                <p:oleObj spid="_x0000_s39028" name="Equation" r:id="rId3" imgW="2019240" imgH="393480" progId="Equation.3">
                  <p:embed/>
                </p:oleObj>
              </mc:Choice>
              <mc:Fallback>
                <p:oleObj name="Equation" r:id="rId3" imgW="2019240" imgH="39348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 y="609600"/>
                        <a:ext cx="4759325"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486" name="Object 6"/>
          <p:cNvGraphicFramePr>
            <a:graphicFrameLocks noChangeAspect="1"/>
          </p:cNvGraphicFramePr>
          <p:nvPr/>
        </p:nvGraphicFramePr>
        <p:xfrm>
          <a:off x="923925" y="1481138"/>
          <a:ext cx="4518025" cy="987425"/>
        </p:xfrm>
        <a:graphic>
          <a:graphicData uri="http://schemas.openxmlformats.org/presentationml/2006/ole">
            <mc:AlternateContent xmlns:mc="http://schemas.openxmlformats.org/markup-compatibility/2006">
              <mc:Choice xmlns:v="urn:schemas-microsoft-com:vml" Requires="v">
                <p:oleObj spid="_x0000_s39029" name="Equation" r:id="rId5" imgW="1917360" imgH="419040" progId="Equation.3">
                  <p:embed/>
                </p:oleObj>
              </mc:Choice>
              <mc:Fallback>
                <p:oleObj name="Equation" r:id="rId5" imgW="1917360" imgH="419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925" y="1481138"/>
                        <a:ext cx="4518025"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487" name="Rectangle 7"/>
          <p:cNvSpPr>
            <a:spLocks noChangeArrowheads="1"/>
          </p:cNvSpPr>
          <p:nvPr/>
        </p:nvSpPr>
        <p:spPr bwMode="auto">
          <a:xfrm>
            <a:off x="369888" y="2651125"/>
            <a:ext cx="5573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Dari persamaan diatas dapat ditentukan bahwa </a:t>
            </a:r>
          </a:p>
        </p:txBody>
      </p:sp>
      <p:graphicFrame>
        <p:nvGraphicFramePr>
          <p:cNvPr id="276488" name="Object 8"/>
          <p:cNvGraphicFramePr>
            <a:graphicFrameLocks noChangeAspect="1"/>
          </p:cNvGraphicFramePr>
          <p:nvPr/>
        </p:nvGraphicFramePr>
        <p:xfrm>
          <a:off x="1420813" y="3124200"/>
          <a:ext cx="3829050" cy="987425"/>
        </p:xfrm>
        <a:graphic>
          <a:graphicData uri="http://schemas.openxmlformats.org/presentationml/2006/ole">
            <mc:AlternateContent xmlns:mc="http://schemas.openxmlformats.org/markup-compatibility/2006">
              <mc:Choice xmlns:v="urn:schemas-microsoft-com:vml" Requires="v">
                <p:oleObj spid="_x0000_s39030" name="Equation" r:id="rId7" imgW="1625400" imgH="419040" progId="Equation.3">
                  <p:embed/>
                </p:oleObj>
              </mc:Choice>
              <mc:Fallback>
                <p:oleObj name="Equation" r:id="rId7" imgW="1625400" imgH="41904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0813" y="3124200"/>
                        <a:ext cx="3829050"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489" name="Object 9"/>
          <p:cNvGraphicFramePr>
            <a:graphicFrameLocks noChangeAspect="1"/>
          </p:cNvGraphicFramePr>
          <p:nvPr/>
        </p:nvGraphicFramePr>
        <p:xfrm>
          <a:off x="1552575" y="4278313"/>
          <a:ext cx="2028825" cy="1392237"/>
        </p:xfrm>
        <a:graphic>
          <a:graphicData uri="http://schemas.openxmlformats.org/presentationml/2006/ole">
            <mc:AlternateContent xmlns:mc="http://schemas.openxmlformats.org/markup-compatibility/2006">
              <mc:Choice xmlns:v="urn:schemas-microsoft-com:vml" Requires="v">
                <p:oleObj spid="_x0000_s39031" name="Equation" r:id="rId9" imgW="888840" imgH="609480" progId="Equation.3">
                  <p:embed/>
                </p:oleObj>
              </mc:Choice>
              <mc:Fallback>
                <p:oleObj name="Equation" r:id="rId9" imgW="888840" imgH="60948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2575" y="4278313"/>
                        <a:ext cx="2028825" cy="1392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76484"/>
                                        </p:tgtEl>
                                        <p:attrNameLst>
                                          <p:attrName>style.visibility</p:attrName>
                                        </p:attrNameLst>
                                      </p:cBhvr>
                                      <p:to>
                                        <p:strVal val="visible"/>
                                      </p:to>
                                    </p:set>
                                    <p:animEffect transition="in" filter="strips(downRight)">
                                      <p:cBhvr>
                                        <p:cTn id="7" dur="500"/>
                                        <p:tgtEl>
                                          <p:spTgt spid="276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76485"/>
                                        </p:tgtEl>
                                        <p:attrNameLst>
                                          <p:attrName>style.visibility</p:attrName>
                                        </p:attrNameLst>
                                      </p:cBhvr>
                                      <p:to>
                                        <p:strVal val="visible"/>
                                      </p:to>
                                    </p:set>
                                    <p:anim calcmode="lin" valueType="num">
                                      <p:cBhvr>
                                        <p:cTn id="12" dur="1000" fill="hold"/>
                                        <p:tgtEl>
                                          <p:spTgt spid="276485"/>
                                        </p:tgtEl>
                                        <p:attrNameLst>
                                          <p:attrName>ppt_w</p:attrName>
                                        </p:attrNameLst>
                                      </p:cBhvr>
                                      <p:tavLst>
                                        <p:tav tm="0">
                                          <p:val>
                                            <p:strVal val="#ppt_w*0.70"/>
                                          </p:val>
                                        </p:tav>
                                        <p:tav tm="100000">
                                          <p:val>
                                            <p:strVal val="#ppt_w"/>
                                          </p:val>
                                        </p:tav>
                                      </p:tavLst>
                                    </p:anim>
                                    <p:anim calcmode="lin" valueType="num">
                                      <p:cBhvr>
                                        <p:cTn id="13" dur="1000" fill="hold"/>
                                        <p:tgtEl>
                                          <p:spTgt spid="276485"/>
                                        </p:tgtEl>
                                        <p:attrNameLst>
                                          <p:attrName>ppt_h</p:attrName>
                                        </p:attrNameLst>
                                      </p:cBhvr>
                                      <p:tavLst>
                                        <p:tav tm="0">
                                          <p:val>
                                            <p:strVal val="#ppt_h"/>
                                          </p:val>
                                        </p:tav>
                                        <p:tav tm="100000">
                                          <p:val>
                                            <p:strVal val="#ppt_h"/>
                                          </p:val>
                                        </p:tav>
                                      </p:tavLst>
                                    </p:anim>
                                    <p:animEffect transition="in" filter="fade">
                                      <p:cBhvr>
                                        <p:cTn id="14" dur="1000"/>
                                        <p:tgtEl>
                                          <p:spTgt spid="27648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76486"/>
                                        </p:tgtEl>
                                        <p:attrNameLst>
                                          <p:attrName>style.visibility</p:attrName>
                                        </p:attrNameLst>
                                      </p:cBhvr>
                                      <p:to>
                                        <p:strVal val="visible"/>
                                      </p:to>
                                    </p:set>
                                    <p:anim calcmode="lin" valueType="num">
                                      <p:cBhvr>
                                        <p:cTn id="19" dur="1000" fill="hold"/>
                                        <p:tgtEl>
                                          <p:spTgt spid="276486"/>
                                        </p:tgtEl>
                                        <p:attrNameLst>
                                          <p:attrName>ppt_w</p:attrName>
                                        </p:attrNameLst>
                                      </p:cBhvr>
                                      <p:tavLst>
                                        <p:tav tm="0">
                                          <p:val>
                                            <p:strVal val="#ppt_w*0.70"/>
                                          </p:val>
                                        </p:tav>
                                        <p:tav tm="100000">
                                          <p:val>
                                            <p:strVal val="#ppt_w"/>
                                          </p:val>
                                        </p:tav>
                                      </p:tavLst>
                                    </p:anim>
                                    <p:anim calcmode="lin" valueType="num">
                                      <p:cBhvr>
                                        <p:cTn id="20" dur="1000" fill="hold"/>
                                        <p:tgtEl>
                                          <p:spTgt spid="276486"/>
                                        </p:tgtEl>
                                        <p:attrNameLst>
                                          <p:attrName>ppt_h</p:attrName>
                                        </p:attrNameLst>
                                      </p:cBhvr>
                                      <p:tavLst>
                                        <p:tav tm="0">
                                          <p:val>
                                            <p:strVal val="#ppt_h"/>
                                          </p:val>
                                        </p:tav>
                                        <p:tav tm="100000">
                                          <p:val>
                                            <p:strVal val="#ppt_h"/>
                                          </p:val>
                                        </p:tav>
                                      </p:tavLst>
                                    </p:anim>
                                    <p:animEffect transition="in" filter="fade">
                                      <p:cBhvr>
                                        <p:cTn id="21" dur="1000"/>
                                        <p:tgtEl>
                                          <p:spTgt spid="2764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276487"/>
                                        </p:tgtEl>
                                        <p:attrNameLst>
                                          <p:attrName>style.visibility</p:attrName>
                                        </p:attrNameLst>
                                      </p:cBhvr>
                                      <p:to>
                                        <p:strVal val="visible"/>
                                      </p:to>
                                    </p:set>
                                    <p:animEffect transition="in" filter="strips(downRight)">
                                      <p:cBhvr>
                                        <p:cTn id="26" dur="500"/>
                                        <p:tgtEl>
                                          <p:spTgt spid="27648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276488"/>
                                        </p:tgtEl>
                                        <p:attrNameLst>
                                          <p:attrName>style.visibility</p:attrName>
                                        </p:attrNameLst>
                                      </p:cBhvr>
                                      <p:to>
                                        <p:strVal val="visible"/>
                                      </p:to>
                                    </p:set>
                                    <p:anim calcmode="lin" valueType="num">
                                      <p:cBhvr>
                                        <p:cTn id="31" dur="1000" fill="hold"/>
                                        <p:tgtEl>
                                          <p:spTgt spid="276488"/>
                                        </p:tgtEl>
                                        <p:attrNameLst>
                                          <p:attrName>ppt_w</p:attrName>
                                        </p:attrNameLst>
                                      </p:cBhvr>
                                      <p:tavLst>
                                        <p:tav tm="0">
                                          <p:val>
                                            <p:strVal val="#ppt_w*0.70"/>
                                          </p:val>
                                        </p:tav>
                                        <p:tav tm="100000">
                                          <p:val>
                                            <p:strVal val="#ppt_w"/>
                                          </p:val>
                                        </p:tav>
                                      </p:tavLst>
                                    </p:anim>
                                    <p:anim calcmode="lin" valueType="num">
                                      <p:cBhvr>
                                        <p:cTn id="32" dur="1000" fill="hold"/>
                                        <p:tgtEl>
                                          <p:spTgt spid="276488"/>
                                        </p:tgtEl>
                                        <p:attrNameLst>
                                          <p:attrName>ppt_h</p:attrName>
                                        </p:attrNameLst>
                                      </p:cBhvr>
                                      <p:tavLst>
                                        <p:tav tm="0">
                                          <p:val>
                                            <p:strVal val="#ppt_h"/>
                                          </p:val>
                                        </p:tav>
                                        <p:tav tm="100000">
                                          <p:val>
                                            <p:strVal val="#ppt_h"/>
                                          </p:val>
                                        </p:tav>
                                      </p:tavLst>
                                    </p:anim>
                                    <p:animEffect transition="in" filter="fade">
                                      <p:cBhvr>
                                        <p:cTn id="33" dur="1000"/>
                                        <p:tgtEl>
                                          <p:spTgt spid="27648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276489"/>
                                        </p:tgtEl>
                                        <p:attrNameLst>
                                          <p:attrName>style.visibility</p:attrName>
                                        </p:attrNameLst>
                                      </p:cBhvr>
                                      <p:to>
                                        <p:strVal val="visible"/>
                                      </p:to>
                                    </p:set>
                                    <p:anim calcmode="lin" valueType="num">
                                      <p:cBhvr>
                                        <p:cTn id="38" dur="1000" fill="hold"/>
                                        <p:tgtEl>
                                          <p:spTgt spid="276489"/>
                                        </p:tgtEl>
                                        <p:attrNameLst>
                                          <p:attrName>ppt_w</p:attrName>
                                        </p:attrNameLst>
                                      </p:cBhvr>
                                      <p:tavLst>
                                        <p:tav tm="0">
                                          <p:val>
                                            <p:strVal val="#ppt_w*0.70"/>
                                          </p:val>
                                        </p:tav>
                                        <p:tav tm="100000">
                                          <p:val>
                                            <p:strVal val="#ppt_w"/>
                                          </p:val>
                                        </p:tav>
                                      </p:tavLst>
                                    </p:anim>
                                    <p:anim calcmode="lin" valueType="num">
                                      <p:cBhvr>
                                        <p:cTn id="39" dur="1000" fill="hold"/>
                                        <p:tgtEl>
                                          <p:spTgt spid="276489"/>
                                        </p:tgtEl>
                                        <p:attrNameLst>
                                          <p:attrName>ppt_h</p:attrName>
                                        </p:attrNameLst>
                                      </p:cBhvr>
                                      <p:tavLst>
                                        <p:tav tm="0">
                                          <p:val>
                                            <p:strVal val="#ppt_h"/>
                                          </p:val>
                                        </p:tav>
                                        <p:tav tm="100000">
                                          <p:val>
                                            <p:strVal val="#ppt_h"/>
                                          </p:val>
                                        </p:tav>
                                      </p:tavLst>
                                    </p:anim>
                                    <p:animEffect transition="in" filter="fade">
                                      <p:cBhvr>
                                        <p:cTn id="40" dur="1000"/>
                                        <p:tgtEl>
                                          <p:spTgt spid="276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p:bldP spid="27648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dt" sz="half" idx="10"/>
          </p:nvPr>
        </p:nvSpPr>
        <p:spPr/>
        <p:txBody>
          <a:bodyPr/>
          <a:lstStyle/>
          <a:p>
            <a:pPr>
              <a:defRPr/>
            </a:pPr>
            <a:fld id="{9807EBEC-CF0C-45E2-AEDE-1A4D98B1B59F}" type="datetime1">
              <a:rPr lang="en-US"/>
              <a:pPr>
                <a:defRPr/>
              </a:pPr>
              <a:t>4/11/2019</a:t>
            </a:fld>
            <a:endParaRPr lang="en-US" altLang="en-US"/>
          </a:p>
        </p:txBody>
      </p:sp>
      <p:sp>
        <p:nvSpPr>
          <p:cNvPr id="12"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B857E76-BA87-4A12-9A08-6B86712100E3}" type="slidenum">
              <a:rPr lang="en-US" altLang="en-US" sz="1000">
                <a:latin typeface="Arial" panose="020B0604020202020204" pitchFamily="34" charset="0"/>
              </a:rPr>
              <a:pPr/>
              <a:t>145</a:t>
            </a:fld>
            <a:endParaRPr lang="en-US" altLang="en-US" sz="1000">
              <a:latin typeface="Arial" panose="020B0604020202020204" pitchFamily="34" charset="0"/>
            </a:endParaRPr>
          </a:p>
        </p:txBody>
      </p:sp>
      <p:sp>
        <p:nvSpPr>
          <p:cNvPr id="39944"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39945"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7508" name="Rectangle 4"/>
          <p:cNvSpPr>
            <a:spLocks noChangeArrowheads="1"/>
          </p:cNvSpPr>
          <p:nvPr/>
        </p:nvSpPr>
        <p:spPr bwMode="auto">
          <a:xfrm>
            <a:off x="304800" y="365125"/>
            <a:ext cx="1370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mengingat</a:t>
            </a:r>
          </a:p>
        </p:txBody>
      </p:sp>
      <p:graphicFrame>
        <p:nvGraphicFramePr>
          <p:cNvPr id="277509" name="Object 5"/>
          <p:cNvGraphicFramePr>
            <a:graphicFrameLocks noChangeAspect="1"/>
          </p:cNvGraphicFramePr>
          <p:nvPr/>
        </p:nvGraphicFramePr>
        <p:xfrm>
          <a:off x="2139950" y="109538"/>
          <a:ext cx="1593850" cy="957262"/>
        </p:xfrm>
        <a:graphic>
          <a:graphicData uri="http://schemas.openxmlformats.org/presentationml/2006/ole">
            <mc:AlternateContent xmlns:mc="http://schemas.openxmlformats.org/markup-compatibility/2006">
              <mc:Choice xmlns:v="urn:schemas-microsoft-com:vml" Requires="v">
                <p:oleObj spid="_x0000_s40053" name="Equation" r:id="rId3" imgW="698400" imgH="419040" progId="Equation.3">
                  <p:embed/>
                </p:oleObj>
              </mc:Choice>
              <mc:Fallback>
                <p:oleObj name="Equation" r:id="rId3" imgW="698400" imgH="4190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109538"/>
                        <a:ext cx="1593850" cy="957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7510" name="Rectangle 6"/>
          <p:cNvSpPr>
            <a:spLocks noChangeArrowheads="1"/>
          </p:cNvSpPr>
          <p:nvPr/>
        </p:nvSpPr>
        <p:spPr bwMode="auto">
          <a:xfrm>
            <a:off x="304800" y="1050925"/>
            <a:ext cx="804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maka</a:t>
            </a:r>
          </a:p>
        </p:txBody>
      </p:sp>
      <p:graphicFrame>
        <p:nvGraphicFramePr>
          <p:cNvPr id="277511" name="Object 7"/>
          <p:cNvGraphicFramePr>
            <a:graphicFrameLocks noChangeAspect="1"/>
          </p:cNvGraphicFramePr>
          <p:nvPr/>
        </p:nvGraphicFramePr>
        <p:xfrm>
          <a:off x="1008063" y="1427163"/>
          <a:ext cx="3563937" cy="1392237"/>
        </p:xfrm>
        <a:graphic>
          <a:graphicData uri="http://schemas.openxmlformats.org/presentationml/2006/ole">
            <mc:AlternateContent xmlns:mc="http://schemas.openxmlformats.org/markup-compatibility/2006">
              <mc:Choice xmlns:v="urn:schemas-microsoft-com:vml" Requires="v">
                <p:oleObj spid="_x0000_s40054" name="Equation" r:id="rId5" imgW="1562040" imgH="609480" progId="Equation.3">
                  <p:embed/>
                </p:oleObj>
              </mc:Choice>
              <mc:Fallback>
                <p:oleObj name="Equation" r:id="rId5" imgW="1562040" imgH="60948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63" y="1427163"/>
                        <a:ext cx="3563937" cy="1392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7512" name="Object 8"/>
          <p:cNvGraphicFramePr>
            <a:graphicFrameLocks noChangeAspect="1"/>
          </p:cNvGraphicFramePr>
          <p:nvPr/>
        </p:nvGraphicFramePr>
        <p:xfrm>
          <a:off x="5181600" y="1447800"/>
          <a:ext cx="3289300" cy="985838"/>
        </p:xfrm>
        <a:graphic>
          <a:graphicData uri="http://schemas.openxmlformats.org/presentationml/2006/ole">
            <mc:AlternateContent xmlns:mc="http://schemas.openxmlformats.org/markup-compatibility/2006">
              <mc:Choice xmlns:v="urn:schemas-microsoft-com:vml" Requires="v">
                <p:oleObj spid="_x0000_s40055" name="Equation" r:id="rId7" imgW="1396800" imgH="419040" progId="Equation.3">
                  <p:embed/>
                </p:oleObj>
              </mc:Choice>
              <mc:Fallback>
                <p:oleObj name="Equation" r:id="rId7" imgW="1396800" imgH="41904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1447800"/>
                        <a:ext cx="3289300"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7513" name="Rectangle 9"/>
          <p:cNvSpPr>
            <a:spLocks noChangeArrowheads="1"/>
          </p:cNvSpPr>
          <p:nvPr/>
        </p:nvSpPr>
        <p:spPr bwMode="auto">
          <a:xfrm>
            <a:off x="304800" y="31242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Ratio fungsi tegangan dan fungsi arus memperlihatkan bahwa impedansi yang ada </a:t>
            </a:r>
          </a:p>
        </p:txBody>
      </p:sp>
      <p:graphicFrame>
        <p:nvGraphicFramePr>
          <p:cNvPr id="277514" name="Object 10"/>
          <p:cNvGraphicFramePr>
            <a:graphicFrameLocks noChangeAspect="1"/>
          </p:cNvGraphicFramePr>
          <p:nvPr/>
        </p:nvGraphicFramePr>
        <p:xfrm>
          <a:off x="728663" y="4165600"/>
          <a:ext cx="3343275" cy="635000"/>
        </p:xfrm>
        <a:graphic>
          <a:graphicData uri="http://schemas.openxmlformats.org/presentationml/2006/ole">
            <mc:AlternateContent xmlns:mc="http://schemas.openxmlformats.org/markup-compatibility/2006">
              <mc:Choice xmlns:v="urn:schemas-microsoft-com:vml" Requires="v">
                <p:oleObj spid="_x0000_s40056" name="Equation" r:id="rId9" imgW="1066680" imgH="203040" progId="Equation.3">
                  <p:embed/>
                </p:oleObj>
              </mc:Choice>
              <mc:Fallback>
                <p:oleObj name="Equation" r:id="rId9" imgW="1066680" imgH="20304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3" y="4165600"/>
                        <a:ext cx="3343275"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strips(downRight)">
                                      <p:cBhvr>
                                        <p:cTn id="7" dur="500"/>
                                        <p:tgtEl>
                                          <p:spTgt spid="277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77509"/>
                                        </p:tgtEl>
                                        <p:attrNameLst>
                                          <p:attrName>style.visibility</p:attrName>
                                        </p:attrNameLst>
                                      </p:cBhvr>
                                      <p:to>
                                        <p:strVal val="visible"/>
                                      </p:to>
                                    </p:set>
                                    <p:anim calcmode="lin" valueType="num">
                                      <p:cBhvr>
                                        <p:cTn id="12" dur="1000" fill="hold"/>
                                        <p:tgtEl>
                                          <p:spTgt spid="277509"/>
                                        </p:tgtEl>
                                        <p:attrNameLst>
                                          <p:attrName>ppt_w</p:attrName>
                                        </p:attrNameLst>
                                      </p:cBhvr>
                                      <p:tavLst>
                                        <p:tav tm="0">
                                          <p:val>
                                            <p:strVal val="#ppt_w*0.70"/>
                                          </p:val>
                                        </p:tav>
                                        <p:tav tm="100000">
                                          <p:val>
                                            <p:strVal val="#ppt_w"/>
                                          </p:val>
                                        </p:tav>
                                      </p:tavLst>
                                    </p:anim>
                                    <p:anim calcmode="lin" valueType="num">
                                      <p:cBhvr>
                                        <p:cTn id="13" dur="1000" fill="hold"/>
                                        <p:tgtEl>
                                          <p:spTgt spid="277509"/>
                                        </p:tgtEl>
                                        <p:attrNameLst>
                                          <p:attrName>ppt_h</p:attrName>
                                        </p:attrNameLst>
                                      </p:cBhvr>
                                      <p:tavLst>
                                        <p:tav tm="0">
                                          <p:val>
                                            <p:strVal val="#ppt_h"/>
                                          </p:val>
                                        </p:tav>
                                        <p:tav tm="100000">
                                          <p:val>
                                            <p:strVal val="#ppt_h"/>
                                          </p:val>
                                        </p:tav>
                                      </p:tavLst>
                                    </p:anim>
                                    <p:animEffect transition="in" filter="fade">
                                      <p:cBhvr>
                                        <p:cTn id="14" dur="1000"/>
                                        <p:tgtEl>
                                          <p:spTgt spid="27750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77510"/>
                                        </p:tgtEl>
                                        <p:attrNameLst>
                                          <p:attrName>style.visibility</p:attrName>
                                        </p:attrNameLst>
                                      </p:cBhvr>
                                      <p:to>
                                        <p:strVal val="visible"/>
                                      </p:to>
                                    </p:set>
                                    <p:animEffect transition="in" filter="strips(downRight)">
                                      <p:cBhvr>
                                        <p:cTn id="19" dur="500"/>
                                        <p:tgtEl>
                                          <p:spTgt spid="2775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277511"/>
                                        </p:tgtEl>
                                        <p:attrNameLst>
                                          <p:attrName>style.visibility</p:attrName>
                                        </p:attrNameLst>
                                      </p:cBhvr>
                                      <p:to>
                                        <p:strVal val="visible"/>
                                      </p:to>
                                    </p:set>
                                    <p:anim calcmode="lin" valueType="num">
                                      <p:cBhvr>
                                        <p:cTn id="24" dur="1000" fill="hold"/>
                                        <p:tgtEl>
                                          <p:spTgt spid="277511"/>
                                        </p:tgtEl>
                                        <p:attrNameLst>
                                          <p:attrName>ppt_w</p:attrName>
                                        </p:attrNameLst>
                                      </p:cBhvr>
                                      <p:tavLst>
                                        <p:tav tm="0">
                                          <p:val>
                                            <p:strVal val="#ppt_w*0.70"/>
                                          </p:val>
                                        </p:tav>
                                        <p:tav tm="100000">
                                          <p:val>
                                            <p:strVal val="#ppt_w"/>
                                          </p:val>
                                        </p:tav>
                                      </p:tavLst>
                                    </p:anim>
                                    <p:anim calcmode="lin" valueType="num">
                                      <p:cBhvr>
                                        <p:cTn id="25" dur="1000" fill="hold"/>
                                        <p:tgtEl>
                                          <p:spTgt spid="277511"/>
                                        </p:tgtEl>
                                        <p:attrNameLst>
                                          <p:attrName>ppt_h</p:attrName>
                                        </p:attrNameLst>
                                      </p:cBhvr>
                                      <p:tavLst>
                                        <p:tav tm="0">
                                          <p:val>
                                            <p:strVal val="#ppt_h"/>
                                          </p:val>
                                        </p:tav>
                                        <p:tav tm="100000">
                                          <p:val>
                                            <p:strVal val="#ppt_h"/>
                                          </p:val>
                                        </p:tav>
                                      </p:tavLst>
                                    </p:anim>
                                    <p:animEffect transition="in" filter="fade">
                                      <p:cBhvr>
                                        <p:cTn id="26" dur="1000"/>
                                        <p:tgtEl>
                                          <p:spTgt spid="2775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277512"/>
                                        </p:tgtEl>
                                        <p:attrNameLst>
                                          <p:attrName>style.visibility</p:attrName>
                                        </p:attrNameLst>
                                      </p:cBhvr>
                                      <p:to>
                                        <p:strVal val="visible"/>
                                      </p:to>
                                    </p:set>
                                    <p:anim calcmode="lin" valueType="num">
                                      <p:cBhvr>
                                        <p:cTn id="31" dur="1000" fill="hold"/>
                                        <p:tgtEl>
                                          <p:spTgt spid="277512"/>
                                        </p:tgtEl>
                                        <p:attrNameLst>
                                          <p:attrName>ppt_w</p:attrName>
                                        </p:attrNameLst>
                                      </p:cBhvr>
                                      <p:tavLst>
                                        <p:tav tm="0">
                                          <p:val>
                                            <p:strVal val="#ppt_w*0.70"/>
                                          </p:val>
                                        </p:tav>
                                        <p:tav tm="100000">
                                          <p:val>
                                            <p:strVal val="#ppt_w"/>
                                          </p:val>
                                        </p:tav>
                                      </p:tavLst>
                                    </p:anim>
                                    <p:anim calcmode="lin" valueType="num">
                                      <p:cBhvr>
                                        <p:cTn id="32" dur="1000" fill="hold"/>
                                        <p:tgtEl>
                                          <p:spTgt spid="277512"/>
                                        </p:tgtEl>
                                        <p:attrNameLst>
                                          <p:attrName>ppt_h</p:attrName>
                                        </p:attrNameLst>
                                      </p:cBhvr>
                                      <p:tavLst>
                                        <p:tav tm="0">
                                          <p:val>
                                            <p:strVal val="#ppt_h"/>
                                          </p:val>
                                        </p:tav>
                                        <p:tav tm="100000">
                                          <p:val>
                                            <p:strVal val="#ppt_h"/>
                                          </p:val>
                                        </p:tav>
                                      </p:tavLst>
                                    </p:anim>
                                    <p:animEffect transition="in" filter="fade">
                                      <p:cBhvr>
                                        <p:cTn id="33" dur="1000"/>
                                        <p:tgtEl>
                                          <p:spTgt spid="2775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277513"/>
                                        </p:tgtEl>
                                        <p:attrNameLst>
                                          <p:attrName>style.visibility</p:attrName>
                                        </p:attrNameLst>
                                      </p:cBhvr>
                                      <p:to>
                                        <p:strVal val="visible"/>
                                      </p:to>
                                    </p:set>
                                    <p:animEffect transition="in" filter="strips(downRight)">
                                      <p:cBhvr>
                                        <p:cTn id="38" dur="500"/>
                                        <p:tgtEl>
                                          <p:spTgt spid="2775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nodeType="clickEffect">
                                  <p:stCondLst>
                                    <p:cond delay="0"/>
                                  </p:stCondLst>
                                  <p:childTnLst>
                                    <p:set>
                                      <p:cBhvr>
                                        <p:cTn id="42" dur="1" fill="hold">
                                          <p:stCondLst>
                                            <p:cond delay="0"/>
                                          </p:stCondLst>
                                        </p:cTn>
                                        <p:tgtEl>
                                          <p:spTgt spid="277514"/>
                                        </p:tgtEl>
                                        <p:attrNameLst>
                                          <p:attrName>style.visibility</p:attrName>
                                        </p:attrNameLst>
                                      </p:cBhvr>
                                      <p:to>
                                        <p:strVal val="visible"/>
                                      </p:to>
                                    </p:set>
                                    <p:anim calcmode="lin" valueType="num">
                                      <p:cBhvr>
                                        <p:cTn id="43" dur="1000" fill="hold"/>
                                        <p:tgtEl>
                                          <p:spTgt spid="277514"/>
                                        </p:tgtEl>
                                        <p:attrNameLst>
                                          <p:attrName>ppt_w</p:attrName>
                                        </p:attrNameLst>
                                      </p:cBhvr>
                                      <p:tavLst>
                                        <p:tav tm="0">
                                          <p:val>
                                            <p:strVal val="#ppt_w*0.70"/>
                                          </p:val>
                                        </p:tav>
                                        <p:tav tm="100000">
                                          <p:val>
                                            <p:strVal val="#ppt_w"/>
                                          </p:val>
                                        </p:tav>
                                      </p:tavLst>
                                    </p:anim>
                                    <p:anim calcmode="lin" valueType="num">
                                      <p:cBhvr>
                                        <p:cTn id="44" dur="1000" fill="hold"/>
                                        <p:tgtEl>
                                          <p:spTgt spid="277514"/>
                                        </p:tgtEl>
                                        <p:attrNameLst>
                                          <p:attrName>ppt_h</p:attrName>
                                        </p:attrNameLst>
                                      </p:cBhvr>
                                      <p:tavLst>
                                        <p:tav tm="0">
                                          <p:val>
                                            <p:strVal val="#ppt_h"/>
                                          </p:val>
                                        </p:tav>
                                        <p:tav tm="100000">
                                          <p:val>
                                            <p:strVal val="#ppt_h"/>
                                          </p:val>
                                        </p:tav>
                                      </p:tavLst>
                                    </p:anim>
                                    <p:animEffect transition="in" filter="fade">
                                      <p:cBhvr>
                                        <p:cTn id="45" dur="1000"/>
                                        <p:tgtEl>
                                          <p:spTgt spid="277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p:bldP spid="277510" grpId="0"/>
      <p:bldP spid="27751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dt" sz="half" idx="10"/>
          </p:nvPr>
        </p:nvSpPr>
        <p:spPr/>
        <p:txBody>
          <a:bodyPr/>
          <a:lstStyle/>
          <a:p>
            <a:pPr>
              <a:defRPr/>
            </a:pPr>
            <a:fld id="{AF2D364F-7DAC-4014-8104-ED94E5A404AE}" type="datetime1">
              <a:rPr lang="en-US"/>
              <a:pPr>
                <a:defRPr/>
              </a:pPr>
              <a:t>4/11/2019</a:t>
            </a:fld>
            <a:endParaRPr lang="en-US" altLang="en-US"/>
          </a:p>
        </p:txBody>
      </p:sp>
      <p:sp>
        <p:nvSpPr>
          <p:cNvPr id="12"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02B0B42D-E9D8-44EC-B8D9-3D7435ADFFEB}" type="slidenum">
              <a:rPr lang="en-US" altLang="en-US" sz="1000">
                <a:latin typeface="Arial" panose="020B0604020202020204" pitchFamily="34" charset="0"/>
              </a:rPr>
              <a:pPr/>
              <a:t>146</a:t>
            </a:fld>
            <a:endParaRPr lang="en-US" altLang="en-US" sz="1000">
              <a:latin typeface="Arial" panose="020B0604020202020204" pitchFamily="34" charset="0"/>
            </a:endParaRPr>
          </a:p>
        </p:txBody>
      </p:sp>
      <p:sp>
        <p:nvSpPr>
          <p:cNvPr id="40965"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0966"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78532" name="Rectangle 4"/>
          <p:cNvSpPr>
            <a:spLocks noChangeArrowheads="1"/>
          </p:cNvSpPr>
          <p:nvPr/>
        </p:nvSpPr>
        <p:spPr bwMode="auto">
          <a:xfrm>
            <a:off x="141288" y="136525"/>
            <a:ext cx="2373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NOTASI PHASOR</a:t>
            </a:r>
            <a:r>
              <a:rPr lang="en-US" altLang="en-US" sz="2000">
                <a:latin typeface="Arial" panose="020B0604020202020204" pitchFamily="34" charset="0"/>
              </a:rPr>
              <a:t> </a:t>
            </a:r>
          </a:p>
        </p:txBody>
      </p:sp>
      <p:sp>
        <p:nvSpPr>
          <p:cNvPr id="40968" name="Rectangle 5"/>
          <p:cNvSpPr>
            <a:spLocks noChangeArrowheads="1"/>
          </p:cNvSpPr>
          <p:nvPr/>
        </p:nvSpPr>
        <p:spPr bwMode="auto">
          <a:xfrm>
            <a:off x="133350" y="685800"/>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Tinjau fungsi </a:t>
            </a:r>
          </a:p>
        </p:txBody>
      </p:sp>
      <p:graphicFrame>
        <p:nvGraphicFramePr>
          <p:cNvPr id="278534" name="Object 6"/>
          <p:cNvGraphicFramePr>
            <a:graphicFrameLocks noChangeAspect="1"/>
          </p:cNvGraphicFramePr>
          <p:nvPr/>
        </p:nvGraphicFramePr>
        <p:xfrm>
          <a:off x="1905000" y="585788"/>
          <a:ext cx="1679575" cy="557212"/>
        </p:xfrm>
        <a:graphic>
          <a:graphicData uri="http://schemas.openxmlformats.org/presentationml/2006/ole">
            <mc:AlternateContent xmlns:mc="http://schemas.openxmlformats.org/markup-compatibility/2006">
              <mc:Choice xmlns:v="urn:schemas-microsoft-com:vml" Requires="v">
                <p:oleObj spid="_x0000_s40999" name="Equation" r:id="rId3" imgW="685800" imgH="228600" progId="Equation.3">
                  <p:embed/>
                </p:oleObj>
              </mc:Choice>
              <mc:Fallback>
                <p:oleObj name="Equation" r:id="rId3" imgW="685800" imgH="228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85788"/>
                        <a:ext cx="1679575"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8535" name="Rectangle 7"/>
          <p:cNvSpPr>
            <a:spLocks noChangeArrowheads="1"/>
          </p:cNvSpPr>
          <p:nvPr/>
        </p:nvSpPr>
        <p:spPr bwMode="auto">
          <a:xfrm>
            <a:off x="3733800" y="685800"/>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Besaran ini adalah besaran komplek </a:t>
            </a:r>
          </a:p>
        </p:txBody>
      </p:sp>
      <p:sp>
        <p:nvSpPr>
          <p:cNvPr id="278536" name="Rectangle 8"/>
          <p:cNvSpPr>
            <a:spLocks noChangeArrowheads="1"/>
          </p:cNvSpPr>
          <p:nvPr/>
        </p:nvSpPr>
        <p:spPr bwMode="auto">
          <a:xfrm>
            <a:off x="136525" y="1219200"/>
            <a:ext cx="7559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2000">
                <a:latin typeface="Arial" panose="020B0604020202020204" pitchFamily="34" charset="0"/>
              </a:rPr>
              <a:t>yang mengandung variabel t, meskipum besaran absolute r tetap </a:t>
            </a:r>
          </a:p>
        </p:txBody>
      </p:sp>
      <p:sp>
        <p:nvSpPr>
          <p:cNvPr id="278537" name="Rectangle 9"/>
          <p:cNvSpPr>
            <a:spLocks noChangeArrowheads="1"/>
          </p:cNvSpPr>
          <p:nvPr/>
        </p:nvSpPr>
        <p:spPr bwMode="auto">
          <a:xfrm>
            <a:off x="152400" y="1752600"/>
            <a:ext cx="767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2000">
                <a:latin typeface="Arial" panose="020B0604020202020204" pitchFamily="34" charset="0"/>
              </a:rPr>
              <a:t>Bilamana beberapa sketsa kita gambarkan untuk berbagai harga t </a:t>
            </a:r>
          </a:p>
        </p:txBody>
      </p:sp>
      <p:pic>
        <p:nvPicPr>
          <p:cNvPr id="2785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9144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8532"/>
                                        </p:tgtEl>
                                        <p:attrNameLst>
                                          <p:attrName>style.visibility</p:attrName>
                                        </p:attrNameLst>
                                      </p:cBhvr>
                                      <p:to>
                                        <p:strVal val="visible"/>
                                      </p:to>
                                    </p:set>
                                    <p:anim calcmode="lin" valueType="num">
                                      <p:cBhvr>
                                        <p:cTn id="7" dur="1000" fill="hold"/>
                                        <p:tgtEl>
                                          <p:spTgt spid="278532"/>
                                        </p:tgtEl>
                                        <p:attrNameLst>
                                          <p:attrName>ppt_x</p:attrName>
                                        </p:attrNameLst>
                                      </p:cBhvr>
                                      <p:tavLst>
                                        <p:tav tm="0">
                                          <p:val>
                                            <p:strVal val="#ppt_x-.2"/>
                                          </p:val>
                                        </p:tav>
                                        <p:tav tm="100000">
                                          <p:val>
                                            <p:strVal val="#ppt_x"/>
                                          </p:val>
                                        </p:tav>
                                      </p:tavLst>
                                    </p:anim>
                                    <p:anim calcmode="lin" valueType="num">
                                      <p:cBhvr>
                                        <p:cTn id="8" dur="1000" fill="hold"/>
                                        <p:tgtEl>
                                          <p:spTgt spid="2785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85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78534"/>
                                        </p:tgtEl>
                                        <p:attrNameLst>
                                          <p:attrName>style.visibility</p:attrName>
                                        </p:attrNameLst>
                                      </p:cBhvr>
                                      <p:to>
                                        <p:strVal val="visible"/>
                                      </p:to>
                                    </p:set>
                                    <p:anim calcmode="lin" valueType="num">
                                      <p:cBhvr>
                                        <p:cTn id="14" dur="1000" fill="hold"/>
                                        <p:tgtEl>
                                          <p:spTgt spid="278534"/>
                                        </p:tgtEl>
                                        <p:attrNameLst>
                                          <p:attrName>ppt_w</p:attrName>
                                        </p:attrNameLst>
                                      </p:cBhvr>
                                      <p:tavLst>
                                        <p:tav tm="0">
                                          <p:val>
                                            <p:strVal val="#ppt_w*0.70"/>
                                          </p:val>
                                        </p:tav>
                                        <p:tav tm="100000">
                                          <p:val>
                                            <p:strVal val="#ppt_w"/>
                                          </p:val>
                                        </p:tav>
                                      </p:tavLst>
                                    </p:anim>
                                    <p:anim calcmode="lin" valueType="num">
                                      <p:cBhvr>
                                        <p:cTn id="15" dur="1000" fill="hold"/>
                                        <p:tgtEl>
                                          <p:spTgt spid="278534"/>
                                        </p:tgtEl>
                                        <p:attrNameLst>
                                          <p:attrName>ppt_h</p:attrName>
                                        </p:attrNameLst>
                                      </p:cBhvr>
                                      <p:tavLst>
                                        <p:tav tm="0">
                                          <p:val>
                                            <p:strVal val="#ppt_h"/>
                                          </p:val>
                                        </p:tav>
                                        <p:tav tm="100000">
                                          <p:val>
                                            <p:strVal val="#ppt_h"/>
                                          </p:val>
                                        </p:tav>
                                      </p:tavLst>
                                    </p:anim>
                                    <p:animEffect transition="in" filter="fade">
                                      <p:cBhvr>
                                        <p:cTn id="16" dur="1000"/>
                                        <p:tgtEl>
                                          <p:spTgt spid="2785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78535"/>
                                        </p:tgtEl>
                                        <p:attrNameLst>
                                          <p:attrName>style.visibility</p:attrName>
                                        </p:attrNameLst>
                                      </p:cBhvr>
                                      <p:to>
                                        <p:strVal val="visible"/>
                                      </p:to>
                                    </p:set>
                                    <p:animEffect transition="in" filter="strips(downLeft)">
                                      <p:cBhvr>
                                        <p:cTn id="21" dur="500"/>
                                        <p:tgtEl>
                                          <p:spTgt spid="2785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278536"/>
                                        </p:tgtEl>
                                        <p:attrNameLst>
                                          <p:attrName>style.visibility</p:attrName>
                                        </p:attrNameLst>
                                      </p:cBhvr>
                                      <p:to>
                                        <p:strVal val="visible"/>
                                      </p:to>
                                    </p:set>
                                    <p:animEffect transition="in" filter="strips(downRight)">
                                      <p:cBhvr>
                                        <p:cTn id="26" dur="500"/>
                                        <p:tgtEl>
                                          <p:spTgt spid="2785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78537"/>
                                        </p:tgtEl>
                                        <p:attrNameLst>
                                          <p:attrName>style.visibility</p:attrName>
                                        </p:attrNameLst>
                                      </p:cBhvr>
                                      <p:to>
                                        <p:strVal val="visible"/>
                                      </p:to>
                                    </p:set>
                                    <p:animEffect transition="in" filter="strips(downLeft)">
                                      <p:cBhvr>
                                        <p:cTn id="31" dur="500"/>
                                        <p:tgtEl>
                                          <p:spTgt spid="27853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fill="hold" nodeType="clickEffect">
                                  <p:stCondLst>
                                    <p:cond delay="0"/>
                                  </p:stCondLst>
                                  <p:childTnLst>
                                    <p:set>
                                      <p:cBhvr>
                                        <p:cTn id="35" dur="1" fill="hold">
                                          <p:stCondLst>
                                            <p:cond delay="0"/>
                                          </p:stCondLst>
                                        </p:cTn>
                                        <p:tgtEl>
                                          <p:spTgt spid="278538"/>
                                        </p:tgtEl>
                                        <p:attrNameLst>
                                          <p:attrName>style.visibility</p:attrName>
                                        </p:attrNameLst>
                                      </p:cBhvr>
                                      <p:to>
                                        <p:strVal val="visible"/>
                                      </p:to>
                                    </p:set>
                                    <p:animEffect transition="in" filter="strips(downRight)">
                                      <p:cBhvr>
                                        <p:cTn id="36" dur="5000"/>
                                        <p:tgtEl>
                                          <p:spTgt spid="278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2" grpId="0"/>
      <p:bldP spid="278535" grpId="0"/>
      <p:bldP spid="278536" grpId="0"/>
      <p:bldP spid="27853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dt" sz="half" idx="10"/>
          </p:nvPr>
        </p:nvSpPr>
        <p:spPr/>
        <p:txBody>
          <a:bodyPr/>
          <a:lstStyle/>
          <a:p>
            <a:pPr>
              <a:defRPr/>
            </a:pPr>
            <a:fld id="{9419EA7F-9351-4976-A8BB-5EF9EA88953B}" type="datetime1">
              <a:rPr lang="en-US"/>
              <a:pPr>
                <a:defRPr/>
              </a:pPr>
              <a:t>4/11/2019</a:t>
            </a:fld>
            <a:endParaRPr lang="en-US" altLang="en-US"/>
          </a:p>
        </p:txBody>
      </p:sp>
      <p:sp>
        <p:nvSpPr>
          <p:cNvPr id="6"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ACD65A9B-6C94-4315-90FB-12CAF91A82AE}" type="slidenum">
              <a:rPr lang="en-US" altLang="en-US" sz="1000">
                <a:latin typeface="Arial" panose="020B0604020202020204" pitchFamily="34" charset="0"/>
              </a:rPr>
              <a:pPr/>
              <a:t>147</a:t>
            </a:fld>
            <a:endParaRPr lang="en-US" altLang="en-US" sz="1000">
              <a:latin typeface="Arial" panose="020B0604020202020204" pitchFamily="34" charset="0"/>
            </a:endParaRPr>
          </a:p>
        </p:txBody>
      </p:sp>
      <p:sp>
        <p:nvSpPr>
          <p:cNvPr id="74756"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4757"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pic>
        <p:nvPicPr>
          <p:cNvPr id="279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868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79556"/>
                                        </p:tgtEl>
                                        <p:attrNameLst>
                                          <p:attrName>style.visibility</p:attrName>
                                        </p:attrNameLst>
                                      </p:cBhvr>
                                      <p:to>
                                        <p:strVal val="visible"/>
                                      </p:to>
                                    </p:set>
                                    <p:animEffect transition="in" filter="strips(downRight)">
                                      <p:cBhvr>
                                        <p:cTn id="7" dur="5000"/>
                                        <p:tgtEl>
                                          <p:spTgt spid="27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dt" sz="half" idx="10"/>
          </p:nvPr>
        </p:nvSpPr>
        <p:spPr/>
        <p:txBody>
          <a:bodyPr/>
          <a:lstStyle/>
          <a:p>
            <a:pPr>
              <a:defRPr/>
            </a:pPr>
            <a:fld id="{5BD647D7-2BB8-4F47-815A-D253C9D03721}" type="datetime1">
              <a:rPr lang="en-US"/>
              <a:pPr>
                <a:defRPr/>
              </a:pPr>
              <a:t>4/11/2019</a:t>
            </a:fld>
            <a:endParaRPr lang="en-US" altLang="en-US"/>
          </a:p>
        </p:txBody>
      </p:sp>
      <p:sp>
        <p:nvSpPr>
          <p:cNvPr id="12"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C8106984-A9BC-4F3E-8084-C99BC7999EC3}" type="slidenum">
              <a:rPr lang="en-US" altLang="en-US" sz="1000">
                <a:latin typeface="Arial" panose="020B0604020202020204" pitchFamily="34" charset="0"/>
              </a:rPr>
              <a:pPr/>
              <a:t>148</a:t>
            </a:fld>
            <a:endParaRPr lang="en-US" altLang="en-US" sz="1000">
              <a:latin typeface="Arial" panose="020B0604020202020204" pitchFamily="34" charset="0"/>
            </a:endParaRPr>
          </a:p>
        </p:txBody>
      </p:sp>
      <p:sp>
        <p:nvSpPr>
          <p:cNvPr id="4199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1991"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80580" name="Rectangle 4"/>
          <p:cNvSpPr>
            <a:spLocks noChangeArrowheads="1"/>
          </p:cNvSpPr>
          <p:nvPr/>
        </p:nvSpPr>
        <p:spPr bwMode="auto">
          <a:xfrm>
            <a:off x="128588" y="152400"/>
            <a:ext cx="8863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Pada bagian sebelumnya kita telah melihat sebuah rangkaian seri terdiri dari </a:t>
            </a:r>
            <a:endParaRPr lang="es-ES_tradnl" altLang="en-US" sz="2000">
              <a:latin typeface="Arial" panose="020B0604020202020204" pitchFamily="34" charset="0"/>
            </a:endParaRPr>
          </a:p>
          <a:p>
            <a:pPr eaLnBrk="1" hangingPunct="1"/>
            <a:r>
              <a:rPr lang="es-ES_tradnl" altLang="en-US" sz="2000">
                <a:latin typeface="Arial" panose="020B0604020202020204" pitchFamily="34" charset="0"/>
              </a:rPr>
              <a:t>elemen RL</a:t>
            </a:r>
            <a:r>
              <a:rPr lang="en-US" altLang="en-US" sz="2000">
                <a:latin typeface="Arial" panose="020B0604020202020204" pitchFamily="34" charset="0"/>
              </a:rPr>
              <a:t> </a:t>
            </a:r>
          </a:p>
        </p:txBody>
      </p:sp>
      <p:sp>
        <p:nvSpPr>
          <p:cNvPr id="280581" name="Rectangle 5"/>
          <p:cNvSpPr>
            <a:spLocks noChangeArrowheads="1"/>
          </p:cNvSpPr>
          <p:nvPr/>
        </p:nvSpPr>
        <p:spPr bwMode="auto">
          <a:xfrm>
            <a:off x="1447800" y="457200"/>
            <a:ext cx="3062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dengan catuan tegangan </a:t>
            </a:r>
          </a:p>
        </p:txBody>
      </p:sp>
      <p:graphicFrame>
        <p:nvGraphicFramePr>
          <p:cNvPr id="280582" name="Object 6"/>
          <p:cNvGraphicFramePr>
            <a:graphicFrameLocks noChangeAspect="1"/>
          </p:cNvGraphicFramePr>
          <p:nvPr/>
        </p:nvGraphicFramePr>
        <p:xfrm>
          <a:off x="762000" y="990600"/>
          <a:ext cx="1728788" cy="536575"/>
        </p:xfrm>
        <a:graphic>
          <a:graphicData uri="http://schemas.openxmlformats.org/presentationml/2006/ole">
            <mc:AlternateContent xmlns:mc="http://schemas.openxmlformats.org/markup-compatibility/2006">
              <mc:Choice xmlns:v="urn:schemas-microsoft-com:vml" Requires="v">
                <p:oleObj spid="_x0000_s42049" name="Equation" r:id="rId3" imgW="634680" imgH="228600" progId="Equation.3">
                  <p:embed/>
                </p:oleObj>
              </mc:Choice>
              <mc:Fallback>
                <p:oleObj name="Equation" r:id="rId3" imgW="634680" imgH="228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1728788"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0583" name="Rectangle 7"/>
          <p:cNvSpPr>
            <a:spLocks noChangeArrowheads="1"/>
          </p:cNvSpPr>
          <p:nvPr/>
        </p:nvSpPr>
        <p:spPr bwMode="auto">
          <a:xfrm>
            <a:off x="152400" y="1676400"/>
            <a:ext cx="482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maka akan mengalir arus sebesar</a:t>
            </a:r>
            <a:r>
              <a:rPr lang="en-US" altLang="en-US" sz="2000">
                <a:latin typeface="Arial" panose="020B0604020202020204" pitchFamily="34" charset="0"/>
              </a:rPr>
              <a:t> </a:t>
            </a:r>
          </a:p>
        </p:txBody>
      </p:sp>
      <p:graphicFrame>
        <p:nvGraphicFramePr>
          <p:cNvPr id="280584" name="Object 8"/>
          <p:cNvGraphicFramePr>
            <a:graphicFrameLocks noChangeAspect="1"/>
          </p:cNvGraphicFramePr>
          <p:nvPr/>
        </p:nvGraphicFramePr>
        <p:xfrm>
          <a:off x="4343400" y="1447800"/>
          <a:ext cx="2841625" cy="985838"/>
        </p:xfrm>
        <a:graphic>
          <a:graphicData uri="http://schemas.openxmlformats.org/presentationml/2006/ole">
            <mc:AlternateContent xmlns:mc="http://schemas.openxmlformats.org/markup-compatibility/2006">
              <mc:Choice xmlns:v="urn:schemas-microsoft-com:vml" Requires="v">
                <p:oleObj spid="_x0000_s42050" name="Equation" r:id="rId5" imgW="1206360" imgH="419040" progId="Equation.3">
                  <p:embed/>
                </p:oleObj>
              </mc:Choice>
              <mc:Fallback>
                <p:oleObj name="Equation" r:id="rId5" imgW="1206360" imgH="41904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447800"/>
                        <a:ext cx="2841625"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0585" name="Rectangle 9"/>
          <p:cNvSpPr>
            <a:spLocks noChangeArrowheads="1"/>
          </p:cNvSpPr>
          <p:nvPr/>
        </p:nvSpPr>
        <p:spPr bwMode="auto">
          <a:xfrm>
            <a:off x="152400" y="25146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maka notasi phasor dari tegangan dan arus tersebut dapat digambarkan seperti pada Gambar berikut ini:</a:t>
            </a:r>
            <a:r>
              <a:rPr lang="en-US" altLang="en-US" sz="2000">
                <a:latin typeface="Arial" panose="020B0604020202020204" pitchFamily="34" charset="0"/>
              </a:rPr>
              <a:t> </a:t>
            </a:r>
          </a:p>
        </p:txBody>
      </p:sp>
      <p:pic>
        <p:nvPicPr>
          <p:cNvPr id="28058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3352800"/>
            <a:ext cx="51054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 calcmode="lin" valueType="num">
                                      <p:cBhvr>
                                        <p:cTn id="7" dur="1000" fill="hold"/>
                                        <p:tgtEl>
                                          <p:spTgt spid="280580"/>
                                        </p:tgtEl>
                                        <p:attrNameLst>
                                          <p:attrName>ppt_x</p:attrName>
                                        </p:attrNameLst>
                                      </p:cBhvr>
                                      <p:tavLst>
                                        <p:tav tm="0">
                                          <p:val>
                                            <p:strVal val="#ppt_x-.2"/>
                                          </p:val>
                                        </p:tav>
                                        <p:tav tm="100000">
                                          <p:val>
                                            <p:strVal val="#ppt_x"/>
                                          </p:val>
                                        </p:tav>
                                      </p:tavLst>
                                    </p:anim>
                                    <p:anim calcmode="lin" valueType="num">
                                      <p:cBhvr>
                                        <p:cTn id="8" dur="1000" fill="hold"/>
                                        <p:tgtEl>
                                          <p:spTgt spid="2805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0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80581"/>
                                        </p:tgtEl>
                                        <p:attrNameLst>
                                          <p:attrName>style.visibility</p:attrName>
                                        </p:attrNameLst>
                                      </p:cBhvr>
                                      <p:to>
                                        <p:strVal val="visible"/>
                                      </p:to>
                                    </p:set>
                                    <p:anim calcmode="lin" valueType="num">
                                      <p:cBhvr>
                                        <p:cTn id="14" dur="1000" fill="hold"/>
                                        <p:tgtEl>
                                          <p:spTgt spid="280581"/>
                                        </p:tgtEl>
                                        <p:attrNameLst>
                                          <p:attrName>ppt_x</p:attrName>
                                        </p:attrNameLst>
                                      </p:cBhvr>
                                      <p:tavLst>
                                        <p:tav tm="0">
                                          <p:val>
                                            <p:strVal val="#ppt_x-.2"/>
                                          </p:val>
                                        </p:tav>
                                        <p:tav tm="100000">
                                          <p:val>
                                            <p:strVal val="#ppt_x"/>
                                          </p:val>
                                        </p:tav>
                                      </p:tavLst>
                                    </p:anim>
                                    <p:anim calcmode="lin" valueType="num">
                                      <p:cBhvr>
                                        <p:cTn id="15" dur="1000" fill="hold"/>
                                        <p:tgtEl>
                                          <p:spTgt spid="28058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805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80582"/>
                                        </p:tgtEl>
                                        <p:attrNameLst>
                                          <p:attrName>style.visibility</p:attrName>
                                        </p:attrNameLst>
                                      </p:cBhvr>
                                      <p:to>
                                        <p:strVal val="visible"/>
                                      </p:to>
                                    </p:set>
                                    <p:anim calcmode="lin" valueType="num">
                                      <p:cBhvr>
                                        <p:cTn id="21" dur="1000" fill="hold"/>
                                        <p:tgtEl>
                                          <p:spTgt spid="280582"/>
                                        </p:tgtEl>
                                        <p:attrNameLst>
                                          <p:attrName>ppt_w</p:attrName>
                                        </p:attrNameLst>
                                      </p:cBhvr>
                                      <p:tavLst>
                                        <p:tav tm="0">
                                          <p:val>
                                            <p:strVal val="#ppt_w*0.70"/>
                                          </p:val>
                                        </p:tav>
                                        <p:tav tm="100000">
                                          <p:val>
                                            <p:strVal val="#ppt_w"/>
                                          </p:val>
                                        </p:tav>
                                      </p:tavLst>
                                    </p:anim>
                                    <p:anim calcmode="lin" valueType="num">
                                      <p:cBhvr>
                                        <p:cTn id="22" dur="1000" fill="hold"/>
                                        <p:tgtEl>
                                          <p:spTgt spid="280582"/>
                                        </p:tgtEl>
                                        <p:attrNameLst>
                                          <p:attrName>ppt_h</p:attrName>
                                        </p:attrNameLst>
                                      </p:cBhvr>
                                      <p:tavLst>
                                        <p:tav tm="0">
                                          <p:val>
                                            <p:strVal val="#ppt_h"/>
                                          </p:val>
                                        </p:tav>
                                        <p:tav tm="100000">
                                          <p:val>
                                            <p:strVal val="#ppt_h"/>
                                          </p:val>
                                        </p:tav>
                                      </p:tavLst>
                                    </p:anim>
                                    <p:animEffect transition="in" filter="fade">
                                      <p:cBhvr>
                                        <p:cTn id="23" dur="1000"/>
                                        <p:tgtEl>
                                          <p:spTgt spid="28058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80583"/>
                                        </p:tgtEl>
                                        <p:attrNameLst>
                                          <p:attrName>style.visibility</p:attrName>
                                        </p:attrNameLst>
                                      </p:cBhvr>
                                      <p:to>
                                        <p:strVal val="visible"/>
                                      </p:to>
                                    </p:set>
                                    <p:anim calcmode="lin" valueType="num">
                                      <p:cBhvr>
                                        <p:cTn id="28" dur="1000" fill="hold"/>
                                        <p:tgtEl>
                                          <p:spTgt spid="280583"/>
                                        </p:tgtEl>
                                        <p:attrNameLst>
                                          <p:attrName>ppt_x</p:attrName>
                                        </p:attrNameLst>
                                      </p:cBhvr>
                                      <p:tavLst>
                                        <p:tav tm="0">
                                          <p:val>
                                            <p:strVal val="#ppt_x-.2"/>
                                          </p:val>
                                        </p:tav>
                                        <p:tav tm="100000">
                                          <p:val>
                                            <p:strVal val="#ppt_x"/>
                                          </p:val>
                                        </p:tav>
                                      </p:tavLst>
                                    </p:anim>
                                    <p:anim calcmode="lin" valueType="num">
                                      <p:cBhvr>
                                        <p:cTn id="29" dur="1000" fill="hold"/>
                                        <p:tgtEl>
                                          <p:spTgt spid="28058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805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80584"/>
                                        </p:tgtEl>
                                        <p:attrNameLst>
                                          <p:attrName>style.visibility</p:attrName>
                                        </p:attrNameLst>
                                      </p:cBhvr>
                                      <p:to>
                                        <p:strVal val="visible"/>
                                      </p:to>
                                    </p:set>
                                    <p:anim calcmode="lin" valueType="num">
                                      <p:cBhvr>
                                        <p:cTn id="35" dur="1000" fill="hold"/>
                                        <p:tgtEl>
                                          <p:spTgt spid="280584"/>
                                        </p:tgtEl>
                                        <p:attrNameLst>
                                          <p:attrName>ppt_w</p:attrName>
                                        </p:attrNameLst>
                                      </p:cBhvr>
                                      <p:tavLst>
                                        <p:tav tm="0">
                                          <p:val>
                                            <p:strVal val="#ppt_w*0.70"/>
                                          </p:val>
                                        </p:tav>
                                        <p:tav tm="100000">
                                          <p:val>
                                            <p:strVal val="#ppt_w"/>
                                          </p:val>
                                        </p:tav>
                                      </p:tavLst>
                                    </p:anim>
                                    <p:anim calcmode="lin" valueType="num">
                                      <p:cBhvr>
                                        <p:cTn id="36" dur="1000" fill="hold"/>
                                        <p:tgtEl>
                                          <p:spTgt spid="280584"/>
                                        </p:tgtEl>
                                        <p:attrNameLst>
                                          <p:attrName>ppt_h</p:attrName>
                                        </p:attrNameLst>
                                      </p:cBhvr>
                                      <p:tavLst>
                                        <p:tav tm="0">
                                          <p:val>
                                            <p:strVal val="#ppt_h"/>
                                          </p:val>
                                        </p:tav>
                                        <p:tav tm="100000">
                                          <p:val>
                                            <p:strVal val="#ppt_h"/>
                                          </p:val>
                                        </p:tav>
                                      </p:tavLst>
                                    </p:anim>
                                    <p:animEffect transition="in" filter="fade">
                                      <p:cBhvr>
                                        <p:cTn id="37" dur="1000"/>
                                        <p:tgtEl>
                                          <p:spTgt spid="2805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iterate type="lt">
                                    <p:tmPct val="10000"/>
                                  </p:iterate>
                                  <p:childTnLst>
                                    <p:set>
                                      <p:cBhvr>
                                        <p:cTn id="41" dur="1" fill="hold">
                                          <p:stCondLst>
                                            <p:cond delay="0"/>
                                          </p:stCondLst>
                                        </p:cTn>
                                        <p:tgtEl>
                                          <p:spTgt spid="280585"/>
                                        </p:tgtEl>
                                        <p:attrNameLst>
                                          <p:attrName>style.visibility</p:attrName>
                                        </p:attrNameLst>
                                      </p:cBhvr>
                                      <p:to>
                                        <p:strVal val="visible"/>
                                      </p:to>
                                    </p:set>
                                    <p:animEffect transition="in" filter="strips(downLeft)">
                                      <p:cBhvr>
                                        <p:cTn id="42" dur="500"/>
                                        <p:tgtEl>
                                          <p:spTgt spid="28058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0" presetClass="entr" presetSubtype="0" fill="hold" nodeType="clickEffect">
                                  <p:stCondLst>
                                    <p:cond delay="0"/>
                                  </p:stCondLst>
                                  <p:childTnLst>
                                    <p:set>
                                      <p:cBhvr>
                                        <p:cTn id="46" dur="1" fill="hold">
                                          <p:stCondLst>
                                            <p:cond delay="0"/>
                                          </p:stCondLst>
                                        </p:cTn>
                                        <p:tgtEl>
                                          <p:spTgt spid="280586"/>
                                        </p:tgtEl>
                                        <p:attrNameLst>
                                          <p:attrName>style.visibility</p:attrName>
                                        </p:attrNameLst>
                                      </p:cBhvr>
                                      <p:to>
                                        <p:strVal val="visible"/>
                                      </p:to>
                                    </p:set>
                                    <p:animEffect transition="in" filter="wedge">
                                      <p:cBhvr>
                                        <p:cTn id="47" dur="2000"/>
                                        <p:tgtEl>
                                          <p:spTgt spid="280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p:bldP spid="280581" grpId="0"/>
      <p:bldP spid="280583" grpId="0"/>
      <p:bldP spid="28058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dt" sz="half" idx="10"/>
          </p:nvPr>
        </p:nvSpPr>
        <p:spPr/>
        <p:txBody>
          <a:bodyPr/>
          <a:lstStyle/>
          <a:p>
            <a:pPr>
              <a:defRPr/>
            </a:pPr>
            <a:fld id="{11D9CD19-B3CC-4A90-9759-ACCB9EEE1E9A}" type="datetime1">
              <a:rPr lang="en-US"/>
              <a:pPr>
                <a:defRPr/>
              </a:pPr>
              <a:t>4/11/2019</a:t>
            </a:fld>
            <a:endParaRPr lang="en-US" altLang="en-US"/>
          </a:p>
        </p:txBody>
      </p:sp>
      <p:sp>
        <p:nvSpPr>
          <p:cNvPr id="6"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14A5621E-14A2-4D94-88FC-B4948B0F127E}" type="slidenum">
              <a:rPr lang="en-US" altLang="en-US" sz="1000">
                <a:latin typeface="Arial" panose="020B0604020202020204" pitchFamily="34" charset="0"/>
              </a:rPr>
              <a:pPr/>
              <a:t>149</a:t>
            </a:fld>
            <a:endParaRPr lang="en-US" altLang="en-US" sz="1000">
              <a:latin typeface="Arial" panose="020B0604020202020204" pitchFamily="34" charset="0"/>
            </a:endParaRPr>
          </a:p>
        </p:txBody>
      </p:sp>
      <p:sp>
        <p:nvSpPr>
          <p:cNvPr id="7578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5781"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pic>
        <p:nvPicPr>
          <p:cNvPr id="281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0104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wheel(4)">
                                      <p:cBhvr>
                                        <p:cTn id="7" dur="20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37147" y="228600"/>
            <a:ext cx="5791200" cy="461665"/>
          </a:xfrm>
          <a:prstGeom prst="rect">
            <a:avLst/>
          </a:prstGeom>
        </p:spPr>
        <p:txBody>
          <a:bodyPr wrap="square">
            <a:spAutoFit/>
          </a:bodyPr>
          <a:lstStyle/>
          <a:p>
            <a:r>
              <a:rPr lang="en-ID" b="1" i="0" dirty="0" smtClean="0">
                <a:solidFill>
                  <a:srgbClr val="1E1E1E"/>
                </a:solidFill>
                <a:effectLst/>
                <a:latin typeface="Raleway"/>
              </a:rPr>
              <a:t>Characteristics Of DC Series Motors</a:t>
            </a:r>
            <a:endParaRPr lang="en-ID" b="1" i="0" dirty="0">
              <a:solidFill>
                <a:srgbClr val="1E1E1E"/>
              </a:solidFill>
              <a:effectLst/>
              <a:latin typeface="Raleway"/>
            </a:endParaRPr>
          </a:p>
        </p:txBody>
      </p:sp>
      <p:sp>
        <p:nvSpPr>
          <p:cNvPr id="8" name="Rectangle 7"/>
          <p:cNvSpPr/>
          <p:nvPr/>
        </p:nvSpPr>
        <p:spPr>
          <a:xfrm>
            <a:off x="475648" y="745263"/>
            <a:ext cx="8363552" cy="4247317"/>
          </a:xfrm>
          <a:prstGeom prst="rect">
            <a:avLst/>
          </a:prstGeom>
        </p:spPr>
        <p:txBody>
          <a:bodyPr wrap="square">
            <a:spAutoFit/>
          </a:bodyPr>
          <a:lstStyle/>
          <a:p>
            <a:r>
              <a:rPr lang="en-ID" sz="1800" b="1" i="0" dirty="0" smtClean="0">
                <a:solidFill>
                  <a:srgbClr val="1E1E1E"/>
                </a:solidFill>
                <a:effectLst/>
                <a:latin typeface="Raleway"/>
              </a:rPr>
              <a:t>Torque Vs. Armature Current (T</a:t>
            </a:r>
            <a:r>
              <a:rPr lang="en-ID" sz="1800" b="1" i="0" baseline="-25000" dirty="0" smtClean="0">
                <a:solidFill>
                  <a:srgbClr val="1E1E1E"/>
                </a:solidFill>
                <a:effectLst/>
                <a:latin typeface="Raleway"/>
              </a:rPr>
              <a:t>a</a:t>
            </a:r>
            <a:r>
              <a:rPr lang="en-ID" sz="1800" b="1" i="0" dirty="0" smtClean="0">
                <a:solidFill>
                  <a:srgbClr val="1E1E1E"/>
                </a:solidFill>
                <a:effectLst/>
                <a:latin typeface="Raleway"/>
              </a:rPr>
              <a:t>-</a:t>
            </a:r>
            <a:r>
              <a:rPr lang="en-ID" sz="1800" b="1" i="0" dirty="0" err="1" smtClean="0">
                <a:solidFill>
                  <a:srgbClr val="1E1E1E"/>
                </a:solidFill>
                <a:effectLst/>
                <a:latin typeface="Raleway"/>
              </a:rPr>
              <a:t>I</a:t>
            </a:r>
            <a:r>
              <a:rPr lang="en-ID" sz="1800" b="1" i="0" baseline="-25000" dirty="0" err="1" smtClean="0">
                <a:solidFill>
                  <a:srgbClr val="1E1E1E"/>
                </a:solidFill>
                <a:effectLst/>
                <a:latin typeface="Raleway"/>
              </a:rPr>
              <a:t>a</a:t>
            </a:r>
            <a:r>
              <a:rPr lang="en-ID" sz="1800" b="1" i="0" dirty="0" smtClean="0">
                <a:solidFill>
                  <a:srgbClr val="1E1E1E"/>
                </a:solidFill>
                <a:effectLst/>
                <a:latin typeface="Raleway"/>
              </a:rPr>
              <a:t>)</a:t>
            </a:r>
          </a:p>
          <a:p>
            <a:pPr algn="just"/>
            <a:r>
              <a:rPr lang="en-ID" sz="1800" b="0" i="0" dirty="0" smtClean="0">
                <a:solidFill>
                  <a:srgbClr val="1E1E1E"/>
                </a:solidFill>
                <a:effectLst/>
                <a:latin typeface="open sans" panose="020B0606030504020204" pitchFamily="34" charset="0"/>
              </a:rPr>
              <a:t>This characteristic is also known as </a:t>
            </a:r>
            <a:r>
              <a:rPr lang="en-ID" sz="1800" b="1" i="0" dirty="0" smtClean="0">
                <a:solidFill>
                  <a:srgbClr val="1E1E1E"/>
                </a:solidFill>
                <a:effectLst/>
                <a:latin typeface="open sans" panose="020B0606030504020204" pitchFamily="34" charset="0"/>
              </a:rPr>
              <a:t>electrical characteristic</a:t>
            </a:r>
            <a:r>
              <a:rPr lang="en-ID" sz="1800" b="0" i="0" dirty="0" smtClean="0">
                <a:solidFill>
                  <a:srgbClr val="1E1E1E"/>
                </a:solidFill>
                <a:effectLst/>
                <a:latin typeface="open sans" panose="020B0606030504020204" pitchFamily="34" charset="0"/>
              </a:rPr>
              <a:t>. We know that torque is directly proportional to the product of armature current and field flux, T</a:t>
            </a:r>
            <a:r>
              <a:rPr lang="en-ID" sz="1800" b="0" i="0" baseline="-25000" dirty="0" smtClean="0">
                <a:solidFill>
                  <a:srgbClr val="1E1E1E"/>
                </a:solidFill>
                <a:effectLst/>
                <a:latin typeface="open sans" panose="020B0606030504020204" pitchFamily="34" charset="0"/>
              </a:rPr>
              <a:t>a</a:t>
            </a:r>
            <a:r>
              <a:rPr lang="en-ID" sz="1800" b="0" i="0" dirty="0" smtClean="0">
                <a:solidFill>
                  <a:srgbClr val="1E1E1E"/>
                </a:solidFill>
                <a:effectLst/>
                <a:latin typeface="open sans" panose="020B0606030504020204" pitchFamily="34" charset="0"/>
              </a:rPr>
              <a:t> ∝ </a:t>
            </a:r>
            <a:r>
              <a:rPr lang="en-ID" sz="1800" b="0" i="0" dirty="0" err="1" smtClean="0">
                <a:solidFill>
                  <a:srgbClr val="1E1E1E"/>
                </a:solidFill>
                <a:effectLst/>
                <a:latin typeface="open sans" panose="020B0606030504020204" pitchFamily="34" charset="0"/>
              </a:rPr>
              <a:t>ɸ.I</a:t>
            </a:r>
            <a:r>
              <a:rPr lang="en-ID" sz="1800" b="0" i="0" baseline="-25000" dirty="0" err="1" smtClean="0">
                <a:solidFill>
                  <a:srgbClr val="1E1E1E"/>
                </a:solidFill>
                <a:effectLst/>
                <a:latin typeface="open sans" panose="020B0606030504020204" pitchFamily="34" charset="0"/>
              </a:rPr>
              <a:t>a</a:t>
            </a:r>
            <a:r>
              <a:rPr lang="en-ID" sz="1800" b="0" i="0" dirty="0" smtClean="0">
                <a:solidFill>
                  <a:srgbClr val="1E1E1E"/>
                </a:solidFill>
                <a:effectLst/>
                <a:latin typeface="open sans" panose="020B0606030504020204" pitchFamily="34" charset="0"/>
              </a:rPr>
              <a:t>. In DC series motors, field winding is connected in series with the armature, i.e. </a:t>
            </a:r>
            <a:r>
              <a:rPr lang="en-ID" sz="1800" b="0" i="0" dirty="0" err="1" smtClean="0">
                <a:solidFill>
                  <a:srgbClr val="1E1E1E"/>
                </a:solidFill>
                <a:effectLst/>
                <a:latin typeface="open sans" panose="020B0606030504020204" pitchFamily="34" charset="0"/>
              </a:rPr>
              <a:t>I</a:t>
            </a:r>
            <a:r>
              <a:rPr lang="en-ID" sz="1800" b="0" i="0" baseline="-25000" dirty="0" err="1" smtClean="0">
                <a:solidFill>
                  <a:srgbClr val="1E1E1E"/>
                </a:solidFill>
                <a:effectLst/>
                <a:latin typeface="open sans" panose="020B0606030504020204" pitchFamily="34" charset="0"/>
              </a:rPr>
              <a:t>a</a:t>
            </a:r>
            <a:r>
              <a:rPr lang="en-ID" sz="1800" b="0" i="0" dirty="0" smtClean="0">
                <a:solidFill>
                  <a:srgbClr val="1E1E1E"/>
                </a:solidFill>
                <a:effectLst/>
                <a:latin typeface="open sans" panose="020B0606030504020204" pitchFamily="34" charset="0"/>
              </a:rPr>
              <a:t> = I</a:t>
            </a:r>
            <a:r>
              <a:rPr lang="en-ID" sz="1800" b="0" i="0" baseline="-25000" dirty="0" smtClean="0">
                <a:solidFill>
                  <a:srgbClr val="1E1E1E"/>
                </a:solidFill>
                <a:effectLst/>
                <a:latin typeface="open sans" panose="020B0606030504020204" pitchFamily="34" charset="0"/>
              </a:rPr>
              <a:t>f</a:t>
            </a:r>
            <a:r>
              <a:rPr lang="en-ID" sz="1800" b="0" i="0" dirty="0" smtClean="0">
                <a:solidFill>
                  <a:srgbClr val="1E1E1E"/>
                </a:solidFill>
                <a:effectLst/>
                <a:latin typeface="open sans" panose="020B0606030504020204" pitchFamily="34" charset="0"/>
              </a:rPr>
              <a:t>. Therefore, before magnetic saturation of the field, flux ɸ is directly proportional to Ia. Hence, before magnetic saturation Ta α Ia</a:t>
            </a:r>
            <a:r>
              <a:rPr lang="en-ID" sz="1800" b="0" i="0" baseline="30000" dirty="0" smtClean="0">
                <a:solidFill>
                  <a:srgbClr val="1E1E1E"/>
                </a:solidFill>
                <a:effectLst/>
                <a:latin typeface="open sans" panose="020B0606030504020204" pitchFamily="34" charset="0"/>
              </a:rPr>
              <a:t>2</a:t>
            </a:r>
            <a:r>
              <a:rPr lang="en-ID" sz="1800" b="0" i="0" dirty="0" smtClean="0">
                <a:solidFill>
                  <a:srgbClr val="1E1E1E"/>
                </a:solidFill>
                <a:effectLst/>
                <a:latin typeface="open sans" panose="020B0606030504020204" pitchFamily="34" charset="0"/>
              </a:rPr>
              <a:t>. Therefore, the Ta-</a:t>
            </a:r>
            <a:r>
              <a:rPr lang="en-ID" sz="1800" b="0" i="0" dirty="0" err="1" smtClean="0">
                <a:solidFill>
                  <a:srgbClr val="1E1E1E"/>
                </a:solidFill>
                <a:effectLst/>
                <a:latin typeface="open sans" panose="020B0606030504020204" pitchFamily="34" charset="0"/>
              </a:rPr>
              <a:t>Ia</a:t>
            </a:r>
            <a:r>
              <a:rPr lang="en-ID" sz="1800" b="0" i="0" dirty="0" smtClean="0">
                <a:solidFill>
                  <a:srgbClr val="1E1E1E"/>
                </a:solidFill>
                <a:effectLst/>
                <a:latin typeface="open sans" panose="020B0606030504020204" pitchFamily="34" charset="0"/>
              </a:rPr>
              <a:t> curve is parabola for smaller values of Ia.</a:t>
            </a:r>
            <a:r>
              <a:rPr lang="en-ID" sz="1800" dirty="0" smtClean="0"/>
              <a:t/>
            </a:r>
            <a:br>
              <a:rPr lang="en-ID" sz="1800" dirty="0" smtClean="0"/>
            </a:br>
            <a:r>
              <a:rPr lang="en-ID" sz="1800" b="0" i="0" dirty="0" smtClean="0">
                <a:solidFill>
                  <a:srgbClr val="1E1E1E"/>
                </a:solidFill>
                <a:effectLst/>
                <a:latin typeface="open sans" panose="020B0606030504020204" pitchFamily="34" charset="0"/>
              </a:rPr>
              <a:t>After magnetic saturation of the field poles, flux ɸ is independent of armature current Ia. Therefore, the torque varies proportionally to </a:t>
            </a:r>
            <a:r>
              <a:rPr lang="en-ID" sz="1800" b="0" i="0" dirty="0" err="1" smtClean="0">
                <a:solidFill>
                  <a:srgbClr val="1E1E1E"/>
                </a:solidFill>
                <a:effectLst/>
                <a:latin typeface="open sans" panose="020B0606030504020204" pitchFamily="34" charset="0"/>
              </a:rPr>
              <a:t>Ia</a:t>
            </a:r>
            <a:r>
              <a:rPr lang="en-ID" sz="1800" b="0" i="0" dirty="0" smtClean="0">
                <a:solidFill>
                  <a:srgbClr val="1E1E1E"/>
                </a:solidFill>
                <a:effectLst/>
                <a:latin typeface="open sans" panose="020B0606030504020204" pitchFamily="34" charset="0"/>
              </a:rPr>
              <a:t> only, T ∝ </a:t>
            </a:r>
            <a:r>
              <a:rPr lang="en-ID" sz="1800" b="0" i="0" dirty="0" err="1" smtClean="0">
                <a:solidFill>
                  <a:srgbClr val="1E1E1E"/>
                </a:solidFill>
                <a:effectLst/>
                <a:latin typeface="open sans" panose="020B0606030504020204" pitchFamily="34" charset="0"/>
              </a:rPr>
              <a:t>Ia.Therefore</a:t>
            </a:r>
            <a:r>
              <a:rPr lang="en-ID" sz="1800" b="0" i="0" dirty="0" smtClean="0">
                <a:solidFill>
                  <a:srgbClr val="1E1E1E"/>
                </a:solidFill>
                <a:effectLst/>
                <a:latin typeface="open sans" panose="020B0606030504020204" pitchFamily="34" charset="0"/>
              </a:rPr>
              <a:t>, after magnetic saturation, Ta-</a:t>
            </a:r>
            <a:r>
              <a:rPr lang="en-ID" sz="1800" b="0" i="0" dirty="0" err="1" smtClean="0">
                <a:solidFill>
                  <a:srgbClr val="1E1E1E"/>
                </a:solidFill>
                <a:effectLst/>
                <a:latin typeface="open sans" panose="020B0606030504020204" pitchFamily="34" charset="0"/>
              </a:rPr>
              <a:t>Ia</a:t>
            </a:r>
            <a:r>
              <a:rPr lang="en-ID" sz="1800" b="0" i="0" dirty="0" smtClean="0">
                <a:solidFill>
                  <a:srgbClr val="1E1E1E"/>
                </a:solidFill>
                <a:effectLst/>
                <a:latin typeface="open sans" panose="020B0606030504020204" pitchFamily="34" charset="0"/>
              </a:rPr>
              <a:t> curve becomes a straight line.</a:t>
            </a:r>
            <a:br>
              <a:rPr lang="en-ID" sz="1800" b="0" i="0" dirty="0" smtClean="0">
                <a:solidFill>
                  <a:srgbClr val="1E1E1E"/>
                </a:solidFill>
                <a:effectLst/>
                <a:latin typeface="open sans" panose="020B0606030504020204" pitchFamily="34" charset="0"/>
              </a:rPr>
            </a:br>
            <a:r>
              <a:rPr lang="en-ID" sz="1800" b="0" i="0" dirty="0" smtClean="0">
                <a:solidFill>
                  <a:srgbClr val="1E1E1E"/>
                </a:solidFill>
                <a:effectLst/>
                <a:latin typeface="open sans" panose="020B0606030504020204" pitchFamily="34" charset="0"/>
              </a:rPr>
              <a:t>The shaft torque (</a:t>
            </a:r>
            <a:r>
              <a:rPr lang="en-ID" sz="1800" b="0" i="0" dirty="0" err="1" smtClean="0">
                <a:solidFill>
                  <a:srgbClr val="1E1E1E"/>
                </a:solidFill>
                <a:effectLst/>
                <a:latin typeface="open sans" panose="020B0606030504020204" pitchFamily="34" charset="0"/>
              </a:rPr>
              <a:t>Tsh</a:t>
            </a:r>
            <a:r>
              <a:rPr lang="en-ID" sz="1800" b="0" i="0" dirty="0" smtClean="0">
                <a:solidFill>
                  <a:srgbClr val="1E1E1E"/>
                </a:solidFill>
                <a:effectLst/>
                <a:latin typeface="open sans" panose="020B0606030504020204" pitchFamily="34" charset="0"/>
              </a:rPr>
              <a:t>) is less than armature torque (Ta) due to </a:t>
            </a:r>
            <a:r>
              <a:rPr lang="en-ID" sz="1800" b="0" i="0" u="none" strike="noStrike" dirty="0" smtClean="0">
                <a:solidFill>
                  <a:srgbClr val="21618C"/>
                </a:solidFill>
                <a:effectLst/>
                <a:latin typeface="open sans" panose="020B0606030504020204" pitchFamily="34" charset="0"/>
                <a:hlinkClick r:id="rId4"/>
              </a:rPr>
              <a:t>stray losses</a:t>
            </a:r>
            <a:r>
              <a:rPr lang="en-ID" sz="1800" b="0" i="0" dirty="0" smtClean="0">
                <a:solidFill>
                  <a:srgbClr val="1E1E1E"/>
                </a:solidFill>
                <a:effectLst/>
                <a:latin typeface="open sans" panose="020B0606030504020204" pitchFamily="34" charset="0"/>
              </a:rPr>
              <a:t>. Hence, the curve </a:t>
            </a:r>
            <a:r>
              <a:rPr lang="en-ID" sz="1800" b="0" i="0" dirty="0" err="1" smtClean="0">
                <a:solidFill>
                  <a:srgbClr val="1E1E1E"/>
                </a:solidFill>
                <a:effectLst/>
                <a:latin typeface="open sans" panose="020B0606030504020204" pitchFamily="34" charset="0"/>
              </a:rPr>
              <a:t>Tsh</a:t>
            </a:r>
            <a:r>
              <a:rPr lang="en-ID" sz="1800" b="0" i="0" dirty="0" smtClean="0">
                <a:solidFill>
                  <a:srgbClr val="1E1E1E"/>
                </a:solidFill>
                <a:effectLst/>
                <a:latin typeface="open sans" panose="020B0606030504020204" pitchFamily="34" charset="0"/>
              </a:rPr>
              <a:t> vs </a:t>
            </a:r>
            <a:r>
              <a:rPr lang="en-ID" sz="1800" b="0" i="0" dirty="0" err="1" smtClean="0">
                <a:solidFill>
                  <a:srgbClr val="1E1E1E"/>
                </a:solidFill>
                <a:effectLst/>
                <a:latin typeface="open sans" panose="020B0606030504020204" pitchFamily="34" charset="0"/>
              </a:rPr>
              <a:t>Ia</a:t>
            </a:r>
            <a:r>
              <a:rPr lang="en-ID" sz="1800" b="0" i="0" dirty="0" smtClean="0">
                <a:solidFill>
                  <a:srgbClr val="1E1E1E"/>
                </a:solidFill>
                <a:effectLst/>
                <a:latin typeface="open sans" panose="020B0606030504020204" pitchFamily="34" charset="0"/>
              </a:rPr>
              <a:t> lies slightly lower.</a:t>
            </a:r>
          </a:p>
          <a:p>
            <a:pPr algn="just"/>
            <a:r>
              <a:rPr lang="en-ID" sz="1800" b="0" i="0" dirty="0" smtClean="0">
                <a:solidFill>
                  <a:srgbClr val="1E1E1E"/>
                </a:solidFill>
                <a:effectLst/>
                <a:latin typeface="open sans" panose="020B0606030504020204" pitchFamily="34" charset="0"/>
              </a:rPr>
              <a:t>In DC series motors, (prior to magnetic saturation) torque increases as the square of armature current, these motors are used where high starting torque is required.</a:t>
            </a:r>
          </a:p>
        </p:txBody>
      </p:sp>
    </p:spTree>
    <p:extLst>
      <p:ext uri="{BB962C8B-B14F-4D97-AF65-F5344CB8AC3E}">
        <p14:creationId xmlns:p14="http://schemas.microsoft.com/office/powerpoint/2010/main" val="324498673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dt" sz="half" idx="10"/>
          </p:nvPr>
        </p:nvSpPr>
        <p:spPr/>
        <p:txBody>
          <a:bodyPr/>
          <a:lstStyle/>
          <a:p>
            <a:pPr>
              <a:defRPr/>
            </a:pPr>
            <a:fld id="{DD3C60ED-7FD1-4891-9E9D-1E72DA28F967}" type="datetime1">
              <a:rPr lang="en-US"/>
              <a:pPr>
                <a:defRPr/>
              </a:pPr>
              <a:t>4/11/2019</a:t>
            </a:fld>
            <a:endParaRPr lang="en-US" altLang="en-US"/>
          </a:p>
        </p:txBody>
      </p:sp>
      <p:sp>
        <p:nvSpPr>
          <p:cNvPr id="1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E7F7239A-9900-4A33-A3AE-87772E97D0EE}" type="slidenum">
              <a:rPr lang="en-US" altLang="en-US" sz="1000">
                <a:latin typeface="Arial" panose="020B0604020202020204" pitchFamily="34" charset="0"/>
              </a:rPr>
              <a:pPr/>
              <a:t>150</a:t>
            </a:fld>
            <a:endParaRPr lang="en-US" altLang="en-US" sz="1000">
              <a:latin typeface="Arial" panose="020B0604020202020204" pitchFamily="34" charset="0"/>
            </a:endParaRPr>
          </a:p>
        </p:txBody>
      </p:sp>
      <p:sp>
        <p:nvSpPr>
          <p:cNvPr id="43017"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3018"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82628" name="Line 4"/>
          <p:cNvSpPr>
            <a:spLocks noChangeShapeType="1"/>
          </p:cNvSpPr>
          <p:nvPr/>
        </p:nvSpPr>
        <p:spPr bwMode="auto">
          <a:xfrm flipV="1">
            <a:off x="4495800" y="533400"/>
            <a:ext cx="0" cy="449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629" name="Line 5"/>
          <p:cNvSpPr>
            <a:spLocks noChangeShapeType="1"/>
          </p:cNvSpPr>
          <p:nvPr/>
        </p:nvSpPr>
        <p:spPr bwMode="auto">
          <a:xfrm>
            <a:off x="1676400" y="3048000"/>
            <a:ext cx="5791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630" name="Line 6"/>
          <p:cNvSpPr>
            <a:spLocks noChangeShapeType="1"/>
          </p:cNvSpPr>
          <p:nvPr/>
        </p:nvSpPr>
        <p:spPr bwMode="auto">
          <a:xfrm>
            <a:off x="4495800" y="3048000"/>
            <a:ext cx="15240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2631" name="Object 7"/>
          <p:cNvGraphicFramePr>
            <a:graphicFrameLocks noChangeAspect="1"/>
          </p:cNvGraphicFramePr>
          <p:nvPr/>
        </p:nvGraphicFramePr>
        <p:xfrm>
          <a:off x="5943600" y="2590800"/>
          <a:ext cx="1079500" cy="387350"/>
        </p:xfrm>
        <a:graphic>
          <a:graphicData uri="http://schemas.openxmlformats.org/presentationml/2006/ole">
            <mc:AlternateContent xmlns:mc="http://schemas.openxmlformats.org/markup-compatibility/2006">
              <mc:Choice xmlns:v="urn:schemas-microsoft-com:vml" Requires="v">
                <p:oleObj spid="_x0000_s43153" name="Equation" r:id="rId3" imgW="634680" imgH="228600" progId="Equation.3">
                  <p:embed/>
                </p:oleObj>
              </mc:Choice>
              <mc:Fallback>
                <p:oleObj name="Equation" r:id="rId3" imgW="634680" imgH="2286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590800"/>
                        <a:ext cx="1079500"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2632" name="Line 8"/>
          <p:cNvSpPr>
            <a:spLocks noChangeShapeType="1"/>
          </p:cNvSpPr>
          <p:nvPr/>
        </p:nvSpPr>
        <p:spPr bwMode="auto">
          <a:xfrm>
            <a:off x="4495800" y="3048000"/>
            <a:ext cx="685800" cy="5334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2633" name="Object 9"/>
          <p:cNvGraphicFramePr>
            <a:graphicFrameLocks noChangeAspect="1"/>
          </p:cNvGraphicFramePr>
          <p:nvPr/>
        </p:nvGraphicFramePr>
        <p:xfrm>
          <a:off x="5551488" y="3422650"/>
          <a:ext cx="1230312" cy="387350"/>
        </p:xfrm>
        <a:graphic>
          <a:graphicData uri="http://schemas.openxmlformats.org/presentationml/2006/ole">
            <mc:AlternateContent xmlns:mc="http://schemas.openxmlformats.org/markup-compatibility/2006">
              <mc:Choice xmlns:v="urn:schemas-microsoft-com:vml" Requires="v">
                <p:oleObj spid="_x0000_s43154" name="Equation" r:id="rId5" imgW="723600" imgH="228600" progId="Equation.3">
                  <p:embed/>
                </p:oleObj>
              </mc:Choice>
              <mc:Fallback>
                <p:oleObj name="Equation" r:id="rId5" imgW="723600" imgH="2286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1488" y="3422650"/>
                        <a:ext cx="1230312"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2634" name="Object 10"/>
          <p:cNvGraphicFramePr>
            <a:graphicFrameLocks noChangeAspect="1"/>
          </p:cNvGraphicFramePr>
          <p:nvPr/>
        </p:nvGraphicFramePr>
        <p:xfrm>
          <a:off x="4572000" y="457200"/>
          <a:ext cx="173038" cy="344488"/>
        </p:xfrm>
        <a:graphic>
          <a:graphicData uri="http://schemas.openxmlformats.org/presentationml/2006/ole">
            <mc:AlternateContent xmlns:mc="http://schemas.openxmlformats.org/markup-compatibility/2006">
              <mc:Choice xmlns:v="urn:schemas-microsoft-com:vml" Requires="v">
                <p:oleObj spid="_x0000_s43155" name="Equation" r:id="rId7" imgW="101520" imgH="203040" progId="Equation.3">
                  <p:embed/>
                </p:oleObj>
              </mc:Choice>
              <mc:Fallback>
                <p:oleObj name="Equation" r:id="rId7" imgW="101520" imgH="20304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57200"/>
                        <a:ext cx="173038" cy="344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2635" name="Object 11"/>
          <p:cNvGraphicFramePr>
            <a:graphicFrameLocks noChangeAspect="1"/>
          </p:cNvGraphicFramePr>
          <p:nvPr/>
        </p:nvGraphicFramePr>
        <p:xfrm>
          <a:off x="990600" y="304800"/>
          <a:ext cx="1987550" cy="387350"/>
        </p:xfrm>
        <a:graphic>
          <a:graphicData uri="http://schemas.openxmlformats.org/presentationml/2006/ole">
            <mc:AlternateContent xmlns:mc="http://schemas.openxmlformats.org/markup-compatibility/2006">
              <mc:Choice xmlns:v="urn:schemas-microsoft-com:vml" Requires="v">
                <p:oleObj spid="_x0000_s43156" name="Equation" r:id="rId9" imgW="1168200" imgH="228600" progId="Equation.3">
                  <p:embed/>
                </p:oleObj>
              </mc:Choice>
              <mc:Fallback>
                <p:oleObj name="Equation" r:id="rId9" imgW="1168200" imgH="2286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04800"/>
                        <a:ext cx="1987550"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2636" name="Object 12"/>
          <p:cNvGraphicFramePr>
            <a:graphicFrameLocks noChangeAspect="1"/>
          </p:cNvGraphicFramePr>
          <p:nvPr/>
        </p:nvGraphicFramePr>
        <p:xfrm>
          <a:off x="1000125" y="679450"/>
          <a:ext cx="1966913" cy="387350"/>
        </p:xfrm>
        <a:graphic>
          <a:graphicData uri="http://schemas.openxmlformats.org/presentationml/2006/ole">
            <mc:AlternateContent xmlns:mc="http://schemas.openxmlformats.org/markup-compatibility/2006">
              <mc:Choice xmlns:v="urn:schemas-microsoft-com:vml" Requires="v">
                <p:oleObj spid="_x0000_s43157" name="Equation" r:id="rId11" imgW="1155600" imgH="228600" progId="Equation.3">
                  <p:embed/>
                </p:oleObj>
              </mc:Choice>
              <mc:Fallback>
                <p:oleObj name="Equation" r:id="rId11" imgW="1155600" imgH="228600" progId="Equation.3">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125" y="679450"/>
                        <a:ext cx="196691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82635"/>
                                        </p:tgtEl>
                                        <p:attrNameLst>
                                          <p:attrName>style.visibility</p:attrName>
                                        </p:attrNameLst>
                                      </p:cBhvr>
                                      <p:to>
                                        <p:strVal val="visible"/>
                                      </p:to>
                                    </p:set>
                                    <p:animEffect transition="in" filter="strips(downRight)">
                                      <p:cBhvr>
                                        <p:cTn id="7" dur="500"/>
                                        <p:tgtEl>
                                          <p:spTgt spid="282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82636"/>
                                        </p:tgtEl>
                                        <p:attrNameLst>
                                          <p:attrName>style.visibility</p:attrName>
                                        </p:attrNameLst>
                                      </p:cBhvr>
                                      <p:to>
                                        <p:strVal val="visible"/>
                                      </p:to>
                                    </p:set>
                                    <p:animEffect transition="in" filter="strips(downRight)">
                                      <p:cBhvr>
                                        <p:cTn id="12" dur="500"/>
                                        <p:tgtEl>
                                          <p:spTgt spid="2826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2628"/>
                                        </p:tgtEl>
                                        <p:attrNameLst>
                                          <p:attrName>style.visibility</p:attrName>
                                        </p:attrNameLst>
                                      </p:cBhvr>
                                      <p:to>
                                        <p:strVal val="visible"/>
                                      </p:to>
                                    </p:set>
                                    <p:animEffect transition="in" filter="strips(downLeft)">
                                      <p:cBhvr>
                                        <p:cTn id="17" dur="500"/>
                                        <p:tgtEl>
                                          <p:spTgt spid="2826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82634"/>
                                        </p:tgtEl>
                                        <p:attrNameLst>
                                          <p:attrName>style.visibility</p:attrName>
                                        </p:attrNameLst>
                                      </p:cBhvr>
                                      <p:to>
                                        <p:strVal val="visible"/>
                                      </p:to>
                                    </p:set>
                                    <p:animEffect transition="in" filter="strips(downRight)">
                                      <p:cBhvr>
                                        <p:cTn id="22" dur="500"/>
                                        <p:tgtEl>
                                          <p:spTgt spid="2826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82629"/>
                                        </p:tgtEl>
                                        <p:attrNameLst>
                                          <p:attrName>style.visibility</p:attrName>
                                        </p:attrNameLst>
                                      </p:cBhvr>
                                      <p:to>
                                        <p:strVal val="visible"/>
                                      </p:to>
                                    </p:set>
                                    <p:animEffect transition="in" filter="strips(downRight)">
                                      <p:cBhvr>
                                        <p:cTn id="27" dur="500"/>
                                        <p:tgtEl>
                                          <p:spTgt spid="2826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282630"/>
                                        </p:tgtEl>
                                        <p:attrNameLst>
                                          <p:attrName>style.visibility</p:attrName>
                                        </p:attrNameLst>
                                      </p:cBhvr>
                                      <p:to>
                                        <p:strVal val="visible"/>
                                      </p:to>
                                    </p:set>
                                    <p:animEffect transition="in" filter="strips(downRight)">
                                      <p:cBhvr>
                                        <p:cTn id="32" dur="500"/>
                                        <p:tgtEl>
                                          <p:spTgt spid="2826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nodeType="clickEffect">
                                  <p:stCondLst>
                                    <p:cond delay="0"/>
                                  </p:stCondLst>
                                  <p:childTnLst>
                                    <p:set>
                                      <p:cBhvr>
                                        <p:cTn id="36" dur="1" fill="hold">
                                          <p:stCondLst>
                                            <p:cond delay="0"/>
                                          </p:stCondLst>
                                        </p:cTn>
                                        <p:tgtEl>
                                          <p:spTgt spid="282631"/>
                                        </p:tgtEl>
                                        <p:attrNameLst>
                                          <p:attrName>style.visibility</p:attrName>
                                        </p:attrNameLst>
                                      </p:cBhvr>
                                      <p:to>
                                        <p:strVal val="visible"/>
                                      </p:to>
                                    </p:set>
                                    <p:animEffect transition="in" filter="strips(downRight)">
                                      <p:cBhvr>
                                        <p:cTn id="37" dur="500"/>
                                        <p:tgtEl>
                                          <p:spTgt spid="2826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282632"/>
                                        </p:tgtEl>
                                        <p:attrNameLst>
                                          <p:attrName>style.visibility</p:attrName>
                                        </p:attrNameLst>
                                      </p:cBhvr>
                                      <p:to>
                                        <p:strVal val="visible"/>
                                      </p:to>
                                    </p:set>
                                    <p:animEffect transition="in" filter="strips(downRight)">
                                      <p:cBhvr>
                                        <p:cTn id="42" dur="500"/>
                                        <p:tgtEl>
                                          <p:spTgt spid="2826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6" fill="hold" nodeType="clickEffect">
                                  <p:stCondLst>
                                    <p:cond delay="0"/>
                                  </p:stCondLst>
                                  <p:childTnLst>
                                    <p:set>
                                      <p:cBhvr>
                                        <p:cTn id="46" dur="1" fill="hold">
                                          <p:stCondLst>
                                            <p:cond delay="0"/>
                                          </p:stCondLst>
                                        </p:cTn>
                                        <p:tgtEl>
                                          <p:spTgt spid="282633"/>
                                        </p:tgtEl>
                                        <p:attrNameLst>
                                          <p:attrName>style.visibility</p:attrName>
                                        </p:attrNameLst>
                                      </p:cBhvr>
                                      <p:to>
                                        <p:strVal val="visible"/>
                                      </p:to>
                                    </p:set>
                                    <p:animEffect transition="in" filter="strips(downRight)">
                                      <p:cBhvr>
                                        <p:cTn id="47" dur="500"/>
                                        <p:tgtEl>
                                          <p:spTgt spid="282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8" grpId="0" animBg="1"/>
      <p:bldP spid="282629" grpId="0" animBg="1"/>
      <p:bldP spid="282630" grpId="0" animBg="1"/>
      <p:bldP spid="28263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p:cNvSpPr>
            <a:spLocks noGrp="1" noChangeArrowheads="1"/>
          </p:cNvSpPr>
          <p:nvPr>
            <p:ph type="dt" sz="half" idx="10"/>
          </p:nvPr>
        </p:nvSpPr>
        <p:spPr/>
        <p:txBody>
          <a:bodyPr/>
          <a:lstStyle/>
          <a:p>
            <a:pPr>
              <a:defRPr/>
            </a:pPr>
            <a:fld id="{91E42FC6-B4F1-40EF-B6B4-750CD802A434}" type="datetime1">
              <a:rPr lang="en-US"/>
              <a:pPr>
                <a:defRPr/>
              </a:pPr>
              <a:t>4/11/2019</a:t>
            </a:fld>
            <a:endParaRPr lang="en-US" altLang="en-US"/>
          </a:p>
        </p:txBody>
      </p:sp>
      <p:sp>
        <p:nvSpPr>
          <p:cNvPr id="18"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8CF4C312-A3C6-4AAA-949F-E2B9A9061EF6}" type="slidenum">
              <a:rPr lang="en-US" altLang="en-US" sz="1000">
                <a:latin typeface="Arial" panose="020B0604020202020204" pitchFamily="34" charset="0"/>
              </a:rPr>
              <a:pPr/>
              <a:t>151</a:t>
            </a:fld>
            <a:endParaRPr lang="en-US" altLang="en-US" sz="1000">
              <a:latin typeface="Arial" panose="020B0604020202020204" pitchFamily="34" charset="0"/>
            </a:endParaRPr>
          </a:p>
        </p:txBody>
      </p:sp>
      <p:sp>
        <p:nvSpPr>
          <p:cNvPr id="4404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4044"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83652" name="Line 4"/>
          <p:cNvSpPr>
            <a:spLocks noChangeShapeType="1"/>
          </p:cNvSpPr>
          <p:nvPr/>
        </p:nvSpPr>
        <p:spPr bwMode="auto">
          <a:xfrm flipV="1">
            <a:off x="4495800" y="533400"/>
            <a:ext cx="0" cy="449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653" name="Line 5"/>
          <p:cNvSpPr>
            <a:spLocks noChangeShapeType="1"/>
          </p:cNvSpPr>
          <p:nvPr/>
        </p:nvSpPr>
        <p:spPr bwMode="auto">
          <a:xfrm>
            <a:off x="1676400" y="3048000"/>
            <a:ext cx="5791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654" name="Line 6"/>
          <p:cNvSpPr>
            <a:spLocks noChangeShapeType="1"/>
          </p:cNvSpPr>
          <p:nvPr/>
        </p:nvSpPr>
        <p:spPr bwMode="auto">
          <a:xfrm>
            <a:off x="4495800" y="3048000"/>
            <a:ext cx="152400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3655" name="Object 7"/>
          <p:cNvGraphicFramePr>
            <a:graphicFrameLocks noChangeAspect="1"/>
          </p:cNvGraphicFramePr>
          <p:nvPr/>
        </p:nvGraphicFramePr>
        <p:xfrm>
          <a:off x="5867400" y="3124200"/>
          <a:ext cx="1425575" cy="387350"/>
        </p:xfrm>
        <a:graphic>
          <a:graphicData uri="http://schemas.openxmlformats.org/presentationml/2006/ole">
            <mc:AlternateContent xmlns:mc="http://schemas.openxmlformats.org/markup-compatibility/2006">
              <mc:Choice xmlns:v="urn:schemas-microsoft-com:vml" Requires="v">
                <p:oleObj spid="_x0000_s44233" name="Equation" r:id="rId3" imgW="838080" imgH="228600" progId="Equation.3">
                  <p:embed/>
                </p:oleObj>
              </mc:Choice>
              <mc:Fallback>
                <p:oleObj name="Equation" r:id="rId3" imgW="838080" imgH="2286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124200"/>
                        <a:ext cx="1425575"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3656" name="Line 8"/>
          <p:cNvSpPr>
            <a:spLocks noChangeShapeType="1"/>
          </p:cNvSpPr>
          <p:nvPr/>
        </p:nvSpPr>
        <p:spPr bwMode="auto">
          <a:xfrm flipV="1">
            <a:off x="4495800" y="2286000"/>
            <a:ext cx="381000" cy="7620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3657" name="Object 9"/>
          <p:cNvGraphicFramePr>
            <a:graphicFrameLocks noChangeAspect="1"/>
          </p:cNvGraphicFramePr>
          <p:nvPr/>
        </p:nvGraphicFramePr>
        <p:xfrm>
          <a:off x="4953000" y="2133600"/>
          <a:ext cx="992188" cy="387350"/>
        </p:xfrm>
        <a:graphic>
          <a:graphicData uri="http://schemas.openxmlformats.org/presentationml/2006/ole">
            <mc:AlternateContent xmlns:mc="http://schemas.openxmlformats.org/markup-compatibility/2006">
              <mc:Choice xmlns:v="urn:schemas-microsoft-com:vml" Requires="v">
                <p:oleObj spid="_x0000_s44234" name="Equation" r:id="rId5" imgW="583920" imgH="228600" progId="Equation.3">
                  <p:embed/>
                </p:oleObj>
              </mc:Choice>
              <mc:Fallback>
                <p:oleObj name="Equation" r:id="rId5" imgW="583920" imgH="2286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133600"/>
                        <a:ext cx="992188"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3658" name="Object 10"/>
          <p:cNvGraphicFramePr>
            <a:graphicFrameLocks noChangeAspect="1"/>
          </p:cNvGraphicFramePr>
          <p:nvPr/>
        </p:nvGraphicFramePr>
        <p:xfrm>
          <a:off x="4572000" y="457200"/>
          <a:ext cx="173038" cy="344488"/>
        </p:xfrm>
        <a:graphic>
          <a:graphicData uri="http://schemas.openxmlformats.org/presentationml/2006/ole">
            <mc:AlternateContent xmlns:mc="http://schemas.openxmlformats.org/markup-compatibility/2006">
              <mc:Choice xmlns:v="urn:schemas-microsoft-com:vml" Requires="v">
                <p:oleObj spid="_x0000_s44235" name="Equation" r:id="rId7" imgW="101520" imgH="203040" progId="Equation.3">
                  <p:embed/>
                </p:oleObj>
              </mc:Choice>
              <mc:Fallback>
                <p:oleObj name="Equation" r:id="rId7" imgW="101520" imgH="20304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57200"/>
                        <a:ext cx="173038" cy="344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3659" name="Object 11"/>
          <p:cNvGraphicFramePr>
            <a:graphicFrameLocks noChangeAspect="1"/>
          </p:cNvGraphicFramePr>
          <p:nvPr/>
        </p:nvGraphicFramePr>
        <p:xfrm>
          <a:off x="947738" y="304800"/>
          <a:ext cx="2074862" cy="387350"/>
        </p:xfrm>
        <a:graphic>
          <a:graphicData uri="http://schemas.openxmlformats.org/presentationml/2006/ole">
            <mc:AlternateContent xmlns:mc="http://schemas.openxmlformats.org/markup-compatibility/2006">
              <mc:Choice xmlns:v="urn:schemas-microsoft-com:vml" Requires="v">
                <p:oleObj spid="_x0000_s44236" name="Equation" r:id="rId9" imgW="1218960" imgH="228600" progId="Equation.3">
                  <p:embed/>
                </p:oleObj>
              </mc:Choice>
              <mc:Fallback>
                <p:oleObj name="Equation" r:id="rId9" imgW="1218960" imgH="2286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738" y="304800"/>
                        <a:ext cx="2074862"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3660" name="Object 12"/>
          <p:cNvGraphicFramePr>
            <a:graphicFrameLocks noChangeAspect="1"/>
          </p:cNvGraphicFramePr>
          <p:nvPr/>
        </p:nvGraphicFramePr>
        <p:xfrm>
          <a:off x="1000125" y="679450"/>
          <a:ext cx="1966913" cy="387350"/>
        </p:xfrm>
        <a:graphic>
          <a:graphicData uri="http://schemas.openxmlformats.org/presentationml/2006/ole">
            <mc:AlternateContent xmlns:mc="http://schemas.openxmlformats.org/markup-compatibility/2006">
              <mc:Choice xmlns:v="urn:schemas-microsoft-com:vml" Requires="v">
                <p:oleObj spid="_x0000_s44237" name="Equation" r:id="rId11" imgW="1155600" imgH="228600" progId="Equation.3">
                  <p:embed/>
                </p:oleObj>
              </mc:Choice>
              <mc:Fallback>
                <p:oleObj name="Equation" r:id="rId11" imgW="1155600" imgH="228600" progId="Equation.3">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125" y="679450"/>
                        <a:ext cx="196691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3661" name="Line 13"/>
          <p:cNvSpPr>
            <a:spLocks noChangeShapeType="1"/>
          </p:cNvSpPr>
          <p:nvPr/>
        </p:nvSpPr>
        <p:spPr bwMode="auto">
          <a:xfrm>
            <a:off x="4495800" y="3048000"/>
            <a:ext cx="1600200" cy="0"/>
          </a:xfrm>
          <a:prstGeom prst="line">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3662" name="Object 14"/>
          <p:cNvGraphicFramePr>
            <a:graphicFrameLocks noChangeAspect="1"/>
          </p:cNvGraphicFramePr>
          <p:nvPr/>
        </p:nvGraphicFramePr>
        <p:xfrm>
          <a:off x="6192838" y="2508250"/>
          <a:ext cx="1079500" cy="387350"/>
        </p:xfrm>
        <a:graphic>
          <a:graphicData uri="http://schemas.openxmlformats.org/presentationml/2006/ole">
            <mc:AlternateContent xmlns:mc="http://schemas.openxmlformats.org/markup-compatibility/2006">
              <mc:Choice xmlns:v="urn:schemas-microsoft-com:vml" Requires="v">
                <p:oleObj spid="_x0000_s44238" name="Equation" r:id="rId13" imgW="634680" imgH="228600" progId="Equation.3">
                  <p:embed/>
                </p:oleObj>
              </mc:Choice>
              <mc:Fallback>
                <p:oleObj name="Equation" r:id="rId13" imgW="634680" imgH="228600" progId="Equation.3">
                  <p:embed/>
                  <p:pic>
                    <p:nvPicPr>
                      <p:cNvPr id="0"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2838" y="2508250"/>
                        <a:ext cx="1079500"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3663" name="Line 15"/>
          <p:cNvSpPr>
            <a:spLocks noChangeShapeType="1"/>
          </p:cNvSpPr>
          <p:nvPr/>
        </p:nvSpPr>
        <p:spPr bwMode="auto">
          <a:xfrm flipV="1">
            <a:off x="4495800" y="2209800"/>
            <a:ext cx="228600" cy="838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3664" name="Object 16"/>
          <p:cNvGraphicFramePr>
            <a:graphicFrameLocks noChangeAspect="1"/>
          </p:cNvGraphicFramePr>
          <p:nvPr/>
        </p:nvGraphicFramePr>
        <p:xfrm>
          <a:off x="4951413" y="1676400"/>
          <a:ext cx="992187" cy="387350"/>
        </p:xfrm>
        <a:graphic>
          <a:graphicData uri="http://schemas.openxmlformats.org/presentationml/2006/ole">
            <mc:AlternateContent xmlns:mc="http://schemas.openxmlformats.org/markup-compatibility/2006">
              <mc:Choice xmlns:v="urn:schemas-microsoft-com:vml" Requires="v">
                <p:oleObj spid="_x0000_s44239" name="Equation" r:id="rId15" imgW="583920" imgH="228600" progId="Equation.3">
                  <p:embed/>
                </p:oleObj>
              </mc:Choice>
              <mc:Fallback>
                <p:oleObj name="Equation" r:id="rId15" imgW="583920" imgH="228600" progId="Equation.3">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1413" y="1676400"/>
                        <a:ext cx="992187"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83659"/>
                                        </p:tgtEl>
                                        <p:attrNameLst>
                                          <p:attrName>style.visibility</p:attrName>
                                        </p:attrNameLst>
                                      </p:cBhvr>
                                      <p:to>
                                        <p:strVal val="visible"/>
                                      </p:to>
                                    </p:set>
                                    <p:animEffect transition="in" filter="strips(downRight)">
                                      <p:cBhvr>
                                        <p:cTn id="7" dur="500"/>
                                        <p:tgtEl>
                                          <p:spTgt spid="283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83660"/>
                                        </p:tgtEl>
                                        <p:attrNameLst>
                                          <p:attrName>style.visibility</p:attrName>
                                        </p:attrNameLst>
                                      </p:cBhvr>
                                      <p:to>
                                        <p:strVal val="visible"/>
                                      </p:to>
                                    </p:set>
                                    <p:animEffect transition="in" filter="strips(downRight)">
                                      <p:cBhvr>
                                        <p:cTn id="12" dur="500"/>
                                        <p:tgtEl>
                                          <p:spTgt spid="2836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3652"/>
                                        </p:tgtEl>
                                        <p:attrNameLst>
                                          <p:attrName>style.visibility</p:attrName>
                                        </p:attrNameLst>
                                      </p:cBhvr>
                                      <p:to>
                                        <p:strVal val="visible"/>
                                      </p:to>
                                    </p:set>
                                    <p:animEffect transition="in" filter="strips(downLeft)">
                                      <p:cBhvr>
                                        <p:cTn id="17" dur="500"/>
                                        <p:tgtEl>
                                          <p:spTgt spid="2836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83658"/>
                                        </p:tgtEl>
                                        <p:attrNameLst>
                                          <p:attrName>style.visibility</p:attrName>
                                        </p:attrNameLst>
                                      </p:cBhvr>
                                      <p:to>
                                        <p:strVal val="visible"/>
                                      </p:to>
                                    </p:set>
                                    <p:animEffect transition="in" filter="strips(downRight)">
                                      <p:cBhvr>
                                        <p:cTn id="22" dur="500"/>
                                        <p:tgtEl>
                                          <p:spTgt spid="2836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83653"/>
                                        </p:tgtEl>
                                        <p:attrNameLst>
                                          <p:attrName>style.visibility</p:attrName>
                                        </p:attrNameLst>
                                      </p:cBhvr>
                                      <p:to>
                                        <p:strVal val="visible"/>
                                      </p:to>
                                    </p:set>
                                    <p:animEffect transition="in" filter="strips(downRight)">
                                      <p:cBhvr>
                                        <p:cTn id="27" dur="500"/>
                                        <p:tgtEl>
                                          <p:spTgt spid="2836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283654"/>
                                        </p:tgtEl>
                                        <p:attrNameLst>
                                          <p:attrName>style.visibility</p:attrName>
                                        </p:attrNameLst>
                                      </p:cBhvr>
                                      <p:to>
                                        <p:strVal val="visible"/>
                                      </p:to>
                                    </p:set>
                                    <p:animEffect transition="in" filter="strips(downRight)">
                                      <p:cBhvr>
                                        <p:cTn id="32" dur="500"/>
                                        <p:tgtEl>
                                          <p:spTgt spid="28365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nodeType="clickEffect">
                                  <p:stCondLst>
                                    <p:cond delay="0"/>
                                  </p:stCondLst>
                                  <p:childTnLst>
                                    <p:set>
                                      <p:cBhvr>
                                        <p:cTn id="36" dur="1" fill="hold">
                                          <p:stCondLst>
                                            <p:cond delay="0"/>
                                          </p:stCondLst>
                                        </p:cTn>
                                        <p:tgtEl>
                                          <p:spTgt spid="283655"/>
                                        </p:tgtEl>
                                        <p:attrNameLst>
                                          <p:attrName>style.visibility</p:attrName>
                                        </p:attrNameLst>
                                      </p:cBhvr>
                                      <p:to>
                                        <p:strVal val="visible"/>
                                      </p:to>
                                    </p:set>
                                    <p:animEffect transition="in" filter="strips(downRight)">
                                      <p:cBhvr>
                                        <p:cTn id="37" dur="500"/>
                                        <p:tgtEl>
                                          <p:spTgt spid="2836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283656"/>
                                        </p:tgtEl>
                                        <p:attrNameLst>
                                          <p:attrName>style.visibility</p:attrName>
                                        </p:attrNameLst>
                                      </p:cBhvr>
                                      <p:to>
                                        <p:strVal val="visible"/>
                                      </p:to>
                                    </p:set>
                                    <p:animEffect transition="in" filter="strips(downRight)">
                                      <p:cBhvr>
                                        <p:cTn id="42" dur="500"/>
                                        <p:tgtEl>
                                          <p:spTgt spid="28365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6" fill="hold" nodeType="clickEffect">
                                  <p:stCondLst>
                                    <p:cond delay="0"/>
                                  </p:stCondLst>
                                  <p:childTnLst>
                                    <p:set>
                                      <p:cBhvr>
                                        <p:cTn id="46" dur="1" fill="hold">
                                          <p:stCondLst>
                                            <p:cond delay="0"/>
                                          </p:stCondLst>
                                        </p:cTn>
                                        <p:tgtEl>
                                          <p:spTgt spid="283657"/>
                                        </p:tgtEl>
                                        <p:attrNameLst>
                                          <p:attrName>style.visibility</p:attrName>
                                        </p:attrNameLst>
                                      </p:cBhvr>
                                      <p:to>
                                        <p:strVal val="visible"/>
                                      </p:to>
                                    </p:set>
                                    <p:animEffect transition="in" filter="strips(downRight)">
                                      <p:cBhvr>
                                        <p:cTn id="47" dur="500"/>
                                        <p:tgtEl>
                                          <p:spTgt spid="28365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6" fill="hold" nodeType="clickEffect">
                                  <p:stCondLst>
                                    <p:cond delay="0"/>
                                  </p:stCondLst>
                                  <p:childTnLst>
                                    <p:set>
                                      <p:cBhvr>
                                        <p:cTn id="51" dur="1" fill="hold">
                                          <p:stCondLst>
                                            <p:cond delay="0"/>
                                          </p:stCondLst>
                                        </p:cTn>
                                        <p:tgtEl>
                                          <p:spTgt spid="283662"/>
                                        </p:tgtEl>
                                        <p:attrNameLst>
                                          <p:attrName>style.visibility</p:attrName>
                                        </p:attrNameLst>
                                      </p:cBhvr>
                                      <p:to>
                                        <p:strVal val="visible"/>
                                      </p:to>
                                    </p:set>
                                    <p:animEffect transition="in" filter="strips(downRight)">
                                      <p:cBhvr>
                                        <p:cTn id="52" dur="500"/>
                                        <p:tgtEl>
                                          <p:spTgt spid="28366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83663"/>
                                        </p:tgtEl>
                                        <p:attrNameLst>
                                          <p:attrName>style.visibility</p:attrName>
                                        </p:attrNameLst>
                                      </p:cBhvr>
                                      <p:to>
                                        <p:strVal val="visible"/>
                                      </p:to>
                                    </p:set>
                                    <p:animEffect transition="in" filter="strips(downRight)">
                                      <p:cBhvr>
                                        <p:cTn id="57" dur="500"/>
                                        <p:tgtEl>
                                          <p:spTgt spid="28366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8" presetClass="entr" presetSubtype="6" fill="hold" nodeType="clickEffect">
                                  <p:stCondLst>
                                    <p:cond delay="0"/>
                                  </p:stCondLst>
                                  <p:childTnLst>
                                    <p:set>
                                      <p:cBhvr>
                                        <p:cTn id="61" dur="1" fill="hold">
                                          <p:stCondLst>
                                            <p:cond delay="0"/>
                                          </p:stCondLst>
                                        </p:cTn>
                                        <p:tgtEl>
                                          <p:spTgt spid="283664"/>
                                        </p:tgtEl>
                                        <p:attrNameLst>
                                          <p:attrName>style.visibility</p:attrName>
                                        </p:attrNameLst>
                                      </p:cBhvr>
                                      <p:to>
                                        <p:strVal val="visible"/>
                                      </p:to>
                                    </p:set>
                                    <p:animEffect transition="in" filter="strips(downRight)">
                                      <p:cBhvr>
                                        <p:cTn id="62" dur="500"/>
                                        <p:tgtEl>
                                          <p:spTgt spid="28366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283661"/>
                                        </p:tgtEl>
                                        <p:attrNameLst>
                                          <p:attrName>style.visibility</p:attrName>
                                        </p:attrNameLst>
                                      </p:cBhvr>
                                      <p:to>
                                        <p:strVal val="visible"/>
                                      </p:to>
                                    </p:set>
                                    <p:animEffect transition="in" filter="strips(downLeft)">
                                      <p:cBhvr>
                                        <p:cTn id="67" dur="500"/>
                                        <p:tgtEl>
                                          <p:spTgt spid="283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animBg="1"/>
      <p:bldP spid="283653" grpId="0" animBg="1"/>
      <p:bldP spid="283654" grpId="0" animBg="1"/>
      <p:bldP spid="283656" grpId="0" animBg="1"/>
      <p:bldP spid="283661" grpId="0" animBg="1"/>
      <p:bldP spid="28366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half" idx="10"/>
          </p:nvPr>
        </p:nvSpPr>
        <p:spPr/>
        <p:txBody>
          <a:bodyPr/>
          <a:lstStyle/>
          <a:p>
            <a:pPr>
              <a:defRPr/>
            </a:pPr>
            <a:fld id="{29E19B4C-880A-4D51-A4E9-F15B36109B71}" type="datetime1">
              <a:rPr lang="en-US"/>
              <a:pPr>
                <a:defRPr/>
              </a:pPr>
              <a:t>4/11/2019</a:t>
            </a:fld>
            <a:endParaRPr lang="en-US" altLang="en-US"/>
          </a:p>
        </p:txBody>
      </p:sp>
      <p:sp>
        <p:nvSpPr>
          <p:cNvPr id="1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C91BB2F9-D61E-4063-B2BA-9EB7BFE6EAAC}" type="slidenum">
              <a:rPr lang="en-US" altLang="en-US" sz="1000">
                <a:latin typeface="Arial" panose="020B0604020202020204" pitchFamily="34" charset="0"/>
              </a:rPr>
              <a:pPr/>
              <a:t>152</a:t>
            </a:fld>
            <a:endParaRPr lang="en-US" altLang="en-US" sz="1000">
              <a:latin typeface="Arial" panose="020B0604020202020204" pitchFamily="34" charset="0"/>
            </a:endParaRPr>
          </a:p>
        </p:txBody>
      </p:sp>
      <p:sp>
        <p:nvSpPr>
          <p:cNvPr id="45062"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5063"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84676" name="Rectangle 4"/>
          <p:cNvSpPr>
            <a:spLocks noChangeArrowheads="1"/>
          </p:cNvSpPr>
          <p:nvPr/>
        </p:nvSpPr>
        <p:spPr bwMode="auto">
          <a:xfrm>
            <a:off x="2819400" y="228600"/>
            <a:ext cx="352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latin typeface="Arial" panose="020B0604020202020204" pitchFamily="34" charset="0"/>
              </a:rPr>
              <a:t>DAYA, </a:t>
            </a:r>
            <a:r>
              <a:rPr lang="es-ES_tradnl" altLang="en-US" b="1">
                <a:solidFill>
                  <a:srgbClr val="FF33CC"/>
                </a:solidFill>
                <a:latin typeface="Arial" panose="020B0604020202020204" pitchFamily="34" charset="0"/>
              </a:rPr>
              <a:t>FAKTOR DAYA</a:t>
            </a:r>
            <a:r>
              <a:rPr lang="es-ES_tradnl" altLang="en-US">
                <a:latin typeface="Arial" panose="020B0604020202020204" pitchFamily="34" charset="0"/>
              </a:rPr>
              <a:t> </a:t>
            </a:r>
            <a:endParaRPr lang="en-US" altLang="en-US" sz="2000">
              <a:latin typeface="Arial" panose="020B0604020202020204" pitchFamily="34" charset="0"/>
            </a:endParaRPr>
          </a:p>
        </p:txBody>
      </p:sp>
      <p:sp>
        <p:nvSpPr>
          <p:cNvPr id="284677" name="Rectangle 5"/>
          <p:cNvSpPr>
            <a:spLocks noChangeArrowheads="1"/>
          </p:cNvSpPr>
          <p:nvPr/>
        </p:nvSpPr>
        <p:spPr bwMode="auto">
          <a:xfrm>
            <a:off x="304800" y="822325"/>
            <a:ext cx="2786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es-ES_tradnl" altLang="en-US" sz="2000" b="1">
                <a:latin typeface="Arial" panose="020B0604020202020204" pitchFamily="34" charset="0"/>
              </a:rPr>
              <a:t>DAYA RATA-RATA, P</a:t>
            </a:r>
          </a:p>
        </p:txBody>
      </p:sp>
      <p:graphicFrame>
        <p:nvGraphicFramePr>
          <p:cNvPr id="284678" name="Object 6"/>
          <p:cNvGraphicFramePr>
            <a:graphicFrameLocks noChangeAspect="1"/>
          </p:cNvGraphicFramePr>
          <p:nvPr/>
        </p:nvGraphicFramePr>
        <p:xfrm>
          <a:off x="1295400" y="1371600"/>
          <a:ext cx="2057400" cy="544513"/>
        </p:xfrm>
        <a:graphic>
          <a:graphicData uri="http://schemas.openxmlformats.org/presentationml/2006/ole">
            <mc:AlternateContent xmlns:mc="http://schemas.openxmlformats.org/markup-compatibility/2006">
              <mc:Choice xmlns:v="urn:schemas-microsoft-com:vml" Requires="v">
                <p:oleObj spid="_x0000_s45124" name="Equation" r:id="rId3" imgW="812520" imgH="215640" progId="Equation.3">
                  <p:embed/>
                </p:oleObj>
              </mc:Choice>
              <mc:Fallback>
                <p:oleObj name="Equation" r:id="rId3" imgW="812520" imgH="21564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71600"/>
                        <a:ext cx="2057400" cy="544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4679" name="Object 7"/>
          <p:cNvGraphicFramePr>
            <a:graphicFrameLocks noChangeAspect="1"/>
          </p:cNvGraphicFramePr>
          <p:nvPr/>
        </p:nvGraphicFramePr>
        <p:xfrm>
          <a:off x="1385888" y="1981200"/>
          <a:ext cx="2424112" cy="890588"/>
        </p:xfrm>
        <a:graphic>
          <a:graphicData uri="http://schemas.openxmlformats.org/presentationml/2006/ole">
            <mc:AlternateContent xmlns:mc="http://schemas.openxmlformats.org/markup-compatibility/2006">
              <mc:Choice xmlns:v="urn:schemas-microsoft-com:vml" Requires="v">
                <p:oleObj spid="_x0000_s45125" name="Equation" r:id="rId5" imgW="1066680" imgH="393480" progId="Equation.3">
                  <p:embed/>
                </p:oleObj>
              </mc:Choice>
              <mc:Fallback>
                <p:oleObj name="Equation" r:id="rId5" imgW="1066680" imgH="39348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888" y="1981200"/>
                        <a:ext cx="2424112" cy="890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6" name="Rectangle 8"/>
          <p:cNvSpPr>
            <a:spLocks noChangeArrowheads="1"/>
          </p:cNvSpPr>
          <p:nvPr/>
        </p:nvSpPr>
        <p:spPr bwMode="auto">
          <a:xfrm>
            <a:off x="1371600" y="2924175"/>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a:latin typeface="Arial" panose="020B0604020202020204" pitchFamily="34" charset="0"/>
              </a:rPr>
              <a:t>p = v i = V</a:t>
            </a:r>
            <a:r>
              <a:rPr lang="es-ES_tradnl" altLang="en-US" baseline="-25000">
                <a:latin typeface="Arial" panose="020B0604020202020204" pitchFamily="34" charset="0"/>
              </a:rPr>
              <a:t>m</a:t>
            </a:r>
            <a:r>
              <a:rPr lang="es-ES_tradnl" altLang="en-US">
                <a:latin typeface="Arial" panose="020B0604020202020204" pitchFamily="34" charset="0"/>
              </a:rPr>
              <a:t> I</a:t>
            </a:r>
            <a:r>
              <a:rPr lang="es-ES_tradnl" altLang="en-US" baseline="-25000">
                <a:latin typeface="Arial" panose="020B0604020202020204" pitchFamily="34" charset="0"/>
              </a:rPr>
              <a:t>m</a:t>
            </a:r>
            <a:r>
              <a:rPr lang="es-ES_tradnl" altLang="en-US">
                <a:latin typeface="Arial" panose="020B0604020202020204" pitchFamily="34" charset="0"/>
              </a:rPr>
              <a:t> (sin </a:t>
            </a:r>
            <a:r>
              <a:rPr lang="en-US" altLang="en-US">
                <a:latin typeface="Arial" panose="020B0604020202020204" pitchFamily="34" charset="0"/>
              </a:rPr>
              <a:t>ω</a:t>
            </a:r>
            <a:r>
              <a:rPr lang="es-ES_tradnl" altLang="en-US">
                <a:latin typeface="Arial" panose="020B0604020202020204" pitchFamily="34" charset="0"/>
              </a:rPr>
              <a:t>t) (sin </a:t>
            </a:r>
            <a:r>
              <a:rPr lang="en-US" altLang="en-US">
                <a:latin typeface="Arial" panose="020B0604020202020204" pitchFamily="34" charset="0"/>
              </a:rPr>
              <a:t>ω</a:t>
            </a:r>
            <a:r>
              <a:rPr lang="es-ES_tradnl" altLang="en-US">
                <a:latin typeface="Arial" panose="020B0604020202020204" pitchFamily="34" charset="0"/>
              </a:rPr>
              <a:t>t – </a:t>
            </a:r>
            <a:r>
              <a:rPr lang="en-US" altLang="en-US">
                <a:latin typeface="Arial" panose="020B0604020202020204" pitchFamily="34" charset="0"/>
              </a:rPr>
              <a:t>π</a:t>
            </a:r>
            <a:r>
              <a:rPr lang="es-ES_tradnl" altLang="en-US">
                <a:latin typeface="Arial" panose="020B0604020202020204" pitchFamily="34" charset="0"/>
              </a:rPr>
              <a:t>/2)</a:t>
            </a:r>
            <a:r>
              <a:rPr lang="en-US" altLang="en-US">
                <a:latin typeface="Arial" panose="020B0604020202020204" pitchFamily="34" charset="0"/>
              </a:rPr>
              <a:t> </a:t>
            </a:r>
          </a:p>
        </p:txBody>
      </p:sp>
      <p:sp>
        <p:nvSpPr>
          <p:cNvPr id="45067" name="Rectangle 9"/>
          <p:cNvSpPr>
            <a:spLocks noChangeArrowheads="1"/>
          </p:cNvSpPr>
          <p:nvPr/>
        </p:nvSpPr>
        <p:spPr bwMode="auto">
          <a:xfrm>
            <a:off x="609600" y="3657600"/>
            <a:ext cx="225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mengingat bahwa:</a:t>
            </a:r>
            <a:endParaRPr lang="en-US" altLang="en-US" sz="2000">
              <a:latin typeface="Arial" panose="020B0604020202020204" pitchFamily="34" charset="0"/>
            </a:endParaRPr>
          </a:p>
        </p:txBody>
      </p:sp>
      <p:sp>
        <p:nvSpPr>
          <p:cNvPr id="45068" name="Rectangle 10"/>
          <p:cNvSpPr>
            <a:spLocks noChangeArrowheads="1"/>
          </p:cNvSpPr>
          <p:nvPr/>
        </p:nvSpPr>
        <p:spPr bwMode="auto">
          <a:xfrm>
            <a:off x="1371600" y="4114800"/>
            <a:ext cx="292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sin (</a:t>
            </a:r>
            <a:r>
              <a:rPr lang="en-US" altLang="en-US" sz="2000">
                <a:latin typeface="Arial" panose="020B0604020202020204" pitchFamily="34" charset="0"/>
              </a:rPr>
              <a:t>ω</a:t>
            </a:r>
            <a:r>
              <a:rPr lang="es-ES_tradnl" altLang="en-US" sz="2000">
                <a:latin typeface="Arial" panose="020B0604020202020204" pitchFamily="34" charset="0"/>
              </a:rPr>
              <a:t>t – </a:t>
            </a:r>
            <a:r>
              <a:rPr lang="en-US" altLang="en-US" sz="2000">
                <a:latin typeface="Arial" panose="020B0604020202020204" pitchFamily="34" charset="0"/>
              </a:rPr>
              <a:t>π</a:t>
            </a:r>
            <a:r>
              <a:rPr lang="es-ES_tradnl" altLang="en-US" sz="2000">
                <a:latin typeface="Arial" panose="020B0604020202020204" pitchFamily="34" charset="0"/>
              </a:rPr>
              <a:t>/2) = - cos </a:t>
            </a:r>
            <a:r>
              <a:rPr lang="en-US" altLang="en-US" sz="2000">
                <a:latin typeface="Arial" panose="020B0604020202020204" pitchFamily="34" charset="0"/>
              </a:rPr>
              <a:t>ω</a:t>
            </a:r>
            <a:r>
              <a:rPr lang="es-ES_tradnl" altLang="en-US" sz="2000">
                <a:latin typeface="Arial" panose="020B0604020202020204" pitchFamily="34" charset="0"/>
              </a:rPr>
              <a:t>t </a:t>
            </a:r>
            <a:endParaRPr lang="en-US" altLang="en-US" sz="2000">
              <a:latin typeface="Arial" panose="020B0604020202020204" pitchFamily="34" charset="0"/>
            </a:endParaRPr>
          </a:p>
        </p:txBody>
      </p:sp>
      <p:sp>
        <p:nvSpPr>
          <p:cNvPr id="45069" name="Rectangle 11"/>
          <p:cNvSpPr>
            <a:spLocks noChangeArrowheads="1"/>
          </p:cNvSpPr>
          <p:nvPr/>
        </p:nvSpPr>
        <p:spPr bwMode="auto">
          <a:xfrm>
            <a:off x="1371600" y="4556125"/>
            <a:ext cx="2600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2 sin x cos x = 2 sin x</a:t>
            </a:r>
            <a:endParaRPr lang="en-US" altLang="en-US" sz="2000">
              <a:latin typeface="Arial" panose="020B0604020202020204" pitchFamily="34" charset="0"/>
            </a:endParaRPr>
          </a:p>
        </p:txBody>
      </p:sp>
      <p:sp>
        <p:nvSpPr>
          <p:cNvPr id="45070" name="Rectangle 12"/>
          <p:cNvSpPr>
            <a:spLocks noChangeArrowheads="1"/>
          </p:cNvSpPr>
          <p:nvPr/>
        </p:nvSpPr>
        <p:spPr bwMode="auto">
          <a:xfrm>
            <a:off x="609600" y="4937125"/>
            <a:ext cx="1370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diperoleh:</a:t>
            </a:r>
            <a:r>
              <a:rPr lang="en-US" altLang="en-US" sz="2000">
                <a:latin typeface="Arial" panose="020B0604020202020204" pitchFamily="34" charset="0"/>
              </a:rPr>
              <a:t> </a:t>
            </a:r>
          </a:p>
        </p:txBody>
      </p:sp>
      <p:sp>
        <p:nvSpPr>
          <p:cNvPr id="45071" name="Rectangle 13"/>
          <p:cNvSpPr>
            <a:spLocks noChangeArrowheads="1"/>
          </p:cNvSpPr>
          <p:nvPr/>
        </p:nvSpPr>
        <p:spPr bwMode="auto">
          <a:xfrm>
            <a:off x="1447800" y="5410200"/>
            <a:ext cx="5365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3200">
                <a:latin typeface="Arial" panose="020B0604020202020204" pitchFamily="34" charset="0"/>
              </a:rPr>
              <a:t>p = v i = - ½ V</a:t>
            </a:r>
            <a:r>
              <a:rPr lang="en-US" altLang="en-US" sz="3200" baseline="-25000">
                <a:latin typeface="Arial" panose="020B0604020202020204" pitchFamily="34" charset="0"/>
              </a:rPr>
              <a:t>m</a:t>
            </a:r>
            <a:r>
              <a:rPr lang="en-US" altLang="en-US" sz="3200">
                <a:latin typeface="Arial" panose="020B0604020202020204" pitchFamily="34" charset="0"/>
              </a:rPr>
              <a:t> I</a:t>
            </a:r>
            <a:r>
              <a:rPr lang="en-US" altLang="en-US" sz="3200" baseline="-25000">
                <a:latin typeface="Arial" panose="020B0604020202020204" pitchFamily="34" charset="0"/>
              </a:rPr>
              <a:t>m</a:t>
            </a:r>
            <a:r>
              <a:rPr lang="en-US" altLang="en-US" sz="3200">
                <a:latin typeface="Arial" panose="020B0604020202020204" pitchFamily="34" charset="0"/>
              </a:rPr>
              <a:t> sin 2ωt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p:cTn id="7" dur="500" fill="hold"/>
                                        <p:tgtEl>
                                          <p:spTgt spid="284676"/>
                                        </p:tgtEl>
                                        <p:attrNameLst>
                                          <p:attrName>ppt_w</p:attrName>
                                        </p:attrNameLst>
                                      </p:cBhvr>
                                      <p:tavLst>
                                        <p:tav tm="0">
                                          <p:val>
                                            <p:fltVal val="0"/>
                                          </p:val>
                                        </p:tav>
                                        <p:tav tm="100000">
                                          <p:val>
                                            <p:strVal val="#ppt_w"/>
                                          </p:val>
                                        </p:tav>
                                      </p:tavLst>
                                    </p:anim>
                                    <p:anim calcmode="lin" valueType="num">
                                      <p:cBhvr>
                                        <p:cTn id="8" dur="500" fill="hold"/>
                                        <p:tgtEl>
                                          <p:spTgt spid="284676"/>
                                        </p:tgtEl>
                                        <p:attrNameLst>
                                          <p:attrName>ppt_h</p:attrName>
                                        </p:attrNameLst>
                                      </p:cBhvr>
                                      <p:tavLst>
                                        <p:tav tm="0">
                                          <p:val>
                                            <p:fltVal val="0"/>
                                          </p:val>
                                        </p:tav>
                                        <p:tav tm="100000">
                                          <p:val>
                                            <p:strVal val="#ppt_h"/>
                                          </p:val>
                                        </p:tav>
                                      </p:tavLst>
                                    </p:anim>
                                    <p:anim calcmode="lin" valueType="num">
                                      <p:cBhvr>
                                        <p:cTn id="9" dur="500" fill="hold"/>
                                        <p:tgtEl>
                                          <p:spTgt spid="284676"/>
                                        </p:tgtEl>
                                        <p:attrNameLst>
                                          <p:attrName>style.rotation</p:attrName>
                                        </p:attrNameLst>
                                      </p:cBhvr>
                                      <p:tavLst>
                                        <p:tav tm="0">
                                          <p:val>
                                            <p:fltVal val="360"/>
                                          </p:val>
                                        </p:tav>
                                        <p:tav tm="100000">
                                          <p:val>
                                            <p:fltVal val="0"/>
                                          </p:val>
                                        </p:tav>
                                      </p:tavLst>
                                    </p:anim>
                                    <p:animEffect transition="in" filter="fade">
                                      <p:cBhvr>
                                        <p:cTn id="10" dur="500"/>
                                        <p:tgtEl>
                                          <p:spTgt spid="28467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84677"/>
                                        </p:tgtEl>
                                        <p:attrNameLst>
                                          <p:attrName>style.visibility</p:attrName>
                                        </p:attrNameLst>
                                      </p:cBhvr>
                                      <p:to>
                                        <p:strVal val="visible"/>
                                      </p:to>
                                    </p:set>
                                    <p:animEffect transition="in" filter="wheel(4)">
                                      <p:cBhvr>
                                        <p:cTn id="15" dur="2000"/>
                                        <p:tgtEl>
                                          <p:spTgt spid="2846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ntr" presetSubtype="0" fill="hold" nodeType="clickEffect">
                                  <p:stCondLst>
                                    <p:cond delay="0"/>
                                  </p:stCondLst>
                                  <p:childTnLst>
                                    <p:set>
                                      <p:cBhvr>
                                        <p:cTn id="19" dur="1" fill="hold">
                                          <p:stCondLst>
                                            <p:cond delay="0"/>
                                          </p:stCondLst>
                                        </p:cTn>
                                        <p:tgtEl>
                                          <p:spTgt spid="284678"/>
                                        </p:tgtEl>
                                        <p:attrNameLst>
                                          <p:attrName>style.visibility</p:attrName>
                                        </p:attrNameLst>
                                      </p:cBhvr>
                                      <p:to>
                                        <p:strVal val="visible"/>
                                      </p:to>
                                    </p:set>
                                    <p:animEffect transition="in" filter="wedge">
                                      <p:cBhvr>
                                        <p:cTn id="20" dur="2000"/>
                                        <p:tgtEl>
                                          <p:spTgt spid="28467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4679"/>
                                        </p:tgtEl>
                                        <p:attrNameLst>
                                          <p:attrName>style.visibility</p:attrName>
                                        </p:attrNameLst>
                                      </p:cBhvr>
                                      <p:to>
                                        <p:strVal val="visible"/>
                                      </p:to>
                                    </p:set>
                                    <p:anim calcmode="lin" valueType="num">
                                      <p:cBhvr additive="base">
                                        <p:cTn id="25" dur="500" fill="hold"/>
                                        <p:tgtEl>
                                          <p:spTgt spid="284679"/>
                                        </p:tgtEl>
                                        <p:attrNameLst>
                                          <p:attrName>ppt_x</p:attrName>
                                        </p:attrNameLst>
                                      </p:cBhvr>
                                      <p:tavLst>
                                        <p:tav tm="0">
                                          <p:val>
                                            <p:strVal val="#ppt_x"/>
                                          </p:val>
                                        </p:tav>
                                        <p:tav tm="100000">
                                          <p:val>
                                            <p:strVal val="#ppt_x"/>
                                          </p:val>
                                        </p:tav>
                                      </p:tavLst>
                                    </p:anim>
                                    <p:anim calcmode="lin" valueType="num">
                                      <p:cBhvr additive="base">
                                        <p:cTn id="26" dur="500" fill="hold"/>
                                        <p:tgtEl>
                                          <p:spTgt spid="284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p:bldP spid="28467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dt" sz="half" idx="10"/>
          </p:nvPr>
        </p:nvSpPr>
        <p:spPr/>
        <p:txBody>
          <a:bodyPr/>
          <a:lstStyle/>
          <a:p>
            <a:pPr>
              <a:defRPr/>
            </a:pPr>
            <a:fld id="{75A9A484-60D0-46B7-9769-0CD6C89A3AC0}" type="datetime1">
              <a:rPr lang="en-US"/>
              <a:pPr>
                <a:defRPr/>
              </a:pPr>
              <a:t>4/11/2019</a:t>
            </a:fld>
            <a:endParaRPr lang="en-US" altLang="en-US"/>
          </a:p>
        </p:txBody>
      </p:sp>
      <p:sp>
        <p:nvSpPr>
          <p:cNvPr id="9"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51EE383-6138-4914-AA17-CF495496A7F4}" type="slidenum">
              <a:rPr lang="en-US" altLang="en-US" sz="1000">
                <a:latin typeface="Arial" panose="020B0604020202020204" pitchFamily="34" charset="0"/>
              </a:rPr>
              <a:pPr/>
              <a:t>153</a:t>
            </a:fld>
            <a:endParaRPr lang="en-US" altLang="en-US" sz="1000">
              <a:latin typeface="Arial" panose="020B0604020202020204" pitchFamily="34" charset="0"/>
            </a:endParaRPr>
          </a:p>
        </p:txBody>
      </p:sp>
      <p:sp>
        <p:nvSpPr>
          <p:cNvPr id="46085"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6086"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6087" name="Rectangle 4"/>
          <p:cNvSpPr>
            <a:spLocks noChangeArrowheads="1"/>
          </p:cNvSpPr>
          <p:nvPr/>
        </p:nvSpPr>
        <p:spPr bwMode="auto">
          <a:xfrm>
            <a:off x="0" y="227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46082" name="Object 5"/>
          <p:cNvGraphicFramePr>
            <a:graphicFrameLocks noChangeAspect="1"/>
          </p:cNvGraphicFramePr>
          <p:nvPr/>
        </p:nvGraphicFramePr>
        <p:xfrm>
          <a:off x="762000" y="414338"/>
          <a:ext cx="7772400" cy="4995862"/>
        </p:xfrm>
        <a:graphic>
          <a:graphicData uri="http://schemas.openxmlformats.org/presentationml/2006/ole">
            <mc:AlternateContent xmlns:mc="http://schemas.openxmlformats.org/markup-compatibility/2006">
              <mc:Choice xmlns:v="urn:schemas-microsoft-com:vml" Requires="v">
                <p:oleObj spid="_x0000_s46116" r:id="rId3" imgW="7535327" imgH="4866667" progId="MSPhotoEd.3">
                  <p:embed/>
                </p:oleObj>
              </mc:Choice>
              <mc:Fallback>
                <p:oleObj r:id="rId3" imgW="7535327" imgH="4866667"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4338"/>
                        <a:ext cx="7772400" cy="4995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5702" name="Freeform 6"/>
          <p:cNvSpPr>
            <a:spLocks/>
          </p:cNvSpPr>
          <p:nvPr/>
        </p:nvSpPr>
        <p:spPr bwMode="auto">
          <a:xfrm>
            <a:off x="1371600" y="2057400"/>
            <a:ext cx="6038850" cy="2098675"/>
          </a:xfrm>
          <a:custGeom>
            <a:avLst/>
            <a:gdLst>
              <a:gd name="T0" fmla="*/ 2147483647 w 3804"/>
              <a:gd name="T1" fmla="*/ 83165944 h 1322"/>
              <a:gd name="T2" fmla="*/ 2147483647 w 3804"/>
              <a:gd name="T3" fmla="*/ 312499359 h 1322"/>
              <a:gd name="T4" fmla="*/ 2147483647 w 3804"/>
              <a:gd name="T5" fmla="*/ 539313437 h 1322"/>
              <a:gd name="T6" fmla="*/ 2147483647 w 3804"/>
              <a:gd name="T7" fmla="*/ 680442135 h 1322"/>
              <a:gd name="T8" fmla="*/ 2147483647 w 3804"/>
              <a:gd name="T9" fmla="*/ 967740039 h 1322"/>
              <a:gd name="T10" fmla="*/ 2147483647 w 3804"/>
              <a:gd name="T11" fmla="*/ 1282758661 h 1322"/>
              <a:gd name="T12" fmla="*/ 2147483647 w 3804"/>
              <a:gd name="T13" fmla="*/ 1602819180 h 1322"/>
              <a:gd name="T14" fmla="*/ 2147483647 w 3804"/>
              <a:gd name="T15" fmla="*/ 1915318836 h 1322"/>
              <a:gd name="T16" fmla="*/ 2147483647 w 3804"/>
              <a:gd name="T17" fmla="*/ 2041326602 h 1322"/>
              <a:gd name="T18" fmla="*/ 2147483647 w 3804"/>
              <a:gd name="T19" fmla="*/ 2147483647 h 1322"/>
              <a:gd name="T20" fmla="*/ 2147483647 w 3804"/>
              <a:gd name="T21" fmla="*/ 2147483647 h 1322"/>
              <a:gd name="T22" fmla="*/ 2147483647 w 3804"/>
              <a:gd name="T23" fmla="*/ 2147483647 h 1322"/>
              <a:gd name="T24" fmla="*/ 2147483647 w 3804"/>
              <a:gd name="T25" fmla="*/ 2147483647 h 1322"/>
              <a:gd name="T26" fmla="*/ 2147483647 w 3804"/>
              <a:gd name="T27" fmla="*/ 2147483647 h 1322"/>
              <a:gd name="T28" fmla="*/ 2147483647 w 3804"/>
              <a:gd name="T29" fmla="*/ 2147483647 h 1322"/>
              <a:gd name="T30" fmla="*/ 2147483647 w 3804"/>
              <a:gd name="T31" fmla="*/ 2147483647 h 1322"/>
              <a:gd name="T32" fmla="*/ 2147483647 w 3804"/>
              <a:gd name="T33" fmla="*/ 2147483647 h 1322"/>
              <a:gd name="T34" fmla="*/ 2147483647 w 3804"/>
              <a:gd name="T35" fmla="*/ 2147483647 h 1322"/>
              <a:gd name="T36" fmla="*/ 2147483647 w 3804"/>
              <a:gd name="T37" fmla="*/ 1910278526 h 1322"/>
              <a:gd name="T38" fmla="*/ 2147483647 w 3804"/>
              <a:gd name="T39" fmla="*/ 1461690482 h 1322"/>
              <a:gd name="T40" fmla="*/ 2147483647 w 3804"/>
              <a:gd name="T41" fmla="*/ 1255037746 h 1322"/>
              <a:gd name="T42" fmla="*/ 2147483647 w 3804"/>
              <a:gd name="T43" fmla="*/ 1013102835 h 1322"/>
              <a:gd name="T44" fmla="*/ 2147483647 w 3804"/>
              <a:gd name="T45" fmla="*/ 745966173 h 1322"/>
              <a:gd name="T46" fmla="*/ 2147483647 w 3804"/>
              <a:gd name="T47" fmla="*/ 700603377 h 1322"/>
              <a:gd name="T48" fmla="*/ 2147483647 w 3804"/>
              <a:gd name="T49" fmla="*/ 473789398 h 1322"/>
              <a:gd name="T50" fmla="*/ 2147483647 w 3804"/>
              <a:gd name="T51" fmla="*/ 357862155 h 1322"/>
              <a:gd name="T52" fmla="*/ 1129030107 w 3804"/>
              <a:gd name="T53" fmla="*/ 468749088 h 1322"/>
              <a:gd name="T54" fmla="*/ 947578904 w 3804"/>
              <a:gd name="T55" fmla="*/ 655240581 h 1322"/>
              <a:gd name="T56" fmla="*/ 756046879 w 3804"/>
              <a:gd name="T57" fmla="*/ 816530522 h 1322"/>
              <a:gd name="T58" fmla="*/ 579635987 w 3804"/>
              <a:gd name="T59" fmla="*/ 1013102835 h 1322"/>
              <a:gd name="T60" fmla="*/ 304938133 w 3804"/>
              <a:gd name="T61" fmla="*/ 1297881180 h 1322"/>
              <a:gd name="T62" fmla="*/ 0 w 3804"/>
              <a:gd name="T63" fmla="*/ 1769149828 h 1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04"/>
              <a:gd name="T97" fmla="*/ 0 h 1322"/>
              <a:gd name="T98" fmla="*/ 3804 w 3804"/>
              <a:gd name="T99" fmla="*/ 1322 h 1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04" h="1322">
                <a:moveTo>
                  <a:pt x="3804" y="0"/>
                </a:moveTo>
                <a:cubicBezTo>
                  <a:pt x="3718" y="5"/>
                  <a:pt x="3663" y="7"/>
                  <a:pt x="3587" y="33"/>
                </a:cubicBezTo>
                <a:cubicBezTo>
                  <a:pt x="3547" y="47"/>
                  <a:pt x="3520" y="73"/>
                  <a:pt x="3479" y="83"/>
                </a:cubicBezTo>
                <a:cubicBezTo>
                  <a:pt x="3455" y="118"/>
                  <a:pt x="3408" y="94"/>
                  <a:pt x="3378" y="124"/>
                </a:cubicBezTo>
                <a:cubicBezTo>
                  <a:pt x="3366" y="162"/>
                  <a:pt x="3359" y="150"/>
                  <a:pt x="3326" y="172"/>
                </a:cubicBezTo>
                <a:cubicBezTo>
                  <a:pt x="3288" y="229"/>
                  <a:pt x="3324" y="200"/>
                  <a:pt x="3280" y="214"/>
                </a:cubicBezTo>
                <a:cubicBezTo>
                  <a:pt x="3274" y="222"/>
                  <a:pt x="3267" y="237"/>
                  <a:pt x="3262" y="246"/>
                </a:cubicBezTo>
                <a:cubicBezTo>
                  <a:pt x="3258" y="254"/>
                  <a:pt x="3247" y="263"/>
                  <a:pt x="3242" y="270"/>
                </a:cubicBezTo>
                <a:cubicBezTo>
                  <a:pt x="3240" y="275"/>
                  <a:pt x="3227" y="279"/>
                  <a:pt x="3208" y="298"/>
                </a:cubicBezTo>
                <a:cubicBezTo>
                  <a:pt x="3189" y="317"/>
                  <a:pt x="3148" y="357"/>
                  <a:pt x="3128" y="384"/>
                </a:cubicBezTo>
                <a:cubicBezTo>
                  <a:pt x="3089" y="441"/>
                  <a:pt x="3130" y="445"/>
                  <a:pt x="3086" y="459"/>
                </a:cubicBezTo>
                <a:cubicBezTo>
                  <a:pt x="3075" y="476"/>
                  <a:pt x="3059" y="490"/>
                  <a:pt x="3053" y="509"/>
                </a:cubicBezTo>
                <a:cubicBezTo>
                  <a:pt x="3039" y="531"/>
                  <a:pt x="3006" y="565"/>
                  <a:pt x="2988" y="586"/>
                </a:cubicBezTo>
                <a:cubicBezTo>
                  <a:pt x="2970" y="607"/>
                  <a:pt x="2962" y="615"/>
                  <a:pt x="2946" y="636"/>
                </a:cubicBezTo>
                <a:cubicBezTo>
                  <a:pt x="2926" y="676"/>
                  <a:pt x="2920" y="672"/>
                  <a:pt x="2890" y="714"/>
                </a:cubicBezTo>
                <a:cubicBezTo>
                  <a:pt x="2865" y="783"/>
                  <a:pt x="2915" y="712"/>
                  <a:pt x="2869" y="760"/>
                </a:cubicBezTo>
                <a:cubicBezTo>
                  <a:pt x="2863" y="766"/>
                  <a:pt x="2866" y="778"/>
                  <a:pt x="2861" y="785"/>
                </a:cubicBezTo>
                <a:cubicBezTo>
                  <a:pt x="2855" y="795"/>
                  <a:pt x="2844" y="801"/>
                  <a:pt x="2836" y="810"/>
                </a:cubicBezTo>
                <a:cubicBezTo>
                  <a:pt x="2815" y="834"/>
                  <a:pt x="2783" y="852"/>
                  <a:pt x="2766" y="878"/>
                </a:cubicBezTo>
                <a:cubicBezTo>
                  <a:pt x="2760" y="886"/>
                  <a:pt x="2752" y="904"/>
                  <a:pt x="2744" y="910"/>
                </a:cubicBezTo>
                <a:cubicBezTo>
                  <a:pt x="2727" y="921"/>
                  <a:pt x="2711" y="952"/>
                  <a:pt x="2711" y="952"/>
                </a:cubicBezTo>
                <a:cubicBezTo>
                  <a:pt x="2699" y="985"/>
                  <a:pt x="2658" y="1010"/>
                  <a:pt x="2644" y="1052"/>
                </a:cubicBezTo>
                <a:cubicBezTo>
                  <a:pt x="2629" y="1060"/>
                  <a:pt x="2594" y="1068"/>
                  <a:pt x="2594" y="1068"/>
                </a:cubicBezTo>
                <a:cubicBezTo>
                  <a:pt x="2563" y="1113"/>
                  <a:pt x="2515" y="1131"/>
                  <a:pt x="2477" y="1169"/>
                </a:cubicBezTo>
                <a:cubicBezTo>
                  <a:pt x="2416" y="1230"/>
                  <a:pt x="2384" y="1246"/>
                  <a:pt x="2296" y="1278"/>
                </a:cubicBezTo>
                <a:cubicBezTo>
                  <a:pt x="2249" y="1261"/>
                  <a:pt x="2208" y="1322"/>
                  <a:pt x="2160" y="1308"/>
                </a:cubicBezTo>
                <a:cubicBezTo>
                  <a:pt x="2132" y="1300"/>
                  <a:pt x="2106" y="1296"/>
                  <a:pt x="2106" y="1296"/>
                </a:cubicBezTo>
                <a:cubicBezTo>
                  <a:pt x="2093" y="1288"/>
                  <a:pt x="2086" y="1289"/>
                  <a:pt x="2070" y="1280"/>
                </a:cubicBezTo>
                <a:cubicBezTo>
                  <a:pt x="2054" y="1271"/>
                  <a:pt x="2041" y="1256"/>
                  <a:pt x="2012" y="1242"/>
                </a:cubicBezTo>
                <a:cubicBezTo>
                  <a:pt x="1983" y="1200"/>
                  <a:pt x="1940" y="1223"/>
                  <a:pt x="1898" y="1194"/>
                </a:cubicBezTo>
                <a:cubicBezTo>
                  <a:pt x="1864" y="1198"/>
                  <a:pt x="1872" y="1155"/>
                  <a:pt x="1840" y="1128"/>
                </a:cubicBezTo>
                <a:cubicBezTo>
                  <a:pt x="1831" y="1120"/>
                  <a:pt x="1792" y="1099"/>
                  <a:pt x="1784" y="1090"/>
                </a:cubicBezTo>
                <a:cubicBezTo>
                  <a:pt x="1778" y="1082"/>
                  <a:pt x="1749" y="1059"/>
                  <a:pt x="1742" y="1052"/>
                </a:cubicBezTo>
                <a:cubicBezTo>
                  <a:pt x="1732" y="1040"/>
                  <a:pt x="1719" y="1041"/>
                  <a:pt x="1700" y="1018"/>
                </a:cubicBezTo>
                <a:cubicBezTo>
                  <a:pt x="1681" y="995"/>
                  <a:pt x="1648" y="941"/>
                  <a:pt x="1626" y="914"/>
                </a:cubicBezTo>
                <a:cubicBezTo>
                  <a:pt x="1617" y="906"/>
                  <a:pt x="1587" y="873"/>
                  <a:pt x="1570" y="856"/>
                </a:cubicBezTo>
                <a:cubicBezTo>
                  <a:pt x="1563" y="849"/>
                  <a:pt x="1547" y="811"/>
                  <a:pt x="1540" y="804"/>
                </a:cubicBezTo>
                <a:cubicBezTo>
                  <a:pt x="1525" y="791"/>
                  <a:pt x="1504" y="758"/>
                  <a:pt x="1504" y="758"/>
                </a:cubicBezTo>
                <a:cubicBezTo>
                  <a:pt x="1495" y="752"/>
                  <a:pt x="1480" y="756"/>
                  <a:pt x="1462" y="726"/>
                </a:cubicBezTo>
                <a:cubicBezTo>
                  <a:pt x="1444" y="696"/>
                  <a:pt x="1415" y="610"/>
                  <a:pt x="1394" y="580"/>
                </a:cubicBezTo>
                <a:cubicBezTo>
                  <a:pt x="1342" y="504"/>
                  <a:pt x="1395" y="607"/>
                  <a:pt x="1333" y="543"/>
                </a:cubicBezTo>
                <a:cubicBezTo>
                  <a:pt x="1279" y="487"/>
                  <a:pt x="1384" y="540"/>
                  <a:pt x="1318" y="498"/>
                </a:cubicBezTo>
                <a:cubicBezTo>
                  <a:pt x="1272" y="430"/>
                  <a:pt x="1326" y="484"/>
                  <a:pt x="1270" y="440"/>
                </a:cubicBezTo>
                <a:cubicBezTo>
                  <a:pt x="1251" y="425"/>
                  <a:pt x="1251" y="419"/>
                  <a:pt x="1234" y="402"/>
                </a:cubicBezTo>
                <a:cubicBezTo>
                  <a:pt x="1199" y="367"/>
                  <a:pt x="1211" y="344"/>
                  <a:pt x="1172" y="318"/>
                </a:cubicBezTo>
                <a:cubicBezTo>
                  <a:pt x="1158" y="299"/>
                  <a:pt x="1153" y="299"/>
                  <a:pt x="1142" y="296"/>
                </a:cubicBezTo>
                <a:cubicBezTo>
                  <a:pt x="1131" y="293"/>
                  <a:pt x="1111" y="303"/>
                  <a:pt x="1108" y="300"/>
                </a:cubicBezTo>
                <a:cubicBezTo>
                  <a:pt x="1101" y="295"/>
                  <a:pt x="1132" y="284"/>
                  <a:pt x="1126" y="278"/>
                </a:cubicBezTo>
                <a:cubicBezTo>
                  <a:pt x="1114" y="266"/>
                  <a:pt x="1093" y="254"/>
                  <a:pt x="1082" y="240"/>
                </a:cubicBezTo>
                <a:cubicBezTo>
                  <a:pt x="1067" y="222"/>
                  <a:pt x="1033" y="195"/>
                  <a:pt x="1010" y="188"/>
                </a:cubicBezTo>
                <a:cubicBezTo>
                  <a:pt x="993" y="177"/>
                  <a:pt x="958" y="170"/>
                  <a:pt x="941" y="159"/>
                </a:cubicBezTo>
                <a:cubicBezTo>
                  <a:pt x="933" y="153"/>
                  <a:pt x="916" y="142"/>
                  <a:pt x="916" y="142"/>
                </a:cubicBezTo>
                <a:cubicBezTo>
                  <a:pt x="834" y="144"/>
                  <a:pt x="648" y="139"/>
                  <a:pt x="532" y="159"/>
                </a:cubicBezTo>
                <a:cubicBezTo>
                  <a:pt x="458" y="172"/>
                  <a:pt x="522" y="172"/>
                  <a:pt x="448" y="186"/>
                </a:cubicBezTo>
                <a:cubicBezTo>
                  <a:pt x="416" y="208"/>
                  <a:pt x="443" y="225"/>
                  <a:pt x="404" y="232"/>
                </a:cubicBezTo>
                <a:cubicBezTo>
                  <a:pt x="393" y="249"/>
                  <a:pt x="387" y="243"/>
                  <a:pt x="376" y="260"/>
                </a:cubicBezTo>
                <a:cubicBezTo>
                  <a:pt x="370" y="268"/>
                  <a:pt x="344" y="282"/>
                  <a:pt x="344" y="282"/>
                </a:cubicBezTo>
                <a:cubicBezTo>
                  <a:pt x="333" y="318"/>
                  <a:pt x="336" y="312"/>
                  <a:pt x="300" y="324"/>
                </a:cubicBezTo>
                <a:cubicBezTo>
                  <a:pt x="289" y="341"/>
                  <a:pt x="273" y="349"/>
                  <a:pt x="262" y="366"/>
                </a:cubicBezTo>
                <a:cubicBezTo>
                  <a:pt x="258" y="374"/>
                  <a:pt x="244" y="386"/>
                  <a:pt x="230" y="402"/>
                </a:cubicBezTo>
                <a:cubicBezTo>
                  <a:pt x="216" y="418"/>
                  <a:pt x="194" y="445"/>
                  <a:pt x="176" y="464"/>
                </a:cubicBezTo>
                <a:cubicBezTo>
                  <a:pt x="170" y="472"/>
                  <a:pt x="121" y="515"/>
                  <a:pt x="121" y="515"/>
                </a:cubicBezTo>
                <a:cubicBezTo>
                  <a:pt x="106" y="564"/>
                  <a:pt x="83" y="597"/>
                  <a:pt x="40" y="626"/>
                </a:cubicBezTo>
                <a:cubicBezTo>
                  <a:pt x="33" y="649"/>
                  <a:pt x="18" y="684"/>
                  <a:pt x="0" y="702"/>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703" name="Freeform 7"/>
          <p:cNvSpPr>
            <a:spLocks/>
          </p:cNvSpPr>
          <p:nvPr/>
        </p:nvSpPr>
        <p:spPr bwMode="auto">
          <a:xfrm>
            <a:off x="1190625" y="2392363"/>
            <a:ext cx="6048375" cy="1617662"/>
          </a:xfrm>
          <a:custGeom>
            <a:avLst/>
            <a:gdLst>
              <a:gd name="T0" fmla="*/ 0 w 3810"/>
              <a:gd name="T1" fmla="*/ 2147483647 h 1019"/>
              <a:gd name="T2" fmla="*/ 468749141 w 3810"/>
              <a:gd name="T3" fmla="*/ 2147483647 h 1019"/>
              <a:gd name="T4" fmla="*/ 710684079 w 3810"/>
              <a:gd name="T5" fmla="*/ 2147483647 h 1019"/>
              <a:gd name="T6" fmla="*/ 846772680 w 3810"/>
              <a:gd name="T7" fmla="*/ 2147483647 h 1019"/>
              <a:gd name="T8" fmla="*/ 937498282 w 3810"/>
              <a:gd name="T9" fmla="*/ 2147483647 h 1019"/>
              <a:gd name="T10" fmla="*/ 1103828551 w 3810"/>
              <a:gd name="T11" fmla="*/ 2023684358 h 1019"/>
              <a:gd name="T12" fmla="*/ 1134070419 w 3810"/>
              <a:gd name="T13" fmla="*/ 1978321571 h 1019"/>
              <a:gd name="T14" fmla="*/ 1179433220 w 3810"/>
              <a:gd name="T15" fmla="*/ 1948079712 h 1019"/>
              <a:gd name="T16" fmla="*/ 1345763489 w 3810"/>
              <a:gd name="T17" fmla="*/ 1736386704 h 1019"/>
              <a:gd name="T18" fmla="*/ 1466730958 w 3810"/>
              <a:gd name="T19" fmla="*/ 1645660731 h 1019"/>
              <a:gd name="T20" fmla="*/ 1572577494 w 3810"/>
              <a:gd name="T21" fmla="*/ 1539814227 h 1019"/>
              <a:gd name="T22" fmla="*/ 1708666293 w 3810"/>
              <a:gd name="T23" fmla="*/ 1449088652 h 1019"/>
              <a:gd name="T24" fmla="*/ 1890117497 w 3810"/>
              <a:gd name="T25" fmla="*/ 1282758431 h 1019"/>
              <a:gd name="T26" fmla="*/ 1995964032 w 3810"/>
              <a:gd name="T27" fmla="*/ 1207153785 h 1019"/>
              <a:gd name="T28" fmla="*/ 2101810568 w 3810"/>
              <a:gd name="T29" fmla="*/ 1086186351 h 1019"/>
              <a:gd name="T30" fmla="*/ 2147483647 w 3810"/>
              <a:gd name="T31" fmla="*/ 844251484 h 1019"/>
              <a:gd name="T32" fmla="*/ 2147483647 w 3810"/>
              <a:gd name="T33" fmla="*/ 647679206 h 1019"/>
              <a:gd name="T34" fmla="*/ 2147483647 w 3810"/>
              <a:gd name="T35" fmla="*/ 556953630 h 1019"/>
              <a:gd name="T36" fmla="*/ 2147483647 w 3810"/>
              <a:gd name="T37" fmla="*/ 420865268 h 1019"/>
              <a:gd name="T38" fmla="*/ 2147483647 w 3810"/>
              <a:gd name="T39" fmla="*/ 345260522 h 1019"/>
              <a:gd name="T40" fmla="*/ 2147483647 w 3810"/>
              <a:gd name="T41" fmla="*/ 254534947 h 1019"/>
              <a:gd name="T42" fmla="*/ 2147483647 w 3810"/>
              <a:gd name="T43" fmla="*/ 194051181 h 1019"/>
              <a:gd name="T44" fmla="*/ 2147483647 w 3810"/>
              <a:gd name="T45" fmla="*/ 73083722 h 1019"/>
              <a:gd name="T46" fmla="*/ 2147483647 w 3810"/>
              <a:gd name="T47" fmla="*/ 133567464 h 1019"/>
              <a:gd name="T48" fmla="*/ 2147483647 w 3810"/>
              <a:gd name="T49" fmla="*/ 178930251 h 1019"/>
              <a:gd name="T50" fmla="*/ 2147483647 w 3810"/>
              <a:gd name="T51" fmla="*/ 209172159 h 1019"/>
              <a:gd name="T52" fmla="*/ 2147483647 w 3810"/>
              <a:gd name="T53" fmla="*/ 224293089 h 1019"/>
              <a:gd name="T54" fmla="*/ 2147483647 w 3810"/>
              <a:gd name="T55" fmla="*/ 315018664 h 1019"/>
              <a:gd name="T56" fmla="*/ 2147483647 w 3810"/>
              <a:gd name="T57" fmla="*/ 375502381 h 1019"/>
              <a:gd name="T58" fmla="*/ 2147483647 w 3810"/>
              <a:gd name="T59" fmla="*/ 390623310 h 1019"/>
              <a:gd name="T60" fmla="*/ 2147483647 w 3810"/>
              <a:gd name="T61" fmla="*/ 496469914 h 1019"/>
              <a:gd name="T62" fmla="*/ 2147483647 w 3810"/>
              <a:gd name="T63" fmla="*/ 693041993 h 1019"/>
              <a:gd name="T64" fmla="*/ 2147483647 w 3810"/>
              <a:gd name="T65" fmla="*/ 980339846 h 1019"/>
              <a:gd name="T66" fmla="*/ 2147483647 w 3810"/>
              <a:gd name="T67" fmla="*/ 1040823563 h 1019"/>
              <a:gd name="T68" fmla="*/ 2147483647 w 3810"/>
              <a:gd name="T69" fmla="*/ 1146670068 h 1019"/>
              <a:gd name="T70" fmla="*/ 2147483647 w 3810"/>
              <a:gd name="T71" fmla="*/ 1282758431 h 1019"/>
              <a:gd name="T72" fmla="*/ 2147483647 w 3810"/>
              <a:gd name="T73" fmla="*/ 1464209581 h 1019"/>
              <a:gd name="T74" fmla="*/ 2147483647 w 3810"/>
              <a:gd name="T75" fmla="*/ 1691023916 h 1019"/>
              <a:gd name="T76" fmla="*/ 2147483647 w 3810"/>
              <a:gd name="T77" fmla="*/ 1827112279 h 1019"/>
              <a:gd name="T78" fmla="*/ 2147483647 w 3810"/>
              <a:gd name="T79" fmla="*/ 1917837854 h 1019"/>
              <a:gd name="T80" fmla="*/ 2147483647 w 3810"/>
              <a:gd name="T81" fmla="*/ 2147483647 h 1019"/>
              <a:gd name="T82" fmla="*/ 2147483647 w 3810"/>
              <a:gd name="T83" fmla="*/ 2114409934 h 1019"/>
              <a:gd name="T84" fmla="*/ 2147483647 w 3810"/>
              <a:gd name="T85" fmla="*/ 2084168075 h 1019"/>
              <a:gd name="T86" fmla="*/ 2147483647 w 3810"/>
              <a:gd name="T87" fmla="*/ 2038805288 h 1019"/>
              <a:gd name="T88" fmla="*/ 2147483647 w 3810"/>
              <a:gd name="T89" fmla="*/ 1978321571 h 1019"/>
              <a:gd name="T90" fmla="*/ 2147483647 w 3810"/>
              <a:gd name="T91" fmla="*/ 1917837854 h 1019"/>
              <a:gd name="T92" fmla="*/ 2147483647 w 3810"/>
              <a:gd name="T93" fmla="*/ 1857354137 h 1019"/>
              <a:gd name="T94" fmla="*/ 2147483647 w 3810"/>
              <a:gd name="T95" fmla="*/ 1766628562 h 1019"/>
              <a:gd name="T96" fmla="*/ 2147483647 w 3810"/>
              <a:gd name="T97" fmla="*/ 1675902987 h 1019"/>
              <a:gd name="T98" fmla="*/ 2147483647 w 3810"/>
              <a:gd name="T99" fmla="*/ 1645660731 h 1019"/>
              <a:gd name="T100" fmla="*/ 2147483647 w 3810"/>
              <a:gd name="T101" fmla="*/ 1554935156 h 1019"/>
              <a:gd name="T102" fmla="*/ 2147483647 w 3810"/>
              <a:gd name="T103" fmla="*/ 1449088652 h 1019"/>
              <a:gd name="T104" fmla="*/ 2147483647 w 3810"/>
              <a:gd name="T105" fmla="*/ 1343242147 h 1019"/>
              <a:gd name="T106" fmla="*/ 2147483647 w 3810"/>
              <a:gd name="T107" fmla="*/ 1282758431 h 1019"/>
              <a:gd name="T108" fmla="*/ 2147483647 w 3810"/>
              <a:gd name="T109" fmla="*/ 1222274714 h 1019"/>
              <a:gd name="T110" fmla="*/ 2147483647 w 3810"/>
              <a:gd name="T111" fmla="*/ 1161790997 h 1019"/>
              <a:gd name="T112" fmla="*/ 2147483647 w 3810"/>
              <a:gd name="T113" fmla="*/ 1040823563 h 10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10"/>
              <a:gd name="T172" fmla="*/ 0 h 1019"/>
              <a:gd name="T173" fmla="*/ 3810 w 3810"/>
              <a:gd name="T174" fmla="*/ 1019 h 10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10" h="1019">
                <a:moveTo>
                  <a:pt x="0" y="1019"/>
                </a:moveTo>
                <a:cubicBezTo>
                  <a:pt x="61" y="999"/>
                  <a:pt x="122" y="976"/>
                  <a:pt x="186" y="965"/>
                </a:cubicBezTo>
                <a:cubicBezTo>
                  <a:pt x="217" y="944"/>
                  <a:pt x="246" y="926"/>
                  <a:pt x="282" y="917"/>
                </a:cubicBezTo>
                <a:cubicBezTo>
                  <a:pt x="300" y="905"/>
                  <a:pt x="318" y="893"/>
                  <a:pt x="336" y="881"/>
                </a:cubicBezTo>
                <a:cubicBezTo>
                  <a:pt x="348" y="873"/>
                  <a:pt x="372" y="857"/>
                  <a:pt x="372" y="857"/>
                </a:cubicBezTo>
                <a:cubicBezTo>
                  <a:pt x="387" y="834"/>
                  <a:pt x="411" y="812"/>
                  <a:pt x="438" y="803"/>
                </a:cubicBezTo>
                <a:cubicBezTo>
                  <a:pt x="442" y="797"/>
                  <a:pt x="445" y="790"/>
                  <a:pt x="450" y="785"/>
                </a:cubicBezTo>
                <a:cubicBezTo>
                  <a:pt x="455" y="780"/>
                  <a:pt x="463" y="778"/>
                  <a:pt x="468" y="773"/>
                </a:cubicBezTo>
                <a:cubicBezTo>
                  <a:pt x="493" y="744"/>
                  <a:pt x="502" y="710"/>
                  <a:pt x="534" y="689"/>
                </a:cubicBezTo>
                <a:cubicBezTo>
                  <a:pt x="548" y="668"/>
                  <a:pt x="558" y="661"/>
                  <a:pt x="582" y="653"/>
                </a:cubicBezTo>
                <a:cubicBezTo>
                  <a:pt x="593" y="621"/>
                  <a:pt x="583" y="639"/>
                  <a:pt x="624" y="611"/>
                </a:cubicBezTo>
                <a:cubicBezTo>
                  <a:pt x="642" y="599"/>
                  <a:pt x="660" y="587"/>
                  <a:pt x="678" y="575"/>
                </a:cubicBezTo>
                <a:cubicBezTo>
                  <a:pt x="705" y="557"/>
                  <a:pt x="712" y="522"/>
                  <a:pt x="750" y="509"/>
                </a:cubicBezTo>
                <a:cubicBezTo>
                  <a:pt x="764" y="499"/>
                  <a:pt x="781" y="492"/>
                  <a:pt x="792" y="479"/>
                </a:cubicBezTo>
                <a:cubicBezTo>
                  <a:pt x="841" y="423"/>
                  <a:pt x="794" y="458"/>
                  <a:pt x="834" y="431"/>
                </a:cubicBezTo>
                <a:cubicBezTo>
                  <a:pt x="857" y="396"/>
                  <a:pt x="875" y="349"/>
                  <a:pt x="918" y="335"/>
                </a:cubicBezTo>
                <a:cubicBezTo>
                  <a:pt x="937" y="307"/>
                  <a:pt x="986" y="268"/>
                  <a:pt x="1020" y="257"/>
                </a:cubicBezTo>
                <a:cubicBezTo>
                  <a:pt x="1035" y="234"/>
                  <a:pt x="1045" y="234"/>
                  <a:pt x="1068" y="221"/>
                </a:cubicBezTo>
                <a:cubicBezTo>
                  <a:pt x="1099" y="204"/>
                  <a:pt x="1124" y="178"/>
                  <a:pt x="1158" y="167"/>
                </a:cubicBezTo>
                <a:cubicBezTo>
                  <a:pt x="1169" y="156"/>
                  <a:pt x="1184" y="149"/>
                  <a:pt x="1194" y="137"/>
                </a:cubicBezTo>
                <a:cubicBezTo>
                  <a:pt x="1203" y="126"/>
                  <a:pt x="1206" y="109"/>
                  <a:pt x="1218" y="101"/>
                </a:cubicBezTo>
                <a:cubicBezTo>
                  <a:pt x="1230" y="93"/>
                  <a:pt x="1254" y="77"/>
                  <a:pt x="1254" y="77"/>
                </a:cubicBezTo>
                <a:cubicBezTo>
                  <a:pt x="1305" y="0"/>
                  <a:pt x="1587" y="29"/>
                  <a:pt x="1590" y="29"/>
                </a:cubicBezTo>
                <a:cubicBezTo>
                  <a:pt x="1676" y="33"/>
                  <a:pt x="1743" y="41"/>
                  <a:pt x="1824" y="53"/>
                </a:cubicBezTo>
                <a:cubicBezTo>
                  <a:pt x="1866" y="81"/>
                  <a:pt x="1813" y="49"/>
                  <a:pt x="1872" y="71"/>
                </a:cubicBezTo>
                <a:cubicBezTo>
                  <a:pt x="1879" y="74"/>
                  <a:pt x="1884" y="80"/>
                  <a:pt x="1890" y="83"/>
                </a:cubicBezTo>
                <a:cubicBezTo>
                  <a:pt x="1896" y="86"/>
                  <a:pt x="1902" y="87"/>
                  <a:pt x="1908" y="89"/>
                </a:cubicBezTo>
                <a:cubicBezTo>
                  <a:pt x="1924" y="112"/>
                  <a:pt x="1937" y="106"/>
                  <a:pt x="1956" y="125"/>
                </a:cubicBezTo>
                <a:cubicBezTo>
                  <a:pt x="1963" y="132"/>
                  <a:pt x="1966" y="143"/>
                  <a:pt x="1974" y="149"/>
                </a:cubicBezTo>
                <a:cubicBezTo>
                  <a:pt x="1979" y="153"/>
                  <a:pt x="1986" y="152"/>
                  <a:pt x="1992" y="155"/>
                </a:cubicBezTo>
                <a:cubicBezTo>
                  <a:pt x="2024" y="173"/>
                  <a:pt x="2024" y="175"/>
                  <a:pt x="2046" y="197"/>
                </a:cubicBezTo>
                <a:cubicBezTo>
                  <a:pt x="2057" y="231"/>
                  <a:pt x="2050" y="262"/>
                  <a:pt x="2088" y="275"/>
                </a:cubicBezTo>
                <a:cubicBezTo>
                  <a:pt x="2120" y="307"/>
                  <a:pt x="2210" y="378"/>
                  <a:pt x="2256" y="389"/>
                </a:cubicBezTo>
                <a:cubicBezTo>
                  <a:pt x="2276" y="402"/>
                  <a:pt x="2294" y="406"/>
                  <a:pt x="2316" y="413"/>
                </a:cubicBezTo>
                <a:cubicBezTo>
                  <a:pt x="2337" y="429"/>
                  <a:pt x="2351" y="447"/>
                  <a:pt x="2376" y="455"/>
                </a:cubicBezTo>
                <a:cubicBezTo>
                  <a:pt x="2394" y="473"/>
                  <a:pt x="2406" y="491"/>
                  <a:pt x="2424" y="509"/>
                </a:cubicBezTo>
                <a:cubicBezTo>
                  <a:pt x="2436" y="545"/>
                  <a:pt x="2445" y="561"/>
                  <a:pt x="2478" y="581"/>
                </a:cubicBezTo>
                <a:cubicBezTo>
                  <a:pt x="2494" y="614"/>
                  <a:pt x="2555" y="659"/>
                  <a:pt x="2592" y="671"/>
                </a:cubicBezTo>
                <a:cubicBezTo>
                  <a:pt x="2621" y="700"/>
                  <a:pt x="2668" y="711"/>
                  <a:pt x="2706" y="725"/>
                </a:cubicBezTo>
                <a:cubicBezTo>
                  <a:pt x="2728" y="733"/>
                  <a:pt x="2766" y="761"/>
                  <a:pt x="2766" y="761"/>
                </a:cubicBezTo>
                <a:cubicBezTo>
                  <a:pt x="2842" y="874"/>
                  <a:pt x="2901" y="852"/>
                  <a:pt x="3042" y="857"/>
                </a:cubicBezTo>
                <a:cubicBezTo>
                  <a:pt x="3076" y="852"/>
                  <a:pt x="3112" y="853"/>
                  <a:pt x="3144" y="839"/>
                </a:cubicBezTo>
                <a:cubicBezTo>
                  <a:pt x="3151" y="836"/>
                  <a:pt x="3156" y="832"/>
                  <a:pt x="3162" y="827"/>
                </a:cubicBezTo>
                <a:cubicBezTo>
                  <a:pt x="3169" y="822"/>
                  <a:pt x="3172" y="813"/>
                  <a:pt x="3180" y="809"/>
                </a:cubicBezTo>
                <a:cubicBezTo>
                  <a:pt x="3202" y="799"/>
                  <a:pt x="3251" y="790"/>
                  <a:pt x="3276" y="785"/>
                </a:cubicBezTo>
                <a:cubicBezTo>
                  <a:pt x="3310" y="762"/>
                  <a:pt x="3326" y="766"/>
                  <a:pt x="3372" y="761"/>
                </a:cubicBezTo>
                <a:cubicBezTo>
                  <a:pt x="3413" y="733"/>
                  <a:pt x="3363" y="764"/>
                  <a:pt x="3444" y="737"/>
                </a:cubicBezTo>
                <a:cubicBezTo>
                  <a:pt x="3469" y="729"/>
                  <a:pt x="3490" y="710"/>
                  <a:pt x="3516" y="701"/>
                </a:cubicBezTo>
                <a:cubicBezTo>
                  <a:pt x="3527" y="690"/>
                  <a:pt x="3534" y="675"/>
                  <a:pt x="3546" y="665"/>
                </a:cubicBezTo>
                <a:cubicBezTo>
                  <a:pt x="3553" y="659"/>
                  <a:pt x="3563" y="658"/>
                  <a:pt x="3570" y="653"/>
                </a:cubicBezTo>
                <a:cubicBezTo>
                  <a:pt x="3592" y="638"/>
                  <a:pt x="3585" y="636"/>
                  <a:pt x="3600" y="617"/>
                </a:cubicBezTo>
                <a:cubicBezTo>
                  <a:pt x="3615" y="599"/>
                  <a:pt x="3654" y="575"/>
                  <a:pt x="3654" y="575"/>
                </a:cubicBezTo>
                <a:cubicBezTo>
                  <a:pt x="3682" y="534"/>
                  <a:pt x="3664" y="544"/>
                  <a:pt x="3696" y="533"/>
                </a:cubicBezTo>
                <a:cubicBezTo>
                  <a:pt x="3698" y="525"/>
                  <a:pt x="3697" y="515"/>
                  <a:pt x="3702" y="509"/>
                </a:cubicBezTo>
                <a:cubicBezTo>
                  <a:pt x="3711" y="498"/>
                  <a:pt x="3738" y="485"/>
                  <a:pt x="3738" y="485"/>
                </a:cubicBezTo>
                <a:cubicBezTo>
                  <a:pt x="3752" y="463"/>
                  <a:pt x="3744" y="470"/>
                  <a:pt x="3762" y="461"/>
                </a:cubicBezTo>
                <a:lnTo>
                  <a:pt x="3810" y="413"/>
                </a:lnTo>
              </a:path>
            </a:pathLst>
          </a:cu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85702"/>
                                        </p:tgtEl>
                                        <p:attrNameLst>
                                          <p:attrName>style.visibility</p:attrName>
                                        </p:attrNameLst>
                                      </p:cBhvr>
                                      <p:to>
                                        <p:strVal val="visible"/>
                                      </p:to>
                                    </p:set>
                                    <p:animEffect transition="in" filter="strips(downRight)">
                                      <p:cBhvr>
                                        <p:cTn id="7" dur="500"/>
                                        <p:tgtEl>
                                          <p:spTgt spid="285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85703"/>
                                        </p:tgtEl>
                                        <p:attrNameLst>
                                          <p:attrName>style.visibility</p:attrName>
                                        </p:attrNameLst>
                                      </p:cBhvr>
                                      <p:to>
                                        <p:strVal val="visible"/>
                                      </p:to>
                                    </p:set>
                                    <p:animEffect transition="in" filter="strips(downLeft)">
                                      <p:cBhvr>
                                        <p:cTn id="12" dur="500"/>
                                        <p:tgtEl>
                                          <p:spTgt spid="285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animBg="1"/>
      <p:bldP spid="28570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2C0C201B-EED6-49F9-8260-F19AE2F3A0B4}"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F7E248C-26B5-4235-9948-21825500C578}" type="slidenum">
              <a:rPr lang="en-US" altLang="en-US" sz="1000">
                <a:latin typeface="Arial" panose="020B0604020202020204" pitchFamily="34" charset="0"/>
              </a:rPr>
              <a:pPr/>
              <a:t>154</a:t>
            </a:fld>
            <a:endParaRPr lang="en-US" altLang="en-US" sz="1000">
              <a:latin typeface="Arial" panose="020B0604020202020204" pitchFamily="34" charset="0"/>
            </a:endParaRPr>
          </a:p>
        </p:txBody>
      </p:sp>
      <p:sp>
        <p:nvSpPr>
          <p:cNvPr id="4711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7111"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7112" name="Rectangle 4"/>
          <p:cNvSpPr>
            <a:spLocks noChangeArrowheads="1"/>
          </p:cNvSpPr>
          <p:nvPr/>
        </p:nvSpPr>
        <p:spPr bwMode="auto">
          <a:xfrm>
            <a:off x="381000" y="228600"/>
            <a:ext cx="252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Rangkaian Resistif</a:t>
            </a:r>
            <a:r>
              <a:rPr lang="en-US" altLang="en-US" sz="2000">
                <a:latin typeface="Arial" panose="020B0604020202020204" pitchFamily="34" charset="0"/>
              </a:rPr>
              <a:t> </a:t>
            </a:r>
          </a:p>
        </p:txBody>
      </p:sp>
      <p:sp>
        <p:nvSpPr>
          <p:cNvPr id="47113" name="Rectangle 5"/>
          <p:cNvSpPr>
            <a:spLocks noChangeArrowheads="1"/>
          </p:cNvSpPr>
          <p:nvPr/>
        </p:nvSpPr>
        <p:spPr bwMode="auto">
          <a:xfrm>
            <a:off x="0"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47106" name="Object 6"/>
          <p:cNvGraphicFramePr>
            <a:graphicFrameLocks noChangeAspect="1"/>
          </p:cNvGraphicFramePr>
          <p:nvPr/>
        </p:nvGraphicFramePr>
        <p:xfrm>
          <a:off x="1371600" y="838200"/>
          <a:ext cx="3705225" cy="2390775"/>
        </p:xfrm>
        <a:graphic>
          <a:graphicData uri="http://schemas.openxmlformats.org/presentationml/2006/ole">
            <mc:AlternateContent xmlns:mc="http://schemas.openxmlformats.org/markup-compatibility/2006">
              <mc:Choice xmlns:v="urn:schemas-microsoft-com:vml" Requires="v">
                <p:oleObj spid="_x0000_s47168" r:id="rId3" imgW="6838095" imgH="4420217" progId="MSPhotoEd.3">
                  <p:embed/>
                </p:oleObj>
              </mc:Choice>
              <mc:Fallback>
                <p:oleObj r:id="rId3" imgW="6838095" imgH="4420217"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38200"/>
                        <a:ext cx="3705225" cy="239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4" name="Rectangle 7"/>
          <p:cNvSpPr>
            <a:spLocks noChangeArrowheads="1"/>
          </p:cNvSpPr>
          <p:nvPr/>
        </p:nvSpPr>
        <p:spPr bwMode="auto">
          <a:xfrm>
            <a:off x="457200" y="3352800"/>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Rangkaian Kapasitif </a:t>
            </a:r>
          </a:p>
        </p:txBody>
      </p:sp>
      <p:sp>
        <p:nvSpPr>
          <p:cNvPr id="47115" name="Rectangle 8"/>
          <p:cNvSpPr>
            <a:spLocks noChangeArrowheads="1"/>
          </p:cNvSpPr>
          <p:nvPr/>
        </p:nvSpPr>
        <p:spPr bwMode="auto">
          <a:xfrm>
            <a:off x="0"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47107" name="Object 9"/>
          <p:cNvGraphicFramePr>
            <a:graphicFrameLocks noChangeAspect="1"/>
          </p:cNvGraphicFramePr>
          <p:nvPr/>
        </p:nvGraphicFramePr>
        <p:xfrm>
          <a:off x="1447800" y="3962400"/>
          <a:ext cx="3200400" cy="2233613"/>
        </p:xfrm>
        <a:graphic>
          <a:graphicData uri="http://schemas.openxmlformats.org/presentationml/2006/ole">
            <mc:AlternateContent xmlns:mc="http://schemas.openxmlformats.org/markup-compatibility/2006">
              <mc:Choice xmlns:v="urn:schemas-microsoft-com:vml" Requires="v">
                <p:oleObj spid="_x0000_s47169" r:id="rId5" imgW="6133333" imgH="4296375" progId="MSPhotoEd.3">
                  <p:embed/>
                </p:oleObj>
              </mc:Choice>
              <mc:Fallback>
                <p:oleObj r:id="rId5" imgW="6133333" imgH="4296375"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962400"/>
                        <a:ext cx="3200400" cy="2233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half" idx="10"/>
          </p:nvPr>
        </p:nvSpPr>
        <p:spPr/>
        <p:txBody>
          <a:bodyPr/>
          <a:lstStyle/>
          <a:p>
            <a:pPr>
              <a:defRPr/>
            </a:pPr>
            <a:fld id="{7EC7A3D5-98BE-43EA-9A32-E36724A0A97B}" type="datetime1">
              <a:rPr lang="en-US"/>
              <a:pPr>
                <a:defRPr/>
              </a:pPr>
              <a:t>4/11/2019</a:t>
            </a:fld>
            <a:endParaRPr lang="en-US" altLang="en-US"/>
          </a:p>
        </p:txBody>
      </p:sp>
      <p:sp>
        <p:nvSpPr>
          <p:cNvPr id="1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87E405F-09E5-455D-9B63-7668F9286ED7}" type="slidenum">
              <a:rPr lang="en-US" altLang="en-US" sz="1000">
                <a:latin typeface="Arial" panose="020B0604020202020204" pitchFamily="34" charset="0"/>
              </a:rPr>
              <a:pPr/>
              <a:t>155</a:t>
            </a:fld>
            <a:endParaRPr lang="en-US" altLang="en-US" sz="1000">
              <a:latin typeface="Arial" panose="020B0604020202020204" pitchFamily="34" charset="0"/>
            </a:endParaRPr>
          </a:p>
        </p:txBody>
      </p:sp>
      <p:sp>
        <p:nvSpPr>
          <p:cNvPr id="76804"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6805"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6806" name="Rectangle 4"/>
          <p:cNvSpPr>
            <a:spLocks noChangeArrowheads="1"/>
          </p:cNvSpPr>
          <p:nvPr/>
        </p:nvSpPr>
        <p:spPr bwMode="auto">
          <a:xfrm>
            <a:off x="381000" y="228600"/>
            <a:ext cx="169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kasus umum </a:t>
            </a:r>
          </a:p>
        </p:txBody>
      </p:sp>
      <p:sp>
        <p:nvSpPr>
          <p:cNvPr id="76807" name="Rectangle 5"/>
          <p:cNvSpPr>
            <a:spLocks noChangeArrowheads="1"/>
          </p:cNvSpPr>
          <p:nvPr/>
        </p:nvSpPr>
        <p:spPr bwMode="auto">
          <a:xfrm>
            <a:off x="2209800" y="228600"/>
            <a:ext cx="199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a:latin typeface="Arial" panose="020B0604020202020204" pitchFamily="34" charset="0"/>
              </a:rPr>
              <a:t>v = V</a:t>
            </a:r>
            <a:r>
              <a:rPr lang="en-US" altLang="en-US" baseline="-25000">
                <a:latin typeface="Arial" panose="020B0604020202020204" pitchFamily="34" charset="0"/>
              </a:rPr>
              <a:t>m </a:t>
            </a:r>
            <a:r>
              <a:rPr lang="en-US" altLang="en-US">
                <a:latin typeface="Arial" panose="020B0604020202020204" pitchFamily="34" charset="0"/>
              </a:rPr>
              <a:t>sin ωt </a:t>
            </a:r>
          </a:p>
        </p:txBody>
      </p:sp>
      <p:sp>
        <p:nvSpPr>
          <p:cNvPr id="76808" name="Rectangle 6"/>
          <p:cNvSpPr>
            <a:spLocks noChangeArrowheads="1"/>
          </p:cNvSpPr>
          <p:nvPr/>
        </p:nvSpPr>
        <p:spPr bwMode="auto">
          <a:xfrm>
            <a:off x="2286000" y="838200"/>
            <a:ext cx="2466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a:latin typeface="Arial" panose="020B0604020202020204" pitchFamily="34" charset="0"/>
              </a:rPr>
              <a:t>i = I</a:t>
            </a:r>
            <a:r>
              <a:rPr lang="en-US" altLang="en-US" baseline="-25000">
                <a:latin typeface="Arial" panose="020B0604020202020204" pitchFamily="34" charset="0"/>
              </a:rPr>
              <a:t>m</a:t>
            </a:r>
            <a:r>
              <a:rPr lang="en-US" altLang="en-US">
                <a:latin typeface="Arial" panose="020B0604020202020204" pitchFamily="34" charset="0"/>
              </a:rPr>
              <a:t> sin(ωt + φ)</a:t>
            </a:r>
            <a:r>
              <a:rPr lang="en-US" altLang="en-US" sz="2000">
                <a:latin typeface="Arial" panose="020B0604020202020204" pitchFamily="34" charset="0"/>
              </a:rPr>
              <a:t> </a:t>
            </a:r>
          </a:p>
        </p:txBody>
      </p:sp>
      <p:sp>
        <p:nvSpPr>
          <p:cNvPr id="76809" name="Rectangle 7"/>
          <p:cNvSpPr>
            <a:spLocks noChangeArrowheads="1"/>
          </p:cNvSpPr>
          <p:nvPr/>
        </p:nvSpPr>
        <p:spPr bwMode="auto">
          <a:xfrm>
            <a:off x="415925" y="1431925"/>
            <a:ext cx="446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a:latin typeface="Arial" panose="020B0604020202020204" pitchFamily="34" charset="0"/>
              </a:rPr>
              <a:t>Daya yang mengalir dalam rangkaian </a:t>
            </a:r>
          </a:p>
        </p:txBody>
      </p:sp>
      <p:sp>
        <p:nvSpPr>
          <p:cNvPr id="76810" name="Rectangle 8"/>
          <p:cNvSpPr>
            <a:spLocks noChangeArrowheads="1"/>
          </p:cNvSpPr>
          <p:nvPr/>
        </p:nvSpPr>
        <p:spPr bwMode="auto">
          <a:xfrm>
            <a:off x="1066800" y="2057400"/>
            <a:ext cx="485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a:solidFill>
                  <a:srgbClr val="FF33CC"/>
                </a:solidFill>
                <a:latin typeface="Arial" panose="020B0604020202020204" pitchFamily="34" charset="0"/>
              </a:rPr>
              <a:t>p = v i = V</a:t>
            </a:r>
            <a:r>
              <a:rPr lang="en-US" altLang="en-US" baseline="-25000">
                <a:solidFill>
                  <a:srgbClr val="FF33CC"/>
                </a:solidFill>
                <a:latin typeface="Arial" panose="020B0604020202020204" pitchFamily="34" charset="0"/>
              </a:rPr>
              <a:t>m</a:t>
            </a:r>
            <a:r>
              <a:rPr lang="en-US" altLang="en-US">
                <a:solidFill>
                  <a:srgbClr val="FF33CC"/>
                </a:solidFill>
                <a:latin typeface="Arial" panose="020B0604020202020204" pitchFamily="34" charset="0"/>
              </a:rPr>
              <a:t> I</a:t>
            </a:r>
            <a:r>
              <a:rPr lang="en-US" altLang="en-US" baseline="-25000">
                <a:solidFill>
                  <a:srgbClr val="FF33CC"/>
                </a:solidFill>
                <a:latin typeface="Arial" panose="020B0604020202020204" pitchFamily="34" charset="0"/>
              </a:rPr>
              <a:t>m</a:t>
            </a:r>
            <a:r>
              <a:rPr lang="en-US" altLang="en-US">
                <a:solidFill>
                  <a:srgbClr val="FF33CC"/>
                </a:solidFill>
                <a:latin typeface="Arial" panose="020B0604020202020204" pitchFamily="34" charset="0"/>
              </a:rPr>
              <a:t> (sin ωt) (sin ωt + φ) </a:t>
            </a:r>
          </a:p>
        </p:txBody>
      </p:sp>
      <p:sp>
        <p:nvSpPr>
          <p:cNvPr id="76811" name="Rectangle 9"/>
          <p:cNvSpPr>
            <a:spLocks noChangeArrowheads="1"/>
          </p:cNvSpPr>
          <p:nvPr/>
        </p:nvSpPr>
        <p:spPr bwMode="auto">
          <a:xfrm>
            <a:off x="533400" y="2667000"/>
            <a:ext cx="225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mengingat bahwa</a:t>
            </a:r>
            <a:r>
              <a:rPr lang="en-US" altLang="en-US" sz="2000">
                <a:latin typeface="Arial" panose="020B0604020202020204" pitchFamily="34" charset="0"/>
              </a:rPr>
              <a:t> </a:t>
            </a:r>
          </a:p>
        </p:txBody>
      </p:sp>
      <p:sp>
        <p:nvSpPr>
          <p:cNvPr id="76812" name="Rectangle 10"/>
          <p:cNvSpPr>
            <a:spLocks noChangeArrowheads="1"/>
          </p:cNvSpPr>
          <p:nvPr/>
        </p:nvSpPr>
        <p:spPr bwMode="auto">
          <a:xfrm>
            <a:off x="1066800" y="3276600"/>
            <a:ext cx="4887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sin A sin B = ½[cos (A – B) – cos (A + B)]</a:t>
            </a:r>
            <a:r>
              <a:rPr lang="en-US" altLang="en-US" sz="2000">
                <a:latin typeface="Arial" panose="020B0604020202020204" pitchFamily="34" charset="0"/>
              </a:rPr>
              <a:t> </a:t>
            </a:r>
          </a:p>
        </p:txBody>
      </p:sp>
      <p:sp>
        <p:nvSpPr>
          <p:cNvPr id="76813" name="Rectangle 11"/>
          <p:cNvSpPr>
            <a:spLocks noChangeArrowheads="1"/>
          </p:cNvSpPr>
          <p:nvPr/>
        </p:nvSpPr>
        <p:spPr bwMode="auto">
          <a:xfrm>
            <a:off x="1066800" y="3810000"/>
            <a:ext cx="202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cos – A = cos A</a:t>
            </a:r>
            <a:r>
              <a:rPr lang="en-US" altLang="en-US" sz="2000">
                <a:latin typeface="Arial" panose="020B0604020202020204" pitchFamily="34" charset="0"/>
              </a:rPr>
              <a:t> </a:t>
            </a:r>
          </a:p>
        </p:txBody>
      </p:sp>
      <p:sp>
        <p:nvSpPr>
          <p:cNvPr id="76814" name="Rectangle 12"/>
          <p:cNvSpPr>
            <a:spLocks noChangeArrowheads="1"/>
          </p:cNvSpPr>
          <p:nvPr/>
        </p:nvSpPr>
        <p:spPr bwMode="auto">
          <a:xfrm>
            <a:off x="609600" y="4419600"/>
            <a:ext cx="366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Harga daya rata-rata P adalah</a:t>
            </a:r>
            <a:r>
              <a:rPr lang="en-US" altLang="en-US" sz="2000">
                <a:latin typeface="Arial" panose="020B0604020202020204" pitchFamily="34" charset="0"/>
              </a:rPr>
              <a:t> </a:t>
            </a:r>
          </a:p>
        </p:txBody>
      </p:sp>
      <p:sp>
        <p:nvSpPr>
          <p:cNvPr id="76815" name="Rectangle 13"/>
          <p:cNvSpPr>
            <a:spLocks noChangeArrowheads="1"/>
          </p:cNvSpPr>
          <p:nvPr/>
        </p:nvSpPr>
        <p:spPr bwMode="auto">
          <a:xfrm>
            <a:off x="2282825" y="5181600"/>
            <a:ext cx="4956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800">
                <a:solidFill>
                  <a:srgbClr val="3333FF"/>
                </a:solidFill>
                <a:latin typeface="Arial" panose="020B0604020202020204" pitchFamily="34" charset="0"/>
              </a:rPr>
              <a:t>P = ½ V</a:t>
            </a:r>
            <a:r>
              <a:rPr lang="es-ES_tradnl" altLang="en-US" sz="2800" baseline="-25000">
                <a:solidFill>
                  <a:srgbClr val="3333FF"/>
                </a:solidFill>
                <a:latin typeface="Arial" panose="020B0604020202020204" pitchFamily="34" charset="0"/>
              </a:rPr>
              <a:t>m</a:t>
            </a:r>
            <a:r>
              <a:rPr lang="es-ES_tradnl" altLang="en-US" sz="2800">
                <a:solidFill>
                  <a:srgbClr val="3333FF"/>
                </a:solidFill>
                <a:latin typeface="Arial" panose="020B0604020202020204" pitchFamily="34" charset="0"/>
              </a:rPr>
              <a:t> I</a:t>
            </a:r>
            <a:r>
              <a:rPr lang="es-ES_tradnl" altLang="en-US" sz="2800" baseline="-25000">
                <a:solidFill>
                  <a:srgbClr val="3333FF"/>
                </a:solidFill>
                <a:latin typeface="Arial" panose="020B0604020202020204" pitchFamily="34" charset="0"/>
              </a:rPr>
              <a:t>m</a:t>
            </a:r>
            <a:r>
              <a:rPr lang="es-ES_tradnl" altLang="en-US" sz="2800">
                <a:solidFill>
                  <a:srgbClr val="3333FF"/>
                </a:solidFill>
                <a:latin typeface="Arial" panose="020B0604020202020204" pitchFamily="34" charset="0"/>
              </a:rPr>
              <a:t> cos </a:t>
            </a:r>
            <a:r>
              <a:rPr lang="en-US" altLang="en-US" sz="2800">
                <a:solidFill>
                  <a:srgbClr val="3333FF"/>
                </a:solidFill>
                <a:latin typeface="Arial" panose="020B0604020202020204" pitchFamily="34" charset="0"/>
              </a:rPr>
              <a:t>φ</a:t>
            </a:r>
            <a:r>
              <a:rPr lang="es-ES_tradnl" altLang="en-US" sz="2800">
                <a:solidFill>
                  <a:srgbClr val="3333FF"/>
                </a:solidFill>
                <a:latin typeface="Arial" panose="020B0604020202020204" pitchFamily="34" charset="0"/>
              </a:rPr>
              <a:t> = V I cos </a:t>
            </a:r>
            <a:r>
              <a:rPr lang="en-US" altLang="en-US" sz="2800">
                <a:solidFill>
                  <a:srgbClr val="3333FF"/>
                </a:solidFill>
                <a:latin typeface="Arial" panose="020B0604020202020204" pitchFamily="34" charset="0"/>
              </a:rPr>
              <a:t>φ </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noChangeArrowheads="1"/>
          </p:cNvSpPr>
          <p:nvPr>
            <p:ph type="dt" sz="half" idx="10"/>
          </p:nvPr>
        </p:nvSpPr>
        <p:spPr/>
        <p:txBody>
          <a:bodyPr/>
          <a:lstStyle/>
          <a:p>
            <a:pPr>
              <a:defRPr/>
            </a:pPr>
            <a:fld id="{B557517A-7F00-4F1C-A7F0-4CD8E51D8332}" type="datetime1">
              <a:rPr lang="en-US"/>
              <a:pPr>
                <a:defRPr/>
              </a:pPr>
              <a:t>4/11/2019</a:t>
            </a:fld>
            <a:endParaRPr lang="en-US" altLang="en-US"/>
          </a:p>
        </p:txBody>
      </p:sp>
      <p:sp>
        <p:nvSpPr>
          <p:cNvPr id="7"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BFE1ED1A-BEF3-49A9-AF47-3204944FAB2D}" type="slidenum">
              <a:rPr lang="en-US" altLang="en-US" sz="1000">
                <a:latin typeface="Arial" panose="020B0604020202020204" pitchFamily="34" charset="0"/>
              </a:rPr>
              <a:pPr/>
              <a:t>156</a:t>
            </a:fld>
            <a:endParaRPr lang="en-US" altLang="en-US" sz="1000">
              <a:latin typeface="Arial" panose="020B0604020202020204" pitchFamily="34" charset="0"/>
            </a:endParaRPr>
          </a:p>
        </p:txBody>
      </p:sp>
      <p:sp>
        <p:nvSpPr>
          <p:cNvPr id="48133"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8134"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48135" name="Rectangle 4"/>
          <p:cNvSpPr>
            <a:spLocks noChangeArrowheads="1"/>
          </p:cNvSpPr>
          <p:nvPr/>
        </p:nvSpPr>
        <p:spPr bwMode="auto">
          <a:xfrm>
            <a:off x="0" y="1719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48130" name="Object 5"/>
          <p:cNvGraphicFramePr>
            <a:graphicFrameLocks noChangeAspect="1"/>
          </p:cNvGraphicFramePr>
          <p:nvPr/>
        </p:nvGraphicFramePr>
        <p:xfrm>
          <a:off x="2057400" y="228600"/>
          <a:ext cx="5305425" cy="5824538"/>
        </p:xfrm>
        <a:graphic>
          <a:graphicData uri="http://schemas.openxmlformats.org/presentationml/2006/ole">
            <mc:AlternateContent xmlns:mc="http://schemas.openxmlformats.org/markup-compatibility/2006">
              <mc:Choice xmlns:v="urn:schemas-microsoft-com:vml" Requires="v">
                <p:oleObj spid="_x0000_s48162" r:id="rId3" imgW="8295238" imgH="11819048" progId="MSPhotoEd.3">
                  <p:embed/>
                </p:oleObj>
              </mc:Choice>
              <mc:Fallback>
                <p:oleObj r:id="rId3" imgW="8295238" imgH="11819048"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28600"/>
                        <a:ext cx="5305425" cy="5824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dt" sz="half" idx="10"/>
          </p:nvPr>
        </p:nvSpPr>
        <p:spPr/>
        <p:txBody>
          <a:bodyPr/>
          <a:lstStyle/>
          <a:p>
            <a:pPr>
              <a:defRPr/>
            </a:pPr>
            <a:fld id="{707B3BE2-2B50-4096-83F0-C0305E3B42AD}" type="datetime1">
              <a:rPr lang="en-US"/>
              <a:pPr>
                <a:defRPr/>
              </a:pPr>
              <a:t>4/11/2019</a:t>
            </a:fld>
            <a:endParaRPr lang="en-US" altLang="en-US"/>
          </a:p>
        </p:txBody>
      </p:sp>
      <p:sp>
        <p:nvSpPr>
          <p:cNvPr id="13"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6DFD6DD-E1DD-4AD7-8503-FA36EF428830}" type="slidenum">
              <a:rPr lang="en-US" altLang="en-US" sz="1000">
                <a:latin typeface="Arial" panose="020B0604020202020204" pitchFamily="34" charset="0"/>
              </a:rPr>
              <a:pPr/>
              <a:t>157</a:t>
            </a:fld>
            <a:endParaRPr lang="en-US" altLang="en-US" sz="1000">
              <a:latin typeface="Arial" panose="020B0604020202020204" pitchFamily="34" charset="0"/>
            </a:endParaRPr>
          </a:p>
        </p:txBody>
      </p:sp>
      <p:sp>
        <p:nvSpPr>
          <p:cNvPr id="77828"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7829"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7830" name="Rectangle 4"/>
          <p:cNvSpPr>
            <a:spLocks noChangeArrowheads="1"/>
          </p:cNvSpPr>
          <p:nvPr/>
        </p:nvSpPr>
        <p:spPr bwMode="auto">
          <a:xfrm>
            <a:off x="304800" y="198438"/>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latin typeface="Arial" panose="020B0604020202020204" pitchFamily="34" charset="0"/>
              </a:rPr>
              <a:t>DAYA SEMU, S</a:t>
            </a:r>
            <a:r>
              <a:rPr lang="en-US" altLang="en-US">
                <a:latin typeface="Arial" panose="020B0604020202020204" pitchFamily="34" charset="0"/>
              </a:rPr>
              <a:t> </a:t>
            </a:r>
          </a:p>
        </p:txBody>
      </p:sp>
      <p:sp>
        <p:nvSpPr>
          <p:cNvPr id="77831" name="Rectangle 5"/>
          <p:cNvSpPr>
            <a:spLocks noChangeArrowheads="1"/>
          </p:cNvSpPr>
          <p:nvPr/>
        </p:nvSpPr>
        <p:spPr bwMode="auto">
          <a:xfrm>
            <a:off x="609600" y="685800"/>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Perkalian VI disebut dengan daya semu, dinyatakan menggunakan simbol S. Satuan daya semu adalah VA dan kVA</a:t>
            </a:r>
            <a:r>
              <a:rPr lang="en-US" altLang="en-US" sz="2000">
                <a:latin typeface="Arial" panose="020B0604020202020204" pitchFamily="34" charset="0"/>
              </a:rPr>
              <a:t> </a:t>
            </a:r>
          </a:p>
        </p:txBody>
      </p:sp>
      <p:sp>
        <p:nvSpPr>
          <p:cNvPr id="77832" name="Rectangle 6"/>
          <p:cNvSpPr>
            <a:spLocks noChangeArrowheads="1"/>
          </p:cNvSpPr>
          <p:nvPr/>
        </p:nvSpPr>
        <p:spPr bwMode="auto">
          <a:xfrm>
            <a:off x="304800" y="1676400"/>
            <a:ext cx="2943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latin typeface="Arial" panose="020B0604020202020204" pitchFamily="34" charset="0"/>
              </a:rPr>
              <a:t>DAYA REAKTIF, Q</a:t>
            </a:r>
            <a:r>
              <a:rPr lang="en-US" altLang="en-US">
                <a:latin typeface="Arial" panose="020B0604020202020204" pitchFamily="34" charset="0"/>
              </a:rPr>
              <a:t> </a:t>
            </a:r>
          </a:p>
        </p:txBody>
      </p:sp>
      <p:sp>
        <p:nvSpPr>
          <p:cNvPr id="77833" name="Rectangle 7"/>
          <p:cNvSpPr>
            <a:spLocks noChangeArrowheads="1"/>
          </p:cNvSpPr>
          <p:nvPr/>
        </p:nvSpPr>
        <p:spPr bwMode="auto">
          <a:xfrm>
            <a:off x="533400" y="2133600"/>
            <a:ext cx="8420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Perkalian VI sin </a:t>
            </a:r>
            <a:r>
              <a:rPr lang="en-US" altLang="en-US" sz="2000">
                <a:latin typeface="Arial" panose="020B0604020202020204" pitchFamily="34" charset="0"/>
              </a:rPr>
              <a:t>φ</a:t>
            </a:r>
            <a:r>
              <a:rPr lang="es-ES_tradnl" altLang="en-US" sz="2000">
                <a:latin typeface="Arial" panose="020B0604020202020204" pitchFamily="34" charset="0"/>
              </a:rPr>
              <a:t> disebut dengan daya reaktif, dinyatakan menggunakan</a:t>
            </a:r>
          </a:p>
          <a:p>
            <a:pPr eaLnBrk="1" hangingPunct="1"/>
            <a:r>
              <a:rPr lang="es-ES_tradnl" altLang="en-US" sz="2000">
                <a:latin typeface="Arial" panose="020B0604020202020204" pitchFamily="34" charset="0"/>
              </a:rPr>
              <a:t>simbol Q. Satuan daya aktif adalah VAR dan kVAR</a:t>
            </a:r>
            <a:r>
              <a:rPr lang="en-US" altLang="en-US" sz="2000">
                <a:latin typeface="Arial" panose="020B0604020202020204" pitchFamily="34" charset="0"/>
              </a:rPr>
              <a:t> </a:t>
            </a:r>
          </a:p>
        </p:txBody>
      </p:sp>
      <p:sp>
        <p:nvSpPr>
          <p:cNvPr id="77834" name="Rectangle 8"/>
          <p:cNvSpPr>
            <a:spLocks noChangeArrowheads="1"/>
          </p:cNvSpPr>
          <p:nvPr/>
        </p:nvSpPr>
        <p:spPr bwMode="auto">
          <a:xfrm>
            <a:off x="381000" y="3124200"/>
            <a:ext cx="2671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b="1">
                <a:solidFill>
                  <a:srgbClr val="FF3399"/>
                </a:solidFill>
                <a:latin typeface="Arial" panose="020B0604020202020204" pitchFamily="34" charset="0"/>
              </a:rPr>
              <a:t>SEGITIGA DAYA</a:t>
            </a:r>
            <a:r>
              <a:rPr lang="en-US" altLang="en-US" b="1">
                <a:solidFill>
                  <a:srgbClr val="FF3399"/>
                </a:solidFill>
                <a:latin typeface="Arial" panose="020B0604020202020204" pitchFamily="34" charset="0"/>
              </a:rPr>
              <a:t> </a:t>
            </a:r>
          </a:p>
        </p:txBody>
      </p:sp>
      <p:sp>
        <p:nvSpPr>
          <p:cNvPr id="77835" name="Rectangle 9"/>
          <p:cNvSpPr>
            <a:spLocks noChangeArrowheads="1"/>
          </p:cNvSpPr>
          <p:nvPr/>
        </p:nvSpPr>
        <p:spPr bwMode="auto">
          <a:xfrm>
            <a:off x="990600" y="4983163"/>
            <a:ext cx="25622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it-IT" altLang="en-US" sz="3200" b="1">
                <a:latin typeface="Arial" panose="020B0604020202020204" pitchFamily="34" charset="0"/>
              </a:rPr>
              <a:t>Q = V I sin </a:t>
            </a:r>
            <a:r>
              <a:rPr lang="en-US" altLang="en-US" sz="3200" b="1">
                <a:latin typeface="Arial" panose="020B0604020202020204" pitchFamily="34" charset="0"/>
              </a:rPr>
              <a:t>φ</a:t>
            </a:r>
          </a:p>
        </p:txBody>
      </p:sp>
      <p:sp>
        <p:nvSpPr>
          <p:cNvPr id="77836" name="Rectangle 10"/>
          <p:cNvSpPr>
            <a:spLocks noChangeArrowheads="1"/>
          </p:cNvSpPr>
          <p:nvPr/>
        </p:nvSpPr>
        <p:spPr bwMode="auto">
          <a:xfrm>
            <a:off x="1066800" y="4297363"/>
            <a:ext cx="263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it-IT" altLang="en-US" sz="3200" b="1">
                <a:latin typeface="Arial" panose="020B0604020202020204" pitchFamily="34" charset="0"/>
              </a:rPr>
              <a:t>P = V I cos </a:t>
            </a:r>
            <a:r>
              <a:rPr lang="en-US" altLang="en-US" sz="3200" b="1">
                <a:latin typeface="Arial" panose="020B0604020202020204" pitchFamily="34" charset="0"/>
              </a:rPr>
              <a:t>φ</a:t>
            </a:r>
          </a:p>
        </p:txBody>
      </p:sp>
      <p:sp>
        <p:nvSpPr>
          <p:cNvPr id="77837" name="Rectangle 11"/>
          <p:cNvSpPr>
            <a:spLocks noChangeArrowheads="1"/>
          </p:cNvSpPr>
          <p:nvPr/>
        </p:nvSpPr>
        <p:spPr bwMode="auto">
          <a:xfrm>
            <a:off x="1066800" y="3657600"/>
            <a:ext cx="1416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3200" b="1">
                <a:latin typeface="Arial" panose="020B0604020202020204" pitchFamily="34" charset="0"/>
              </a:rPr>
              <a:t>S = V I</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5"/>
          <p:cNvSpPr>
            <a:spLocks noGrp="1" noChangeArrowheads="1"/>
          </p:cNvSpPr>
          <p:nvPr>
            <p:ph type="dt" sz="half" idx="10"/>
          </p:nvPr>
        </p:nvSpPr>
        <p:spPr/>
        <p:txBody>
          <a:bodyPr/>
          <a:lstStyle/>
          <a:p>
            <a:pPr>
              <a:defRPr/>
            </a:pPr>
            <a:fld id="{48EC9ACF-8A01-4F75-B0AD-FE30BF700FA8}" type="datetime1">
              <a:rPr lang="en-US"/>
              <a:pPr>
                <a:defRPr/>
              </a:pPr>
              <a:t>4/11/2019</a:t>
            </a:fld>
            <a:endParaRPr lang="en-US" altLang="en-US"/>
          </a:p>
        </p:txBody>
      </p:sp>
      <p:sp>
        <p:nvSpPr>
          <p:cNvPr id="29"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586F1465-D52B-48F9-A47A-F6C46DBF9CFC}" type="slidenum">
              <a:rPr lang="en-US" altLang="en-US" sz="1000">
                <a:latin typeface="Arial" panose="020B0604020202020204" pitchFamily="34" charset="0"/>
              </a:rPr>
              <a:pPr/>
              <a:t>158</a:t>
            </a:fld>
            <a:endParaRPr lang="en-US" altLang="en-US" sz="1000">
              <a:latin typeface="Arial" panose="020B0604020202020204" pitchFamily="34" charset="0"/>
            </a:endParaRPr>
          </a:p>
        </p:txBody>
      </p:sp>
      <p:sp>
        <p:nvSpPr>
          <p:cNvPr id="78852"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8853"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90820" name="Rectangle 4"/>
          <p:cNvSpPr>
            <a:spLocks noChangeArrowheads="1"/>
          </p:cNvSpPr>
          <p:nvPr/>
        </p:nvSpPr>
        <p:spPr bwMode="auto">
          <a:xfrm>
            <a:off x="3048000" y="320675"/>
            <a:ext cx="3503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3200" b="1">
                <a:solidFill>
                  <a:srgbClr val="FF3399"/>
                </a:solidFill>
                <a:latin typeface="Arial" panose="020B0604020202020204" pitchFamily="34" charset="0"/>
              </a:rPr>
              <a:t>SEGI</a:t>
            </a:r>
            <a:r>
              <a:rPr lang="es-ES_tradnl" altLang="en-US" sz="3200" b="1">
                <a:solidFill>
                  <a:srgbClr val="3333FF"/>
                </a:solidFill>
                <a:latin typeface="Arial" panose="020B0604020202020204" pitchFamily="34" charset="0"/>
              </a:rPr>
              <a:t>TIGA</a:t>
            </a:r>
            <a:r>
              <a:rPr lang="es-ES_tradnl" altLang="en-US" sz="3200" b="1">
                <a:solidFill>
                  <a:srgbClr val="FF3399"/>
                </a:solidFill>
                <a:latin typeface="Arial" panose="020B0604020202020204" pitchFamily="34" charset="0"/>
              </a:rPr>
              <a:t> DAYA</a:t>
            </a:r>
            <a:r>
              <a:rPr lang="en-US" altLang="en-US" sz="3200" b="1">
                <a:solidFill>
                  <a:srgbClr val="FF3399"/>
                </a:solidFill>
                <a:latin typeface="Arial" panose="020B0604020202020204" pitchFamily="34" charset="0"/>
              </a:rPr>
              <a:t> </a:t>
            </a:r>
          </a:p>
        </p:txBody>
      </p:sp>
      <p:sp>
        <p:nvSpPr>
          <p:cNvPr id="78855" name="Line 5"/>
          <p:cNvSpPr>
            <a:spLocks noChangeShapeType="1"/>
          </p:cNvSpPr>
          <p:nvPr/>
        </p:nvSpPr>
        <p:spPr bwMode="auto">
          <a:xfrm>
            <a:off x="1143000" y="1447800"/>
            <a:ext cx="2133600" cy="0"/>
          </a:xfrm>
          <a:prstGeom prst="line">
            <a:avLst/>
          </a:prstGeom>
          <a:noFill/>
          <a:ln w="38100">
            <a:solidFill>
              <a:srgbClr val="3333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78856" name="Line 6"/>
          <p:cNvSpPr>
            <a:spLocks noChangeShapeType="1"/>
          </p:cNvSpPr>
          <p:nvPr/>
        </p:nvSpPr>
        <p:spPr bwMode="auto">
          <a:xfrm>
            <a:off x="1143000" y="1447800"/>
            <a:ext cx="16002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7" name="Rectangle 7"/>
          <p:cNvSpPr>
            <a:spLocks noChangeArrowheads="1"/>
          </p:cNvSpPr>
          <p:nvPr/>
        </p:nvSpPr>
        <p:spPr bwMode="auto">
          <a:xfrm>
            <a:off x="2743200" y="2362200"/>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600" b="1">
                <a:latin typeface="Arial" panose="020B0604020202020204" pitchFamily="34" charset="0"/>
              </a:rPr>
              <a:t>I</a:t>
            </a:r>
            <a:endParaRPr lang="en-US" altLang="en-US" sz="1600" b="1">
              <a:latin typeface="Arial" panose="020B0604020202020204" pitchFamily="34" charset="0"/>
            </a:endParaRPr>
          </a:p>
        </p:txBody>
      </p:sp>
      <p:sp>
        <p:nvSpPr>
          <p:cNvPr id="78858" name="Rectangle 8"/>
          <p:cNvSpPr>
            <a:spLocks noChangeArrowheads="1"/>
          </p:cNvSpPr>
          <p:nvPr/>
        </p:nvSpPr>
        <p:spPr bwMode="auto">
          <a:xfrm>
            <a:off x="3200400" y="1263650"/>
            <a:ext cx="319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600" b="1">
                <a:latin typeface="Arial" panose="020B0604020202020204" pitchFamily="34" charset="0"/>
              </a:rPr>
              <a:t>V</a:t>
            </a:r>
            <a:endParaRPr lang="en-US" altLang="en-US" sz="1600" b="1">
              <a:latin typeface="Arial" panose="020B0604020202020204" pitchFamily="34" charset="0"/>
            </a:endParaRPr>
          </a:p>
        </p:txBody>
      </p:sp>
      <p:sp>
        <p:nvSpPr>
          <p:cNvPr id="78859" name="Line 9"/>
          <p:cNvSpPr>
            <a:spLocks noChangeShapeType="1"/>
          </p:cNvSpPr>
          <p:nvPr/>
        </p:nvSpPr>
        <p:spPr bwMode="auto">
          <a:xfrm>
            <a:off x="4114800" y="1447800"/>
            <a:ext cx="2895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0" name="Line 10"/>
          <p:cNvSpPr>
            <a:spLocks noChangeShapeType="1"/>
          </p:cNvSpPr>
          <p:nvPr/>
        </p:nvSpPr>
        <p:spPr bwMode="auto">
          <a:xfrm>
            <a:off x="4114800" y="1447800"/>
            <a:ext cx="281940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1" name="Line 11"/>
          <p:cNvSpPr>
            <a:spLocks noChangeShapeType="1"/>
          </p:cNvSpPr>
          <p:nvPr/>
        </p:nvSpPr>
        <p:spPr bwMode="auto">
          <a:xfrm flipV="1">
            <a:off x="6934200" y="1524000"/>
            <a:ext cx="0" cy="182880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78862" name="Rectangle 12"/>
          <p:cNvSpPr>
            <a:spLocks noChangeArrowheads="1"/>
          </p:cNvSpPr>
          <p:nvPr/>
        </p:nvSpPr>
        <p:spPr bwMode="auto">
          <a:xfrm>
            <a:off x="7086600" y="3168650"/>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600" b="1">
                <a:latin typeface="Arial" panose="020B0604020202020204" pitchFamily="34" charset="0"/>
              </a:rPr>
              <a:t>I</a:t>
            </a:r>
            <a:endParaRPr lang="en-US" altLang="en-US" sz="1600" b="1">
              <a:latin typeface="Arial" panose="020B0604020202020204" pitchFamily="34" charset="0"/>
            </a:endParaRPr>
          </a:p>
        </p:txBody>
      </p:sp>
      <p:sp>
        <p:nvSpPr>
          <p:cNvPr id="78863" name="Rectangle 13"/>
          <p:cNvSpPr>
            <a:spLocks noChangeArrowheads="1"/>
          </p:cNvSpPr>
          <p:nvPr/>
        </p:nvSpPr>
        <p:spPr bwMode="auto">
          <a:xfrm>
            <a:off x="1524000" y="1371600"/>
            <a:ext cx="395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Arial" panose="020B0604020202020204" pitchFamily="34" charset="0"/>
              </a:rPr>
              <a:t>φ </a:t>
            </a:r>
          </a:p>
        </p:txBody>
      </p:sp>
      <p:sp>
        <p:nvSpPr>
          <p:cNvPr id="78864" name="Line 14"/>
          <p:cNvSpPr>
            <a:spLocks noChangeShapeType="1"/>
          </p:cNvSpPr>
          <p:nvPr/>
        </p:nvSpPr>
        <p:spPr bwMode="auto">
          <a:xfrm flipV="1">
            <a:off x="1447800" y="1447800"/>
            <a:ext cx="152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5" name="Line 15"/>
          <p:cNvSpPr>
            <a:spLocks noChangeShapeType="1"/>
          </p:cNvSpPr>
          <p:nvPr/>
        </p:nvSpPr>
        <p:spPr bwMode="auto">
          <a:xfrm>
            <a:off x="4114800" y="1447800"/>
            <a:ext cx="2819400" cy="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6" name="Line 16"/>
          <p:cNvSpPr>
            <a:spLocks noChangeShapeType="1"/>
          </p:cNvSpPr>
          <p:nvPr/>
        </p:nvSpPr>
        <p:spPr bwMode="auto">
          <a:xfrm flipV="1">
            <a:off x="4495800" y="1447800"/>
            <a:ext cx="152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7" name="Rectangle 17"/>
          <p:cNvSpPr>
            <a:spLocks noChangeArrowheads="1"/>
          </p:cNvSpPr>
          <p:nvPr/>
        </p:nvSpPr>
        <p:spPr bwMode="auto">
          <a:xfrm>
            <a:off x="4557713" y="1371600"/>
            <a:ext cx="395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Arial" panose="020B0604020202020204" pitchFamily="34" charset="0"/>
              </a:rPr>
              <a:t>φ </a:t>
            </a:r>
          </a:p>
        </p:txBody>
      </p:sp>
      <p:sp>
        <p:nvSpPr>
          <p:cNvPr id="78868" name="Rectangle 18"/>
          <p:cNvSpPr>
            <a:spLocks noChangeArrowheads="1"/>
          </p:cNvSpPr>
          <p:nvPr/>
        </p:nvSpPr>
        <p:spPr bwMode="auto">
          <a:xfrm>
            <a:off x="5181600" y="990600"/>
            <a:ext cx="1023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I cos </a:t>
            </a:r>
            <a:r>
              <a:rPr lang="en-US" altLang="en-US" sz="2000">
                <a:latin typeface="Arial" panose="020B0604020202020204" pitchFamily="34" charset="0"/>
              </a:rPr>
              <a:t>φ </a:t>
            </a:r>
          </a:p>
        </p:txBody>
      </p:sp>
      <p:sp>
        <p:nvSpPr>
          <p:cNvPr id="78869" name="Rectangle 19"/>
          <p:cNvSpPr>
            <a:spLocks noChangeArrowheads="1"/>
          </p:cNvSpPr>
          <p:nvPr/>
        </p:nvSpPr>
        <p:spPr bwMode="auto">
          <a:xfrm>
            <a:off x="7010400" y="2057400"/>
            <a:ext cx="954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I sin </a:t>
            </a:r>
            <a:r>
              <a:rPr lang="en-US" altLang="en-US" sz="2000">
                <a:latin typeface="Arial" panose="020B0604020202020204" pitchFamily="34" charset="0"/>
              </a:rPr>
              <a:t>φ </a:t>
            </a:r>
          </a:p>
        </p:txBody>
      </p:sp>
      <p:sp>
        <p:nvSpPr>
          <p:cNvPr id="78870" name="Line 20"/>
          <p:cNvSpPr>
            <a:spLocks noChangeShapeType="1"/>
          </p:cNvSpPr>
          <p:nvPr/>
        </p:nvSpPr>
        <p:spPr bwMode="auto">
          <a:xfrm>
            <a:off x="2438400" y="3886200"/>
            <a:ext cx="3657600" cy="0"/>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1" name="Line 21"/>
          <p:cNvSpPr>
            <a:spLocks noChangeShapeType="1"/>
          </p:cNvSpPr>
          <p:nvPr/>
        </p:nvSpPr>
        <p:spPr bwMode="auto">
          <a:xfrm>
            <a:off x="2438400" y="3886200"/>
            <a:ext cx="3657600" cy="21336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22"/>
          <p:cNvSpPr>
            <a:spLocks noChangeShapeType="1"/>
          </p:cNvSpPr>
          <p:nvPr/>
        </p:nvSpPr>
        <p:spPr bwMode="auto">
          <a:xfrm flipV="1">
            <a:off x="6096000" y="3886200"/>
            <a:ext cx="0" cy="2133600"/>
          </a:xfrm>
          <a:prstGeom prst="line">
            <a:avLst/>
          </a:prstGeom>
          <a:noFill/>
          <a:ln w="57150">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Rectangle 23"/>
          <p:cNvSpPr>
            <a:spLocks noChangeArrowheads="1"/>
          </p:cNvSpPr>
          <p:nvPr/>
        </p:nvSpPr>
        <p:spPr bwMode="auto">
          <a:xfrm>
            <a:off x="3403600" y="49530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1800" b="1">
                <a:solidFill>
                  <a:schemeClr val="hlink"/>
                </a:solidFill>
                <a:latin typeface="Arial" panose="020B0604020202020204" pitchFamily="34" charset="0"/>
              </a:rPr>
              <a:t>S = V I</a:t>
            </a:r>
            <a:r>
              <a:rPr lang="en-US" altLang="en-US" sz="1800">
                <a:solidFill>
                  <a:schemeClr val="hlink"/>
                </a:solidFill>
                <a:latin typeface="Arial" panose="020B0604020202020204" pitchFamily="34" charset="0"/>
              </a:rPr>
              <a:t> </a:t>
            </a:r>
          </a:p>
        </p:txBody>
      </p:sp>
      <p:sp>
        <p:nvSpPr>
          <p:cNvPr id="78874" name="Rectangle 24"/>
          <p:cNvSpPr>
            <a:spLocks noChangeArrowheads="1"/>
          </p:cNvSpPr>
          <p:nvPr/>
        </p:nvSpPr>
        <p:spPr bwMode="auto">
          <a:xfrm>
            <a:off x="2881313" y="3810000"/>
            <a:ext cx="395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Arial" panose="020B0604020202020204" pitchFamily="34" charset="0"/>
              </a:rPr>
              <a:t>φ </a:t>
            </a:r>
          </a:p>
        </p:txBody>
      </p:sp>
      <p:sp>
        <p:nvSpPr>
          <p:cNvPr id="78875" name="Line 25"/>
          <p:cNvSpPr>
            <a:spLocks noChangeShapeType="1"/>
          </p:cNvSpPr>
          <p:nvPr/>
        </p:nvSpPr>
        <p:spPr bwMode="auto">
          <a:xfrm flipV="1">
            <a:off x="2819400" y="3886200"/>
            <a:ext cx="152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Rectangle 26"/>
          <p:cNvSpPr>
            <a:spLocks noChangeArrowheads="1"/>
          </p:cNvSpPr>
          <p:nvPr/>
        </p:nvSpPr>
        <p:spPr bwMode="auto">
          <a:xfrm>
            <a:off x="3657600" y="3454400"/>
            <a:ext cx="1560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1800" b="1">
                <a:solidFill>
                  <a:srgbClr val="3333FF"/>
                </a:solidFill>
                <a:latin typeface="Arial" panose="020B0604020202020204" pitchFamily="34" charset="0"/>
              </a:rPr>
              <a:t>P = V I cos </a:t>
            </a:r>
            <a:r>
              <a:rPr lang="en-US" altLang="en-US" sz="1800" b="1">
                <a:solidFill>
                  <a:srgbClr val="3333FF"/>
                </a:solidFill>
                <a:latin typeface="Arial" panose="020B0604020202020204" pitchFamily="34" charset="0"/>
              </a:rPr>
              <a:t>φ</a:t>
            </a:r>
          </a:p>
        </p:txBody>
      </p:sp>
      <p:sp>
        <p:nvSpPr>
          <p:cNvPr id="78877" name="Rectangle 27"/>
          <p:cNvSpPr>
            <a:spLocks noChangeArrowheads="1"/>
          </p:cNvSpPr>
          <p:nvPr/>
        </p:nvSpPr>
        <p:spPr bwMode="auto">
          <a:xfrm>
            <a:off x="6172200" y="4495800"/>
            <a:ext cx="1522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1800" b="1">
                <a:solidFill>
                  <a:srgbClr val="FF33CC"/>
                </a:solidFill>
                <a:latin typeface="Arial" panose="020B0604020202020204" pitchFamily="34" charset="0"/>
              </a:rPr>
              <a:t>Q = V I sin </a:t>
            </a:r>
            <a:r>
              <a:rPr lang="en-US" altLang="en-US" sz="1800" b="1">
                <a:solidFill>
                  <a:srgbClr val="FF33CC"/>
                </a:solidFill>
                <a:latin typeface="Arial" panose="020B0604020202020204" pitchFamily="34" charset="0"/>
              </a:rPr>
              <a:t>φ</a:t>
            </a:r>
          </a:p>
          <a:p>
            <a:pPr eaLnBrk="1" hangingPunct="1"/>
            <a:r>
              <a:rPr lang="en-US" altLang="en-US" sz="1800" b="1">
                <a:solidFill>
                  <a:srgbClr val="FF33CC"/>
                </a:solidFill>
                <a:latin typeface="Arial" panose="020B0604020202020204" pitchFamily="34" charset="0"/>
              </a:rPr>
              <a:t>Lagging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90820"/>
                                        </p:tgtEl>
                                        <p:attrNameLst>
                                          <p:attrName>style.visibility</p:attrName>
                                        </p:attrNameLst>
                                      </p:cBhvr>
                                      <p:to>
                                        <p:strVal val="visible"/>
                                      </p:to>
                                    </p:set>
                                    <p:anim calcmode="lin" valueType="num">
                                      <p:cBhvr>
                                        <p:cTn id="7" dur="1000" fill="hold"/>
                                        <p:tgtEl>
                                          <p:spTgt spid="290820"/>
                                        </p:tgtEl>
                                        <p:attrNameLst>
                                          <p:attrName>ppt_x</p:attrName>
                                        </p:attrNameLst>
                                      </p:cBhvr>
                                      <p:tavLst>
                                        <p:tav tm="0">
                                          <p:val>
                                            <p:strVal val="#ppt_x-.2"/>
                                          </p:val>
                                        </p:tav>
                                        <p:tav tm="100000">
                                          <p:val>
                                            <p:strVal val="#ppt_x"/>
                                          </p:val>
                                        </p:tav>
                                      </p:tavLst>
                                    </p:anim>
                                    <p:anim calcmode="lin" valueType="num">
                                      <p:cBhvr>
                                        <p:cTn id="8" dur="1000" fill="hold"/>
                                        <p:tgtEl>
                                          <p:spTgt spid="2908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0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5"/>
          <p:cNvSpPr>
            <a:spLocks noGrp="1" noChangeArrowheads="1"/>
          </p:cNvSpPr>
          <p:nvPr>
            <p:ph type="dt" sz="half" idx="10"/>
          </p:nvPr>
        </p:nvSpPr>
        <p:spPr/>
        <p:txBody>
          <a:bodyPr/>
          <a:lstStyle/>
          <a:p>
            <a:pPr>
              <a:defRPr/>
            </a:pPr>
            <a:fld id="{F2A7F1E5-EB9C-45AC-B842-A3CC9A88BC42}" type="datetime1">
              <a:rPr lang="en-US"/>
              <a:pPr>
                <a:defRPr/>
              </a:pPr>
              <a:t>4/11/2019</a:t>
            </a:fld>
            <a:endParaRPr lang="en-US" altLang="en-US"/>
          </a:p>
        </p:txBody>
      </p:sp>
      <p:sp>
        <p:nvSpPr>
          <p:cNvPr id="28"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CC8CF04-94C8-448E-84AC-3602E5444D8A}" type="slidenum">
              <a:rPr lang="en-US" altLang="en-US" sz="1000">
                <a:latin typeface="Arial" panose="020B0604020202020204" pitchFamily="34" charset="0"/>
              </a:rPr>
              <a:pPr/>
              <a:t>159</a:t>
            </a:fld>
            <a:endParaRPr lang="en-US" altLang="en-US" sz="1000">
              <a:latin typeface="Arial" panose="020B0604020202020204" pitchFamily="34" charset="0"/>
            </a:endParaRPr>
          </a:p>
        </p:txBody>
      </p:sp>
      <p:sp>
        <p:nvSpPr>
          <p:cNvPr id="79876"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79877"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291844" name="Rectangle 4"/>
          <p:cNvSpPr>
            <a:spLocks noChangeArrowheads="1"/>
          </p:cNvSpPr>
          <p:nvPr/>
        </p:nvSpPr>
        <p:spPr bwMode="auto">
          <a:xfrm>
            <a:off x="3048000" y="320675"/>
            <a:ext cx="3503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3200" b="1">
                <a:solidFill>
                  <a:srgbClr val="FF3399"/>
                </a:solidFill>
                <a:latin typeface="Arial" panose="020B0604020202020204" pitchFamily="34" charset="0"/>
              </a:rPr>
              <a:t>SEGI</a:t>
            </a:r>
            <a:r>
              <a:rPr lang="es-ES_tradnl" altLang="en-US" sz="3200" b="1">
                <a:solidFill>
                  <a:srgbClr val="3333FF"/>
                </a:solidFill>
                <a:latin typeface="Arial" panose="020B0604020202020204" pitchFamily="34" charset="0"/>
              </a:rPr>
              <a:t>TIGA</a:t>
            </a:r>
            <a:r>
              <a:rPr lang="es-ES_tradnl" altLang="en-US" sz="3200" b="1">
                <a:solidFill>
                  <a:srgbClr val="FF3399"/>
                </a:solidFill>
                <a:latin typeface="Arial" panose="020B0604020202020204" pitchFamily="34" charset="0"/>
              </a:rPr>
              <a:t> DAYA</a:t>
            </a:r>
            <a:r>
              <a:rPr lang="en-US" altLang="en-US" sz="3200" b="1">
                <a:solidFill>
                  <a:srgbClr val="FF3399"/>
                </a:solidFill>
                <a:latin typeface="Arial" panose="020B0604020202020204" pitchFamily="34" charset="0"/>
              </a:rPr>
              <a:t> </a:t>
            </a:r>
          </a:p>
        </p:txBody>
      </p:sp>
      <p:sp>
        <p:nvSpPr>
          <p:cNvPr id="79879" name="Line 5"/>
          <p:cNvSpPr>
            <a:spLocks noChangeShapeType="1"/>
          </p:cNvSpPr>
          <p:nvPr/>
        </p:nvSpPr>
        <p:spPr bwMode="auto">
          <a:xfrm>
            <a:off x="1143000" y="2819400"/>
            <a:ext cx="2133600" cy="0"/>
          </a:xfrm>
          <a:prstGeom prst="line">
            <a:avLst/>
          </a:prstGeom>
          <a:noFill/>
          <a:ln w="38100">
            <a:solidFill>
              <a:srgbClr val="3333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79880" name="Line 6"/>
          <p:cNvSpPr>
            <a:spLocks noChangeShapeType="1"/>
          </p:cNvSpPr>
          <p:nvPr/>
        </p:nvSpPr>
        <p:spPr bwMode="auto">
          <a:xfrm flipV="1">
            <a:off x="1143000" y="1676400"/>
            <a:ext cx="16764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1" name="Rectangle 7"/>
          <p:cNvSpPr>
            <a:spLocks noChangeArrowheads="1"/>
          </p:cNvSpPr>
          <p:nvPr/>
        </p:nvSpPr>
        <p:spPr bwMode="auto">
          <a:xfrm>
            <a:off x="2819400" y="1524000"/>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600" b="1">
                <a:latin typeface="Arial" panose="020B0604020202020204" pitchFamily="34" charset="0"/>
              </a:rPr>
              <a:t>I</a:t>
            </a:r>
            <a:endParaRPr lang="en-US" altLang="en-US" sz="1600" b="1">
              <a:latin typeface="Arial" panose="020B0604020202020204" pitchFamily="34" charset="0"/>
            </a:endParaRPr>
          </a:p>
        </p:txBody>
      </p:sp>
      <p:sp>
        <p:nvSpPr>
          <p:cNvPr id="79882" name="Rectangle 8"/>
          <p:cNvSpPr>
            <a:spLocks noChangeArrowheads="1"/>
          </p:cNvSpPr>
          <p:nvPr/>
        </p:nvSpPr>
        <p:spPr bwMode="auto">
          <a:xfrm>
            <a:off x="3262313" y="2667000"/>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600" b="1">
                <a:latin typeface="Arial" panose="020B0604020202020204" pitchFamily="34" charset="0"/>
              </a:rPr>
              <a:t>V</a:t>
            </a:r>
            <a:endParaRPr lang="en-US" altLang="en-US" sz="1600" b="1">
              <a:latin typeface="Arial" panose="020B0604020202020204" pitchFamily="34" charset="0"/>
            </a:endParaRPr>
          </a:p>
        </p:txBody>
      </p:sp>
      <p:sp>
        <p:nvSpPr>
          <p:cNvPr id="79883" name="Line 9"/>
          <p:cNvSpPr>
            <a:spLocks noChangeShapeType="1"/>
          </p:cNvSpPr>
          <p:nvPr/>
        </p:nvSpPr>
        <p:spPr bwMode="auto">
          <a:xfrm flipV="1">
            <a:off x="4114800" y="1447800"/>
            <a:ext cx="2819400" cy="1371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4" name="Line 10"/>
          <p:cNvSpPr>
            <a:spLocks noChangeShapeType="1"/>
          </p:cNvSpPr>
          <p:nvPr/>
        </p:nvSpPr>
        <p:spPr bwMode="auto">
          <a:xfrm flipV="1">
            <a:off x="6934200" y="1447800"/>
            <a:ext cx="0" cy="137160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79885" name="Rectangle 11"/>
          <p:cNvSpPr>
            <a:spLocks noChangeArrowheads="1"/>
          </p:cNvSpPr>
          <p:nvPr/>
        </p:nvSpPr>
        <p:spPr bwMode="auto">
          <a:xfrm>
            <a:off x="6858000" y="990600"/>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1600" b="1">
                <a:latin typeface="Arial" panose="020B0604020202020204" pitchFamily="34" charset="0"/>
              </a:rPr>
              <a:t>I</a:t>
            </a:r>
            <a:endParaRPr lang="en-US" altLang="en-US" sz="1600" b="1">
              <a:latin typeface="Arial" panose="020B0604020202020204" pitchFamily="34" charset="0"/>
            </a:endParaRPr>
          </a:p>
        </p:txBody>
      </p:sp>
      <p:sp>
        <p:nvSpPr>
          <p:cNvPr id="79886" name="Rectangle 12"/>
          <p:cNvSpPr>
            <a:spLocks noChangeArrowheads="1"/>
          </p:cNvSpPr>
          <p:nvPr/>
        </p:nvSpPr>
        <p:spPr bwMode="auto">
          <a:xfrm>
            <a:off x="1600200" y="2438400"/>
            <a:ext cx="395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Arial" panose="020B0604020202020204" pitchFamily="34" charset="0"/>
              </a:rPr>
              <a:t>φ </a:t>
            </a:r>
          </a:p>
        </p:txBody>
      </p:sp>
      <p:sp>
        <p:nvSpPr>
          <p:cNvPr id="79887" name="Line 13"/>
          <p:cNvSpPr>
            <a:spLocks noChangeShapeType="1"/>
          </p:cNvSpPr>
          <p:nvPr/>
        </p:nvSpPr>
        <p:spPr bwMode="auto">
          <a:xfrm flipH="1" flipV="1">
            <a:off x="1447800" y="2590800"/>
            <a:ext cx="152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8" name="Line 14"/>
          <p:cNvSpPr>
            <a:spLocks noChangeShapeType="1"/>
          </p:cNvSpPr>
          <p:nvPr/>
        </p:nvSpPr>
        <p:spPr bwMode="auto">
          <a:xfrm>
            <a:off x="4114800" y="2819400"/>
            <a:ext cx="2819400" cy="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9" name="Line 15"/>
          <p:cNvSpPr>
            <a:spLocks noChangeShapeType="1"/>
          </p:cNvSpPr>
          <p:nvPr/>
        </p:nvSpPr>
        <p:spPr bwMode="auto">
          <a:xfrm flipH="1" flipV="1">
            <a:off x="4572000" y="2590800"/>
            <a:ext cx="152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90" name="Rectangle 16"/>
          <p:cNvSpPr>
            <a:spLocks noChangeArrowheads="1"/>
          </p:cNvSpPr>
          <p:nvPr/>
        </p:nvSpPr>
        <p:spPr bwMode="auto">
          <a:xfrm>
            <a:off x="4876800" y="2362200"/>
            <a:ext cx="395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Arial" panose="020B0604020202020204" pitchFamily="34" charset="0"/>
              </a:rPr>
              <a:t>φ </a:t>
            </a:r>
          </a:p>
        </p:txBody>
      </p:sp>
      <p:sp>
        <p:nvSpPr>
          <p:cNvPr id="79891" name="Rectangle 17"/>
          <p:cNvSpPr>
            <a:spLocks noChangeArrowheads="1"/>
          </p:cNvSpPr>
          <p:nvPr/>
        </p:nvSpPr>
        <p:spPr bwMode="auto">
          <a:xfrm>
            <a:off x="5257800" y="2438400"/>
            <a:ext cx="1023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s-ES_tradnl" altLang="en-US" sz="2000">
                <a:latin typeface="Arial" panose="020B0604020202020204" pitchFamily="34" charset="0"/>
              </a:rPr>
              <a:t>I cos </a:t>
            </a:r>
            <a:r>
              <a:rPr lang="en-US" altLang="en-US" sz="2000">
                <a:latin typeface="Arial" panose="020B0604020202020204" pitchFamily="34" charset="0"/>
              </a:rPr>
              <a:t>φ </a:t>
            </a:r>
          </a:p>
        </p:txBody>
      </p:sp>
      <p:sp>
        <p:nvSpPr>
          <p:cNvPr id="79892" name="Rectangle 18"/>
          <p:cNvSpPr>
            <a:spLocks noChangeArrowheads="1"/>
          </p:cNvSpPr>
          <p:nvPr/>
        </p:nvSpPr>
        <p:spPr bwMode="auto">
          <a:xfrm>
            <a:off x="7010400" y="1981200"/>
            <a:ext cx="954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2000">
                <a:latin typeface="Arial" panose="020B0604020202020204" pitchFamily="34" charset="0"/>
              </a:rPr>
              <a:t>I sin </a:t>
            </a:r>
            <a:r>
              <a:rPr lang="en-US" altLang="en-US" sz="2000">
                <a:latin typeface="Arial" panose="020B0604020202020204" pitchFamily="34" charset="0"/>
              </a:rPr>
              <a:t>φ </a:t>
            </a:r>
          </a:p>
        </p:txBody>
      </p:sp>
      <p:sp>
        <p:nvSpPr>
          <p:cNvPr id="79893" name="Line 19"/>
          <p:cNvSpPr>
            <a:spLocks noChangeShapeType="1"/>
          </p:cNvSpPr>
          <p:nvPr/>
        </p:nvSpPr>
        <p:spPr bwMode="auto">
          <a:xfrm>
            <a:off x="2438400" y="6019800"/>
            <a:ext cx="3657600" cy="0"/>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94" name="Line 20"/>
          <p:cNvSpPr>
            <a:spLocks noChangeShapeType="1"/>
          </p:cNvSpPr>
          <p:nvPr/>
        </p:nvSpPr>
        <p:spPr bwMode="auto">
          <a:xfrm flipV="1">
            <a:off x="2438400" y="3886200"/>
            <a:ext cx="3657600" cy="21336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95" name="Line 21"/>
          <p:cNvSpPr>
            <a:spLocks noChangeShapeType="1"/>
          </p:cNvSpPr>
          <p:nvPr/>
        </p:nvSpPr>
        <p:spPr bwMode="auto">
          <a:xfrm flipV="1">
            <a:off x="6096000" y="3886200"/>
            <a:ext cx="0" cy="2133600"/>
          </a:xfrm>
          <a:prstGeom prst="line">
            <a:avLst/>
          </a:prstGeom>
          <a:noFill/>
          <a:ln w="57150">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96" name="Rectangle 22"/>
          <p:cNvSpPr>
            <a:spLocks noChangeArrowheads="1"/>
          </p:cNvSpPr>
          <p:nvPr/>
        </p:nvSpPr>
        <p:spPr bwMode="auto">
          <a:xfrm>
            <a:off x="3505200" y="44958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1800" b="1">
                <a:solidFill>
                  <a:schemeClr val="hlink"/>
                </a:solidFill>
                <a:latin typeface="Arial" panose="020B0604020202020204" pitchFamily="34" charset="0"/>
              </a:rPr>
              <a:t>S = V I</a:t>
            </a:r>
            <a:r>
              <a:rPr lang="en-US" altLang="en-US" sz="1800">
                <a:solidFill>
                  <a:schemeClr val="hlink"/>
                </a:solidFill>
                <a:latin typeface="Arial" panose="020B0604020202020204" pitchFamily="34" charset="0"/>
              </a:rPr>
              <a:t> </a:t>
            </a:r>
          </a:p>
        </p:txBody>
      </p:sp>
      <p:sp>
        <p:nvSpPr>
          <p:cNvPr id="79897" name="Rectangle 23"/>
          <p:cNvSpPr>
            <a:spLocks noChangeArrowheads="1"/>
          </p:cNvSpPr>
          <p:nvPr/>
        </p:nvSpPr>
        <p:spPr bwMode="auto">
          <a:xfrm>
            <a:off x="2971800" y="5576888"/>
            <a:ext cx="395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Arial" panose="020B0604020202020204" pitchFamily="34" charset="0"/>
              </a:rPr>
              <a:t>φ </a:t>
            </a:r>
          </a:p>
        </p:txBody>
      </p:sp>
      <p:sp>
        <p:nvSpPr>
          <p:cNvPr id="79898" name="Line 24"/>
          <p:cNvSpPr>
            <a:spLocks noChangeShapeType="1"/>
          </p:cNvSpPr>
          <p:nvPr/>
        </p:nvSpPr>
        <p:spPr bwMode="auto">
          <a:xfrm flipH="1" flipV="1">
            <a:off x="2819400" y="5791200"/>
            <a:ext cx="152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99" name="Rectangle 25"/>
          <p:cNvSpPr>
            <a:spLocks noChangeArrowheads="1"/>
          </p:cNvSpPr>
          <p:nvPr/>
        </p:nvSpPr>
        <p:spPr bwMode="auto">
          <a:xfrm>
            <a:off x="3733800" y="6096000"/>
            <a:ext cx="1560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1800" b="1">
                <a:solidFill>
                  <a:srgbClr val="3333FF"/>
                </a:solidFill>
                <a:latin typeface="Arial" panose="020B0604020202020204" pitchFamily="34" charset="0"/>
              </a:rPr>
              <a:t>P = V I cos </a:t>
            </a:r>
            <a:r>
              <a:rPr lang="en-US" altLang="en-US" sz="1800" b="1">
                <a:solidFill>
                  <a:srgbClr val="3333FF"/>
                </a:solidFill>
                <a:latin typeface="Arial" panose="020B0604020202020204" pitchFamily="34" charset="0"/>
              </a:rPr>
              <a:t>φ</a:t>
            </a:r>
          </a:p>
        </p:txBody>
      </p:sp>
      <p:sp>
        <p:nvSpPr>
          <p:cNvPr id="79900" name="Rectangle 26"/>
          <p:cNvSpPr>
            <a:spLocks noChangeArrowheads="1"/>
          </p:cNvSpPr>
          <p:nvPr/>
        </p:nvSpPr>
        <p:spPr bwMode="auto">
          <a:xfrm>
            <a:off x="6172200" y="4724400"/>
            <a:ext cx="1522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it-IT" altLang="en-US" sz="1800" b="1">
                <a:solidFill>
                  <a:srgbClr val="FF33CC"/>
                </a:solidFill>
                <a:latin typeface="Arial" panose="020B0604020202020204" pitchFamily="34" charset="0"/>
              </a:rPr>
              <a:t>Q = V I sin </a:t>
            </a:r>
            <a:r>
              <a:rPr lang="en-US" altLang="en-US" sz="1800" b="1">
                <a:solidFill>
                  <a:srgbClr val="FF33CC"/>
                </a:solidFill>
                <a:latin typeface="Arial" panose="020B0604020202020204" pitchFamily="34" charset="0"/>
              </a:rPr>
              <a:t>φ</a:t>
            </a:r>
          </a:p>
          <a:p>
            <a:pPr eaLnBrk="1" hangingPunct="1"/>
            <a:r>
              <a:rPr lang="en-US" altLang="en-US" sz="1800" b="1">
                <a:solidFill>
                  <a:srgbClr val="FF33CC"/>
                </a:solidFill>
                <a:latin typeface="Arial" panose="020B0604020202020204" pitchFamily="34" charset="0"/>
              </a:rPr>
              <a:t>Leading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91844"/>
                                        </p:tgtEl>
                                        <p:attrNameLst>
                                          <p:attrName>style.visibility</p:attrName>
                                        </p:attrNameLst>
                                      </p:cBhvr>
                                      <p:to>
                                        <p:strVal val="visible"/>
                                      </p:to>
                                    </p:set>
                                    <p:anim calcmode="lin" valueType="num">
                                      <p:cBhvr>
                                        <p:cTn id="7" dur="1000" fill="hold"/>
                                        <p:tgtEl>
                                          <p:spTgt spid="291844"/>
                                        </p:tgtEl>
                                        <p:attrNameLst>
                                          <p:attrName>ppt_x</p:attrName>
                                        </p:attrNameLst>
                                      </p:cBhvr>
                                      <p:tavLst>
                                        <p:tav tm="0">
                                          <p:val>
                                            <p:strVal val="#ppt_x-.2"/>
                                          </p:val>
                                        </p:tav>
                                        <p:tav tm="100000">
                                          <p:val>
                                            <p:strVal val="#ppt_x"/>
                                          </p:val>
                                        </p:tav>
                                      </p:tavLst>
                                    </p:anim>
                                    <p:anim calcmode="lin" valueType="num">
                                      <p:cBhvr>
                                        <p:cTn id="8" dur="1000" fill="hold"/>
                                        <p:tgtEl>
                                          <p:spTgt spid="2918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609600" y="457200"/>
            <a:ext cx="7391400" cy="4062651"/>
          </a:xfrm>
          <a:prstGeom prst="rect">
            <a:avLst/>
          </a:prstGeom>
        </p:spPr>
        <p:txBody>
          <a:bodyPr wrap="square">
            <a:spAutoFit/>
          </a:bodyPr>
          <a:lstStyle/>
          <a:p>
            <a:r>
              <a:rPr lang="en-ID" b="1" i="0" dirty="0" smtClean="0">
                <a:solidFill>
                  <a:srgbClr val="1E1E1E"/>
                </a:solidFill>
                <a:effectLst/>
                <a:latin typeface="Raleway"/>
              </a:rPr>
              <a:t>Speed Vs. Armature Current (N-</a:t>
            </a:r>
            <a:r>
              <a:rPr lang="en-ID" b="1" i="0" dirty="0" err="1" smtClean="0">
                <a:solidFill>
                  <a:srgbClr val="1E1E1E"/>
                </a:solidFill>
                <a:effectLst/>
                <a:latin typeface="Raleway"/>
              </a:rPr>
              <a:t>Ia</a:t>
            </a:r>
            <a:r>
              <a:rPr lang="en-ID" b="1" i="0" dirty="0" smtClean="0">
                <a:solidFill>
                  <a:srgbClr val="1E1E1E"/>
                </a:solidFill>
                <a:effectLst/>
                <a:latin typeface="Raleway"/>
              </a:rPr>
              <a:t>)</a:t>
            </a:r>
          </a:p>
          <a:p>
            <a:endParaRPr lang="en-ID" sz="1800" b="0" i="0" dirty="0" smtClean="0">
              <a:solidFill>
                <a:srgbClr val="1E1E1E"/>
              </a:solidFill>
              <a:effectLst/>
              <a:latin typeface="open sans" panose="020B0606030504020204" pitchFamily="34" charset="0"/>
            </a:endParaRPr>
          </a:p>
          <a:p>
            <a:r>
              <a:rPr lang="en-ID" sz="1800" b="0" i="0" dirty="0" smtClean="0">
                <a:solidFill>
                  <a:srgbClr val="1E1E1E"/>
                </a:solidFill>
                <a:effectLst/>
                <a:latin typeface="open sans" panose="020B0606030504020204" pitchFamily="34" charset="0"/>
              </a:rPr>
              <a:t>We know the relation, N ∝ </a:t>
            </a:r>
            <a:r>
              <a:rPr lang="en-ID" sz="1800" b="0" i="0" dirty="0" err="1" smtClean="0">
                <a:solidFill>
                  <a:srgbClr val="1E1E1E"/>
                </a:solidFill>
                <a:effectLst/>
                <a:latin typeface="open sans" panose="020B0606030504020204" pitchFamily="34" charset="0"/>
              </a:rPr>
              <a:t>E</a:t>
            </a:r>
            <a:r>
              <a:rPr lang="en-ID" sz="1800" b="0" i="0" baseline="-25000" dirty="0" err="1" smtClean="0">
                <a:solidFill>
                  <a:srgbClr val="1E1E1E"/>
                </a:solidFill>
                <a:effectLst/>
                <a:latin typeface="open sans" panose="020B0606030504020204" pitchFamily="34" charset="0"/>
              </a:rPr>
              <a:t>b</a:t>
            </a:r>
            <a:r>
              <a:rPr lang="en-ID" sz="1800" b="0" i="0" dirty="0" smtClean="0">
                <a:solidFill>
                  <a:srgbClr val="1E1E1E"/>
                </a:solidFill>
                <a:effectLst/>
                <a:latin typeface="open sans" panose="020B0606030504020204" pitchFamily="34" charset="0"/>
              </a:rPr>
              <a:t>/ɸ</a:t>
            </a:r>
            <a:r>
              <a:rPr lang="en-ID" sz="1800" dirty="0" smtClean="0"/>
              <a:t/>
            </a:r>
            <a:br>
              <a:rPr lang="en-ID" sz="1800" dirty="0" smtClean="0"/>
            </a:br>
            <a:r>
              <a:rPr lang="en-ID" sz="1800" b="0" i="0" dirty="0" smtClean="0">
                <a:solidFill>
                  <a:srgbClr val="1E1E1E"/>
                </a:solidFill>
                <a:effectLst/>
                <a:latin typeface="open sans" panose="020B0606030504020204" pitchFamily="34" charset="0"/>
              </a:rPr>
              <a:t>For small load current (and hence for small armature current) change in back </a:t>
            </a:r>
            <a:r>
              <a:rPr lang="en-ID" sz="1800" b="0" i="0" dirty="0" err="1" smtClean="0">
                <a:solidFill>
                  <a:srgbClr val="1E1E1E"/>
                </a:solidFill>
                <a:effectLst/>
                <a:latin typeface="open sans" panose="020B0606030504020204" pitchFamily="34" charset="0"/>
              </a:rPr>
              <a:t>emf</a:t>
            </a:r>
            <a:r>
              <a:rPr lang="en-ID" sz="1800" b="0" i="0" dirty="0" smtClean="0">
                <a:solidFill>
                  <a:srgbClr val="1E1E1E"/>
                </a:solidFill>
                <a:effectLst/>
                <a:latin typeface="open sans" panose="020B0606030504020204" pitchFamily="34" charset="0"/>
              </a:rPr>
              <a:t> </a:t>
            </a:r>
            <a:r>
              <a:rPr lang="en-ID" sz="1800" b="0" i="0" dirty="0" err="1" smtClean="0">
                <a:solidFill>
                  <a:srgbClr val="1E1E1E"/>
                </a:solidFill>
                <a:effectLst/>
                <a:latin typeface="open sans" panose="020B0606030504020204" pitchFamily="34" charset="0"/>
              </a:rPr>
              <a:t>Eb</a:t>
            </a:r>
            <a:r>
              <a:rPr lang="en-ID" sz="1800" b="0" i="0" dirty="0" smtClean="0">
                <a:solidFill>
                  <a:srgbClr val="1E1E1E"/>
                </a:solidFill>
                <a:effectLst/>
                <a:latin typeface="open sans" panose="020B0606030504020204" pitchFamily="34" charset="0"/>
              </a:rPr>
              <a:t> is small and it may be neglected. Hence, for small currents speed is inversely proportional to ɸ. As we know, flux is directly proportional to </a:t>
            </a:r>
            <a:r>
              <a:rPr lang="en-ID" sz="1800" b="0" i="0" dirty="0" err="1" smtClean="0">
                <a:solidFill>
                  <a:srgbClr val="1E1E1E"/>
                </a:solidFill>
                <a:effectLst/>
                <a:latin typeface="open sans" panose="020B0606030504020204" pitchFamily="34" charset="0"/>
              </a:rPr>
              <a:t>Ia</a:t>
            </a:r>
            <a:r>
              <a:rPr lang="en-ID" sz="1800" b="0" i="0" dirty="0" smtClean="0">
                <a:solidFill>
                  <a:srgbClr val="1E1E1E"/>
                </a:solidFill>
                <a:effectLst/>
                <a:latin typeface="open sans" panose="020B0606030504020204" pitchFamily="34" charset="0"/>
              </a:rPr>
              <a:t>, speed is inversely proportional to Ia. Therefore, when armature current is very small the speed becomes dangerously high. </a:t>
            </a:r>
          </a:p>
          <a:p>
            <a:endParaRPr lang="en-ID" sz="1800" dirty="0">
              <a:solidFill>
                <a:srgbClr val="1E1E1E"/>
              </a:solidFill>
              <a:latin typeface="open sans" panose="020B0606030504020204" pitchFamily="34" charset="0"/>
            </a:endParaRPr>
          </a:p>
          <a:p>
            <a:r>
              <a:rPr lang="en-ID" sz="1800" b="0" i="0" dirty="0" smtClean="0">
                <a:solidFill>
                  <a:srgbClr val="1E1E1E"/>
                </a:solidFill>
                <a:effectLst/>
                <a:latin typeface="open sans" panose="020B0606030504020204" pitchFamily="34" charset="0"/>
              </a:rPr>
              <a:t>That is </a:t>
            </a:r>
            <a:r>
              <a:rPr lang="en-ID" sz="1800" b="1" i="0" dirty="0" smtClean="0">
                <a:solidFill>
                  <a:srgbClr val="1E1E1E"/>
                </a:solidFill>
                <a:effectLst/>
                <a:latin typeface="open sans" panose="020B0606030504020204" pitchFamily="34" charset="0"/>
              </a:rPr>
              <a:t>why a series motor should never be started without some mechanical load</a:t>
            </a:r>
            <a:r>
              <a:rPr lang="en-ID" sz="1800" b="0" i="0" dirty="0" smtClean="0">
                <a:solidFill>
                  <a:srgbClr val="1E1E1E"/>
                </a:solidFill>
                <a:effectLst/>
                <a:latin typeface="open sans" panose="020B0606030504020204" pitchFamily="34" charset="0"/>
              </a:rPr>
              <a:t>. But, at heavy loads, armature current </a:t>
            </a:r>
            <a:r>
              <a:rPr lang="en-ID" sz="1800" b="0" i="0" dirty="0" err="1" smtClean="0">
                <a:solidFill>
                  <a:srgbClr val="1E1E1E"/>
                </a:solidFill>
                <a:effectLst/>
                <a:latin typeface="open sans" panose="020B0606030504020204" pitchFamily="34" charset="0"/>
              </a:rPr>
              <a:t>Ia</a:t>
            </a:r>
            <a:r>
              <a:rPr lang="en-ID" sz="1800" b="0" i="0" dirty="0" smtClean="0">
                <a:solidFill>
                  <a:srgbClr val="1E1E1E"/>
                </a:solidFill>
                <a:effectLst/>
                <a:latin typeface="open sans" panose="020B0606030504020204" pitchFamily="34" charset="0"/>
              </a:rPr>
              <a:t> is large. And hence, speed is low which results in decreased back </a:t>
            </a:r>
            <a:r>
              <a:rPr lang="en-ID" sz="1800" b="0" i="0" dirty="0" err="1" smtClean="0">
                <a:solidFill>
                  <a:srgbClr val="1E1E1E"/>
                </a:solidFill>
                <a:effectLst/>
                <a:latin typeface="open sans" panose="020B0606030504020204" pitchFamily="34" charset="0"/>
              </a:rPr>
              <a:t>emf</a:t>
            </a:r>
            <a:r>
              <a:rPr lang="en-ID" sz="1800" b="0" i="0" dirty="0" smtClean="0">
                <a:solidFill>
                  <a:srgbClr val="1E1E1E"/>
                </a:solidFill>
                <a:effectLst/>
                <a:latin typeface="open sans" panose="020B0606030504020204" pitchFamily="34" charset="0"/>
              </a:rPr>
              <a:t> </a:t>
            </a:r>
            <a:r>
              <a:rPr lang="en-ID" sz="1800" b="0" i="0" dirty="0" err="1" smtClean="0">
                <a:solidFill>
                  <a:srgbClr val="1E1E1E"/>
                </a:solidFill>
                <a:effectLst/>
                <a:latin typeface="open sans" panose="020B0606030504020204" pitchFamily="34" charset="0"/>
              </a:rPr>
              <a:t>Eb</a:t>
            </a:r>
            <a:r>
              <a:rPr lang="en-ID" sz="1800" b="0" i="0" dirty="0" smtClean="0">
                <a:solidFill>
                  <a:srgbClr val="1E1E1E"/>
                </a:solidFill>
                <a:effectLst/>
                <a:latin typeface="open sans" panose="020B0606030504020204" pitchFamily="34" charset="0"/>
              </a:rPr>
              <a:t>. Due to decreased </a:t>
            </a:r>
            <a:r>
              <a:rPr lang="en-ID" sz="1800" b="0" i="0" dirty="0" err="1" smtClean="0">
                <a:solidFill>
                  <a:srgbClr val="1E1E1E"/>
                </a:solidFill>
                <a:effectLst/>
                <a:latin typeface="open sans" panose="020B0606030504020204" pitchFamily="34" charset="0"/>
              </a:rPr>
              <a:t>Eb</a:t>
            </a:r>
            <a:r>
              <a:rPr lang="en-ID" sz="1800" b="0" i="0" dirty="0" smtClean="0">
                <a:solidFill>
                  <a:srgbClr val="1E1E1E"/>
                </a:solidFill>
                <a:effectLst/>
                <a:latin typeface="open sans" panose="020B0606030504020204" pitchFamily="34" charset="0"/>
              </a:rPr>
              <a:t>, more armature current is allowed.</a:t>
            </a:r>
            <a:endParaRPr lang="en-US" sz="1800" dirty="0"/>
          </a:p>
        </p:txBody>
      </p:sp>
      <p:sp>
        <p:nvSpPr>
          <p:cNvPr id="8" name="Rectangle 7"/>
          <p:cNvSpPr/>
          <p:nvPr/>
        </p:nvSpPr>
        <p:spPr>
          <a:xfrm>
            <a:off x="609600" y="4648200"/>
            <a:ext cx="8001000" cy="1569660"/>
          </a:xfrm>
          <a:prstGeom prst="rect">
            <a:avLst/>
          </a:prstGeom>
        </p:spPr>
        <p:txBody>
          <a:bodyPr wrap="square">
            <a:spAutoFit/>
          </a:bodyPr>
          <a:lstStyle/>
          <a:p>
            <a:r>
              <a:rPr lang="en-ID" b="1" i="0" dirty="0" smtClean="0">
                <a:solidFill>
                  <a:srgbClr val="1E1E1E"/>
                </a:solidFill>
                <a:effectLst/>
                <a:latin typeface="Raleway"/>
              </a:rPr>
              <a:t>Speed Vs. Torque (N-Ta)</a:t>
            </a:r>
          </a:p>
          <a:p>
            <a:endParaRPr lang="en-ID" sz="1800" b="0" i="0" dirty="0" smtClean="0">
              <a:solidFill>
                <a:srgbClr val="1E1E1E"/>
              </a:solidFill>
              <a:effectLst/>
              <a:latin typeface="open sans" panose="020B0606030504020204" pitchFamily="34" charset="0"/>
            </a:endParaRPr>
          </a:p>
          <a:p>
            <a:r>
              <a:rPr lang="en-ID" sz="1800" b="0" i="0" dirty="0" smtClean="0">
                <a:solidFill>
                  <a:srgbClr val="1E1E1E"/>
                </a:solidFill>
                <a:effectLst/>
                <a:latin typeface="open sans" panose="020B0606030504020204" pitchFamily="34" charset="0"/>
              </a:rPr>
              <a:t>This characteristic is also called as </a:t>
            </a:r>
            <a:r>
              <a:rPr lang="en-ID" sz="1800" b="1" i="0" dirty="0" smtClean="0">
                <a:solidFill>
                  <a:srgbClr val="1E1E1E"/>
                </a:solidFill>
                <a:effectLst/>
                <a:latin typeface="open sans" panose="020B0606030504020204" pitchFamily="34" charset="0"/>
              </a:rPr>
              <a:t>mechanical characteristic</a:t>
            </a:r>
            <a:r>
              <a:rPr lang="en-ID" sz="1800" b="0" i="0" dirty="0" smtClean="0">
                <a:solidFill>
                  <a:srgbClr val="1E1E1E"/>
                </a:solidFill>
                <a:effectLst/>
                <a:latin typeface="open sans" panose="020B0606030504020204" pitchFamily="34" charset="0"/>
              </a:rPr>
              <a:t>. From the above two </a:t>
            </a:r>
            <a:r>
              <a:rPr lang="en-ID" sz="1800" b="1" i="0" dirty="0" smtClean="0">
                <a:solidFill>
                  <a:srgbClr val="1E1E1E"/>
                </a:solidFill>
                <a:effectLst/>
                <a:latin typeface="open sans" panose="020B0606030504020204" pitchFamily="34" charset="0"/>
              </a:rPr>
              <a:t>characteristics of DC series motor</a:t>
            </a:r>
            <a:r>
              <a:rPr lang="en-ID" sz="1800" b="0" i="0" dirty="0" smtClean="0">
                <a:solidFill>
                  <a:srgbClr val="1E1E1E"/>
                </a:solidFill>
                <a:effectLst/>
                <a:latin typeface="open sans" panose="020B0606030504020204" pitchFamily="34" charset="0"/>
              </a:rPr>
              <a:t>, it can be found that when speed is high, torque is low and vice versa.</a:t>
            </a:r>
            <a:endParaRPr lang="en-US" sz="1800" dirty="0"/>
          </a:p>
        </p:txBody>
      </p:sp>
    </p:spTree>
    <p:extLst>
      <p:ext uri="{BB962C8B-B14F-4D97-AF65-F5344CB8AC3E}">
        <p14:creationId xmlns:p14="http://schemas.microsoft.com/office/powerpoint/2010/main" val="30335746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dt" sz="half" idx="10"/>
          </p:nvPr>
        </p:nvSpPr>
        <p:spPr/>
        <p:txBody>
          <a:bodyPr/>
          <a:lstStyle/>
          <a:p>
            <a:pPr>
              <a:defRPr/>
            </a:pPr>
            <a:fld id="{05D4B337-DC70-4236-80D6-43B7F09D4A03}" type="datetime1">
              <a:rPr lang="en-US"/>
              <a:pPr>
                <a:defRPr/>
              </a:pPr>
              <a:t>4/11/2019</a:t>
            </a:fld>
            <a:endParaRPr lang="en-US" altLang="en-US"/>
          </a:p>
        </p:txBody>
      </p:sp>
      <p:sp>
        <p:nvSpPr>
          <p:cNvPr id="13"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C541D83-456B-476D-8470-39BB27732ED5}" type="slidenum">
              <a:rPr lang="en-US" altLang="en-US" sz="1000">
                <a:latin typeface="Arial" panose="020B0604020202020204" pitchFamily="34" charset="0"/>
              </a:rPr>
              <a:pPr/>
              <a:t>160</a:t>
            </a:fld>
            <a:endParaRPr lang="en-US" altLang="en-US" sz="1000">
              <a:latin typeface="Arial" panose="020B0604020202020204" pitchFamily="34" charset="0"/>
            </a:endParaRPr>
          </a:p>
        </p:txBody>
      </p:sp>
      <p:sp>
        <p:nvSpPr>
          <p:cNvPr id="80900" name="Rectangle 2"/>
          <p:cNvSpPr>
            <a:spLocks noChangeArrowheads="1"/>
          </p:cNvSpPr>
          <p:nvPr/>
        </p:nvSpPr>
        <p:spPr bwMode="auto">
          <a:xfrm>
            <a:off x="0" y="-76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80901" name="Rectangle 3"/>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sp>
        <p:nvSpPr>
          <p:cNvPr id="80902" name="Rectangle 4"/>
          <p:cNvSpPr>
            <a:spLocks noChangeArrowheads="1"/>
          </p:cNvSpPr>
          <p:nvPr/>
        </p:nvSpPr>
        <p:spPr bwMode="auto">
          <a:xfrm>
            <a:off x="296863" y="304800"/>
            <a:ext cx="8542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Ketiga sisi, S, P dan Q dari segitiga daya dapat dicari dari perkalian antara VI*</a:t>
            </a:r>
            <a:r>
              <a:rPr lang="en-US" altLang="en-US" sz="2000">
                <a:latin typeface="Arial" panose="020B0604020202020204" pitchFamily="34" charset="0"/>
              </a:rPr>
              <a:t> </a:t>
            </a:r>
          </a:p>
        </p:txBody>
      </p:sp>
      <p:sp>
        <p:nvSpPr>
          <p:cNvPr id="80903" name="Rectangle 5"/>
          <p:cNvSpPr>
            <a:spLocks noChangeArrowheads="1"/>
          </p:cNvSpPr>
          <p:nvPr/>
        </p:nvSpPr>
        <p:spPr bwMode="auto">
          <a:xfrm>
            <a:off x="304800" y="1066800"/>
            <a:ext cx="1382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Bilamana </a:t>
            </a:r>
            <a:endParaRPr lang="en-US" altLang="en-US" sz="2000">
              <a:latin typeface="Arial" panose="020B0604020202020204" pitchFamily="34" charset="0"/>
            </a:endParaRPr>
          </a:p>
        </p:txBody>
      </p:sp>
      <p:sp>
        <p:nvSpPr>
          <p:cNvPr id="80904" name="Rectangle 6"/>
          <p:cNvSpPr>
            <a:spLocks noChangeArrowheads="1"/>
          </p:cNvSpPr>
          <p:nvPr/>
        </p:nvSpPr>
        <p:spPr bwMode="auto">
          <a:xfrm>
            <a:off x="304800" y="2193925"/>
            <a:ext cx="90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000" b="1">
                <a:latin typeface="Arial" panose="020B0604020202020204" pitchFamily="34" charset="0"/>
              </a:rPr>
              <a:t>maka</a:t>
            </a:r>
            <a:r>
              <a:rPr lang="en-US" altLang="en-US" sz="2000">
                <a:latin typeface="Arial" panose="020B0604020202020204" pitchFamily="34" charset="0"/>
              </a:rPr>
              <a:t> </a:t>
            </a:r>
          </a:p>
        </p:txBody>
      </p:sp>
      <p:sp>
        <p:nvSpPr>
          <p:cNvPr id="80905" name="Rectangle 7"/>
          <p:cNvSpPr>
            <a:spLocks noChangeArrowheads="1"/>
          </p:cNvSpPr>
          <p:nvPr/>
        </p:nvSpPr>
        <p:spPr bwMode="auto">
          <a:xfrm>
            <a:off x="762000" y="1614488"/>
            <a:ext cx="3541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a:latin typeface="Arial" panose="020B0604020202020204" pitchFamily="34" charset="0"/>
              </a:rPr>
              <a:t>V = Ve</a:t>
            </a:r>
            <a:r>
              <a:rPr lang="en-US" altLang="en-US" sz="2800" b="1" baseline="30000">
                <a:latin typeface="Arial" panose="020B0604020202020204" pitchFamily="34" charset="0"/>
              </a:rPr>
              <a:t>jα</a:t>
            </a:r>
            <a:r>
              <a:rPr lang="en-US" altLang="en-US" sz="2000" b="1">
                <a:latin typeface="Arial" panose="020B0604020202020204" pitchFamily="34" charset="0"/>
              </a:rPr>
              <a:t>  </a:t>
            </a:r>
            <a:r>
              <a:rPr lang="en-US" altLang="en-US" sz="1600" b="1">
                <a:latin typeface="Arial" panose="020B0604020202020204" pitchFamily="34" charset="0"/>
              </a:rPr>
              <a:t>dan</a:t>
            </a:r>
            <a:r>
              <a:rPr lang="en-US" altLang="en-US" sz="2000" b="1">
                <a:latin typeface="Arial" panose="020B0604020202020204" pitchFamily="34" charset="0"/>
              </a:rPr>
              <a:t>  </a:t>
            </a:r>
            <a:r>
              <a:rPr lang="en-US" altLang="en-US" sz="2800" b="1">
                <a:latin typeface="Arial" panose="020B0604020202020204" pitchFamily="34" charset="0"/>
              </a:rPr>
              <a:t>I = I</a:t>
            </a:r>
            <a:r>
              <a:rPr lang="en-US" altLang="en-US" sz="2800" b="1" baseline="30000">
                <a:latin typeface="Arial" panose="020B0604020202020204" pitchFamily="34" charset="0"/>
              </a:rPr>
              <a:t>ej(α+φ)</a:t>
            </a:r>
            <a:endParaRPr lang="en-US" altLang="en-US" sz="2800">
              <a:latin typeface="Arial" panose="020B0604020202020204" pitchFamily="34" charset="0"/>
            </a:endParaRPr>
          </a:p>
        </p:txBody>
      </p:sp>
      <p:sp>
        <p:nvSpPr>
          <p:cNvPr id="80906" name="Rectangle 8"/>
          <p:cNvSpPr>
            <a:spLocks noChangeArrowheads="1"/>
          </p:cNvSpPr>
          <p:nvPr/>
        </p:nvSpPr>
        <p:spPr bwMode="auto">
          <a:xfrm>
            <a:off x="762000" y="4814888"/>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3600" b="1">
                <a:solidFill>
                  <a:schemeClr val="hlink"/>
                </a:solidFill>
                <a:latin typeface="Arial" panose="020B0604020202020204" pitchFamily="34" charset="0"/>
              </a:rPr>
              <a:t>S =  P – jQ</a:t>
            </a:r>
          </a:p>
        </p:txBody>
      </p:sp>
      <p:sp>
        <p:nvSpPr>
          <p:cNvPr id="80907" name="Rectangle 9"/>
          <p:cNvSpPr>
            <a:spLocks noChangeArrowheads="1"/>
          </p:cNvSpPr>
          <p:nvPr/>
        </p:nvSpPr>
        <p:spPr bwMode="auto">
          <a:xfrm>
            <a:off x="762000" y="2773363"/>
            <a:ext cx="1519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3200" b="1">
                <a:solidFill>
                  <a:srgbClr val="FF33CC"/>
                </a:solidFill>
                <a:latin typeface="Arial" panose="020B0604020202020204" pitchFamily="34" charset="0"/>
              </a:rPr>
              <a:t>S = V I</a:t>
            </a:r>
            <a:r>
              <a:rPr lang="en-US" altLang="en-US" sz="3200" b="1" baseline="40000">
                <a:solidFill>
                  <a:srgbClr val="FF33CC"/>
                </a:solidFill>
                <a:latin typeface="Arial" panose="020B0604020202020204" pitchFamily="34" charset="0"/>
              </a:rPr>
              <a:t>*</a:t>
            </a:r>
          </a:p>
        </p:txBody>
      </p:sp>
      <p:sp>
        <p:nvSpPr>
          <p:cNvPr id="80908" name="Rectangle 10"/>
          <p:cNvSpPr>
            <a:spLocks noChangeArrowheads="1"/>
          </p:cNvSpPr>
          <p:nvPr/>
        </p:nvSpPr>
        <p:spPr bwMode="auto">
          <a:xfrm>
            <a:off x="762000" y="3455988"/>
            <a:ext cx="3532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3200" b="1">
                <a:solidFill>
                  <a:srgbClr val="FF0000"/>
                </a:solidFill>
                <a:latin typeface="Arial" panose="020B0604020202020204" pitchFamily="34" charset="0"/>
              </a:rPr>
              <a:t>S = Ve</a:t>
            </a:r>
            <a:r>
              <a:rPr lang="en-US" altLang="en-US" sz="3200" b="1" baseline="40000">
                <a:solidFill>
                  <a:srgbClr val="FF0000"/>
                </a:solidFill>
                <a:latin typeface="Arial" panose="020B0604020202020204" pitchFamily="34" charset="0"/>
              </a:rPr>
              <a:t>jα</a:t>
            </a:r>
            <a:r>
              <a:rPr lang="en-US" altLang="en-US" sz="3200" b="1">
                <a:solidFill>
                  <a:srgbClr val="FF0000"/>
                </a:solidFill>
                <a:latin typeface="Arial" panose="020B0604020202020204" pitchFamily="34" charset="0"/>
              </a:rPr>
              <a:t> I = Ie</a:t>
            </a:r>
            <a:r>
              <a:rPr lang="en-US" altLang="en-US" sz="3200" b="1" baseline="40000">
                <a:solidFill>
                  <a:srgbClr val="FF0000"/>
                </a:solidFill>
                <a:latin typeface="Arial" panose="020B0604020202020204" pitchFamily="34" charset="0"/>
              </a:rPr>
              <a:t>j-(α+φ)</a:t>
            </a:r>
          </a:p>
        </p:txBody>
      </p:sp>
      <p:sp>
        <p:nvSpPr>
          <p:cNvPr id="80909" name="Rectangle 11"/>
          <p:cNvSpPr>
            <a:spLocks noChangeArrowheads="1"/>
          </p:cNvSpPr>
          <p:nvPr/>
        </p:nvSpPr>
        <p:spPr bwMode="auto">
          <a:xfrm>
            <a:off x="769938" y="4144963"/>
            <a:ext cx="41830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3200" b="1">
                <a:solidFill>
                  <a:srgbClr val="FF0000"/>
                </a:solidFill>
                <a:latin typeface="Arial" panose="020B0604020202020204" pitchFamily="34" charset="0"/>
              </a:rPr>
              <a:t>S = VI cos φ – j sin φ</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F85DBC08-A4F9-4583-AD4C-5E1E0173B75F}" type="datetime1">
              <a:rPr lang="en-US"/>
              <a:pPr>
                <a:defRPr/>
              </a:pPr>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1CB0F751-53C9-430D-AF1F-C2C21A191A48}" type="slidenum">
              <a:rPr lang="en-US" altLang="en-US" sz="1000">
                <a:latin typeface="Arial" panose="020B0604020202020204" pitchFamily="34" charset="0"/>
              </a:rPr>
              <a:pPr/>
              <a:t>161</a:t>
            </a:fld>
            <a:endParaRPr lang="en-US" altLang="en-US" sz="1000">
              <a:latin typeface="Arial" panose="020B0604020202020204" pitchFamily="34" charset="0"/>
            </a:endParaRPr>
          </a:p>
        </p:txBody>
      </p:sp>
      <p:sp>
        <p:nvSpPr>
          <p:cNvPr id="207877" name="WordArt 5"/>
          <p:cNvSpPr>
            <a:spLocks noChangeArrowheads="1" noChangeShapeType="1" noTextEdit="1"/>
          </p:cNvSpPr>
          <p:nvPr/>
        </p:nvSpPr>
        <p:spPr bwMode="auto">
          <a:xfrm>
            <a:off x="381000" y="1295400"/>
            <a:ext cx="6569075" cy="130333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TERIMA KASIH</a:t>
            </a:r>
          </a:p>
        </p:txBody>
      </p:sp>
      <p:sp>
        <p:nvSpPr>
          <p:cNvPr id="207878" name="WordArt 6"/>
          <p:cNvSpPr>
            <a:spLocks noChangeArrowheads="1" noChangeShapeType="1" noTextEdit="1"/>
          </p:cNvSpPr>
          <p:nvPr/>
        </p:nvSpPr>
        <p:spPr bwMode="auto">
          <a:xfrm>
            <a:off x="1219200" y="2971800"/>
            <a:ext cx="598805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atas perhatiannya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7877"/>
                                        </p:tgtEl>
                                        <p:attrNameLst>
                                          <p:attrName>style.visibility</p:attrName>
                                        </p:attrNameLst>
                                      </p:cBhvr>
                                      <p:to>
                                        <p:strVal val="visible"/>
                                      </p:to>
                                    </p:set>
                                    <p:animEffect transition="in" filter="randombar(horizontal)">
                                      <p:cBhvr>
                                        <p:cTn id="7" dur="500"/>
                                        <p:tgtEl>
                                          <p:spTgt spid="207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8"/>
                                        </p:tgtEl>
                                        <p:attrNameLst>
                                          <p:attrName>style.visibility</p:attrName>
                                        </p:attrNameLst>
                                      </p:cBhvr>
                                      <p:to>
                                        <p:strVal val="visible"/>
                                      </p:to>
                                    </p:set>
                                    <p:animEffect transition="in" filter="blinds(horizontal)">
                                      <p:cBhvr>
                                        <p:cTn id="12" dur="500"/>
                                        <p:tgtEl>
                                          <p:spTgt spid="207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animBg="1"/>
      <p:bldP spid="20787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2" descr="https://3.bp.blogspot.com/-cUu8u-bZm0o/U7qEkWngbRI/AAAAAAAAA58/-7F6w5isurc/s1600/Characteristics+of+DC+series+mo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95400"/>
            <a:ext cx="76200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27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04799" y="180975"/>
            <a:ext cx="7041331" cy="1190625"/>
          </a:xfrm>
          <a:prstGeom prst="rect">
            <a:avLst/>
          </a:prstGeom>
        </p:spPr>
      </p:pic>
      <p:pic>
        <p:nvPicPr>
          <p:cNvPr id="6" name="Picture 5"/>
          <p:cNvPicPr>
            <a:picLocks noChangeAspect="1"/>
          </p:cNvPicPr>
          <p:nvPr/>
        </p:nvPicPr>
        <p:blipFill>
          <a:blip r:embed="rId5"/>
          <a:stretch>
            <a:fillRect/>
          </a:stretch>
        </p:blipFill>
        <p:spPr>
          <a:xfrm>
            <a:off x="457200" y="1487572"/>
            <a:ext cx="4255892" cy="2703428"/>
          </a:xfrm>
          <a:prstGeom prst="rect">
            <a:avLst/>
          </a:prstGeom>
        </p:spPr>
      </p:pic>
      <p:pic>
        <p:nvPicPr>
          <p:cNvPr id="8" name="Picture 7"/>
          <p:cNvPicPr>
            <a:picLocks noChangeAspect="1"/>
          </p:cNvPicPr>
          <p:nvPr/>
        </p:nvPicPr>
        <p:blipFill>
          <a:blip r:embed="rId6"/>
          <a:stretch>
            <a:fillRect/>
          </a:stretch>
        </p:blipFill>
        <p:spPr>
          <a:xfrm>
            <a:off x="683115" y="4329598"/>
            <a:ext cx="5138698" cy="1614002"/>
          </a:xfrm>
          <a:prstGeom prst="rect">
            <a:avLst/>
          </a:prstGeom>
        </p:spPr>
      </p:pic>
      <p:pic>
        <p:nvPicPr>
          <p:cNvPr id="9" name="Picture 8"/>
          <p:cNvPicPr>
            <a:picLocks noChangeAspect="1"/>
          </p:cNvPicPr>
          <p:nvPr/>
        </p:nvPicPr>
        <p:blipFill>
          <a:blip r:embed="rId7"/>
          <a:stretch>
            <a:fillRect/>
          </a:stretch>
        </p:blipFill>
        <p:spPr>
          <a:xfrm>
            <a:off x="5562600" y="1676400"/>
            <a:ext cx="3193402" cy="2819400"/>
          </a:xfrm>
          <a:prstGeom prst="rect">
            <a:avLst/>
          </a:prstGeom>
        </p:spPr>
      </p:pic>
    </p:spTree>
    <p:extLst>
      <p:ext uri="{BB962C8B-B14F-4D97-AF65-F5344CB8AC3E}">
        <p14:creationId xmlns:p14="http://schemas.microsoft.com/office/powerpoint/2010/main" val="3560929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19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774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2"/>
          <p:cNvSpPr>
            <a:spLocks noChangeArrowheads="1"/>
          </p:cNvSpPr>
          <p:nvPr/>
        </p:nvSpPr>
        <p:spPr bwMode="auto">
          <a:xfrm>
            <a:off x="324485" y="85598"/>
            <a:ext cx="3814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dirty="0">
                <a:latin typeface="Book Antiqua" panose="02040602050305030304" pitchFamily="18" charset="0"/>
              </a:rPr>
              <a:t>SISTEM PENILAIAN</a:t>
            </a:r>
            <a:r>
              <a:rPr lang="en-US" altLang="en-US" dirty="0">
                <a:latin typeface="Arial" panose="020B0604020202020204" pitchFamily="34" charset="0"/>
              </a:rPr>
              <a:t> </a:t>
            </a:r>
          </a:p>
        </p:txBody>
      </p:sp>
      <p:sp>
        <p:nvSpPr>
          <p:cNvPr id="8" name="Rectangle 3"/>
          <p:cNvSpPr>
            <a:spLocks noChangeArrowheads="1"/>
          </p:cNvSpPr>
          <p:nvPr/>
        </p:nvSpPr>
        <p:spPr bwMode="auto">
          <a:xfrm>
            <a:off x="781685" y="618998"/>
            <a:ext cx="3725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PENILAIAN ACUAN NORMAL, PAN</a:t>
            </a:r>
            <a:endParaRPr lang="en-US" altLang="en-US" sz="1600">
              <a:latin typeface="Book Antiqua" panose="02040602050305030304" pitchFamily="18" charset="0"/>
            </a:endParaRPr>
          </a:p>
        </p:txBody>
      </p:sp>
      <p:sp>
        <p:nvSpPr>
          <p:cNvPr id="9" name="Rectangle 6"/>
          <p:cNvSpPr>
            <a:spLocks noChangeArrowheads="1"/>
          </p:cNvSpPr>
          <p:nvPr/>
        </p:nvSpPr>
        <p:spPr bwMode="auto">
          <a:xfrm>
            <a:off x="781685" y="968248"/>
            <a:ext cx="3779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dirty="0">
                <a:solidFill>
                  <a:srgbClr val="FF33CC"/>
                </a:solidFill>
                <a:latin typeface="Book Antiqua" panose="02040602050305030304" pitchFamily="18" charset="0"/>
              </a:rPr>
              <a:t>PENILAIAN ACUAN PATOKAN, PAP</a:t>
            </a:r>
            <a:endParaRPr lang="en-US" altLang="en-US" sz="1600" dirty="0">
              <a:latin typeface="Book Antiqua" panose="02040602050305030304" pitchFamily="18" charset="0"/>
            </a:endParaRPr>
          </a:p>
        </p:txBody>
      </p:sp>
      <p:sp>
        <p:nvSpPr>
          <p:cNvPr id="10" name="Rectangle 7"/>
          <p:cNvSpPr>
            <a:spLocks noChangeArrowheads="1"/>
          </p:cNvSpPr>
          <p:nvPr/>
        </p:nvSpPr>
        <p:spPr bwMode="auto">
          <a:xfrm>
            <a:off x="781685" y="1349248"/>
            <a:ext cx="2867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KOMBINASI PAN DAN PAP</a:t>
            </a:r>
            <a:endParaRPr lang="en-US" altLang="en-US" sz="1600">
              <a:latin typeface="Book Antiqua" panose="02040602050305030304" pitchFamily="18" charset="0"/>
            </a:endParaRPr>
          </a:p>
        </p:txBody>
      </p:sp>
      <p:sp>
        <p:nvSpPr>
          <p:cNvPr id="11" name="Rectangle 8"/>
          <p:cNvSpPr>
            <a:spLocks noChangeArrowheads="1"/>
          </p:cNvSpPr>
          <p:nvPr/>
        </p:nvSpPr>
        <p:spPr bwMode="auto">
          <a:xfrm>
            <a:off x="324485" y="1838198"/>
            <a:ext cx="4686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a:latin typeface="Book Antiqua" panose="02040602050305030304" pitchFamily="18" charset="0"/>
              </a:rPr>
              <a:t>KOMPONEN PENILAIAN</a:t>
            </a:r>
            <a:r>
              <a:rPr lang="en-US" altLang="en-US">
                <a:latin typeface="Arial" panose="020B0604020202020204" pitchFamily="34" charset="0"/>
              </a:rPr>
              <a:t> </a:t>
            </a:r>
          </a:p>
        </p:txBody>
      </p:sp>
      <p:sp>
        <p:nvSpPr>
          <p:cNvPr id="12" name="Rectangle 9"/>
          <p:cNvSpPr>
            <a:spLocks noChangeArrowheads="1"/>
          </p:cNvSpPr>
          <p:nvPr/>
        </p:nvSpPr>
        <p:spPr bwMode="auto">
          <a:xfrm>
            <a:off x="781685" y="2371598"/>
            <a:ext cx="5934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KEHADIRAN → MINIMAL 80% DARI TOTAL TATAP MUKA</a:t>
            </a:r>
            <a:endParaRPr lang="en-US" altLang="en-US" sz="1600">
              <a:latin typeface="Book Antiqua" panose="02040602050305030304" pitchFamily="18" charset="0"/>
            </a:endParaRPr>
          </a:p>
        </p:txBody>
      </p:sp>
      <p:sp>
        <p:nvSpPr>
          <p:cNvPr id="13" name="Rectangle 10"/>
          <p:cNvSpPr>
            <a:spLocks noChangeArrowheads="1"/>
          </p:cNvSpPr>
          <p:nvPr/>
        </p:nvSpPr>
        <p:spPr bwMode="auto">
          <a:xfrm>
            <a:off x="781685" y="2752598"/>
            <a:ext cx="3405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NILAI QUIZ DAN TUGAS-TUGAS</a:t>
            </a:r>
            <a:endParaRPr lang="en-US" altLang="en-US" sz="1600">
              <a:latin typeface="Book Antiqua" panose="02040602050305030304" pitchFamily="18" charset="0"/>
            </a:endParaRPr>
          </a:p>
        </p:txBody>
      </p:sp>
      <p:sp>
        <p:nvSpPr>
          <p:cNvPr id="14" name="Rectangle 11"/>
          <p:cNvSpPr>
            <a:spLocks noChangeArrowheads="1"/>
          </p:cNvSpPr>
          <p:nvPr/>
        </p:nvSpPr>
        <p:spPr bwMode="auto">
          <a:xfrm>
            <a:off x="781685" y="3133598"/>
            <a:ext cx="3482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dirty="0">
                <a:solidFill>
                  <a:srgbClr val="FF33CC"/>
                </a:solidFill>
                <a:latin typeface="Book Antiqua" panose="02040602050305030304" pitchFamily="18" charset="0"/>
              </a:rPr>
              <a:t>NILAI UJIAN TENGAH SEMESTER</a:t>
            </a:r>
            <a:endParaRPr lang="en-US" altLang="en-US" sz="1600" dirty="0">
              <a:latin typeface="Book Antiqua" panose="02040602050305030304" pitchFamily="18" charset="0"/>
            </a:endParaRPr>
          </a:p>
        </p:txBody>
      </p:sp>
      <p:sp>
        <p:nvSpPr>
          <p:cNvPr id="15" name="Rectangle 12"/>
          <p:cNvSpPr>
            <a:spLocks noChangeArrowheads="1"/>
          </p:cNvSpPr>
          <p:nvPr/>
        </p:nvSpPr>
        <p:spPr bwMode="auto">
          <a:xfrm>
            <a:off x="768477" y="3514598"/>
            <a:ext cx="326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NILAI UJIAN AKHIR SEMESTER</a:t>
            </a:r>
            <a:endParaRPr lang="en-US" altLang="en-US" sz="1600">
              <a:latin typeface="Book Antiqua" panose="02040602050305030304" pitchFamily="18" charset="0"/>
            </a:endParaRPr>
          </a:p>
        </p:txBody>
      </p:sp>
      <p:sp>
        <p:nvSpPr>
          <p:cNvPr id="16" name="Rectangle 13"/>
          <p:cNvSpPr>
            <a:spLocks noChangeArrowheads="1"/>
          </p:cNvSpPr>
          <p:nvPr/>
        </p:nvSpPr>
        <p:spPr bwMode="auto">
          <a:xfrm>
            <a:off x="311277" y="3962400"/>
            <a:ext cx="4113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dirty="0">
                <a:latin typeface="Book Antiqua" panose="02040602050305030304" pitchFamily="18" charset="0"/>
              </a:rPr>
              <a:t>CONTOH PENILAIAN</a:t>
            </a:r>
            <a:r>
              <a:rPr lang="en-US" altLang="en-US" dirty="0">
                <a:latin typeface="Arial" panose="020B0604020202020204" pitchFamily="34" charset="0"/>
              </a:rPr>
              <a:t> </a:t>
            </a:r>
          </a:p>
        </p:txBody>
      </p:sp>
      <p:sp>
        <p:nvSpPr>
          <p:cNvPr id="17" name="Rectangle 55"/>
          <p:cNvSpPr>
            <a:spLocks noChangeArrowheads="1"/>
          </p:cNvSpPr>
          <p:nvPr/>
        </p:nvSpPr>
        <p:spPr bwMode="auto">
          <a:xfrm>
            <a:off x="768477" y="4724400"/>
            <a:ext cx="46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No</a:t>
            </a:r>
            <a:endParaRPr lang="en-US" altLang="en-US" sz="1600">
              <a:latin typeface="Book Antiqua" panose="02040602050305030304" pitchFamily="18" charset="0"/>
            </a:endParaRPr>
          </a:p>
        </p:txBody>
      </p:sp>
      <p:sp>
        <p:nvSpPr>
          <p:cNvPr id="18" name="Rectangle 56"/>
          <p:cNvSpPr>
            <a:spLocks noChangeArrowheads="1"/>
          </p:cNvSpPr>
          <p:nvPr/>
        </p:nvSpPr>
        <p:spPr bwMode="auto">
          <a:xfrm>
            <a:off x="1524127" y="4724400"/>
            <a:ext cx="1465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NAMA/NIM </a:t>
            </a:r>
            <a:endParaRPr lang="en-US" altLang="en-US" sz="1600">
              <a:latin typeface="Book Antiqua" panose="02040602050305030304" pitchFamily="18" charset="0"/>
            </a:endParaRPr>
          </a:p>
        </p:txBody>
      </p:sp>
      <p:sp>
        <p:nvSpPr>
          <p:cNvPr id="19" name="Rectangle 57"/>
          <p:cNvSpPr>
            <a:spLocks noChangeArrowheads="1"/>
          </p:cNvSpPr>
          <p:nvPr/>
        </p:nvSpPr>
        <p:spPr bwMode="auto">
          <a:xfrm>
            <a:off x="3054477" y="4724400"/>
            <a:ext cx="1644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%KEHADIRAN</a:t>
            </a:r>
            <a:endParaRPr lang="en-US" altLang="en-US" sz="1600">
              <a:latin typeface="Book Antiqua" panose="02040602050305030304" pitchFamily="18" charset="0"/>
            </a:endParaRPr>
          </a:p>
        </p:txBody>
      </p:sp>
      <p:sp>
        <p:nvSpPr>
          <p:cNvPr id="20" name="Rectangle 58"/>
          <p:cNvSpPr>
            <a:spLocks noChangeArrowheads="1"/>
          </p:cNvSpPr>
          <p:nvPr/>
        </p:nvSpPr>
        <p:spPr bwMode="auto">
          <a:xfrm>
            <a:off x="4883277" y="4724400"/>
            <a:ext cx="738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NTGS</a:t>
            </a:r>
            <a:endParaRPr lang="en-US" altLang="en-US" sz="1600">
              <a:latin typeface="Book Antiqua" panose="02040602050305030304" pitchFamily="18" charset="0"/>
            </a:endParaRPr>
          </a:p>
        </p:txBody>
      </p:sp>
      <p:sp>
        <p:nvSpPr>
          <p:cNvPr id="21" name="Rectangle 59"/>
          <p:cNvSpPr>
            <a:spLocks noChangeArrowheads="1"/>
          </p:cNvSpPr>
          <p:nvPr/>
        </p:nvSpPr>
        <p:spPr bwMode="auto">
          <a:xfrm>
            <a:off x="5742115" y="4724400"/>
            <a:ext cx="741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NUTS</a:t>
            </a:r>
            <a:endParaRPr lang="en-US" altLang="en-US" sz="1600">
              <a:latin typeface="Book Antiqua" panose="02040602050305030304" pitchFamily="18" charset="0"/>
            </a:endParaRPr>
          </a:p>
        </p:txBody>
      </p:sp>
      <p:sp>
        <p:nvSpPr>
          <p:cNvPr id="22" name="Rectangle 60"/>
          <p:cNvSpPr>
            <a:spLocks noChangeArrowheads="1"/>
          </p:cNvSpPr>
          <p:nvPr/>
        </p:nvSpPr>
        <p:spPr bwMode="auto">
          <a:xfrm>
            <a:off x="6634798" y="4724400"/>
            <a:ext cx="776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NUAS</a:t>
            </a:r>
            <a:endParaRPr lang="en-US" altLang="en-US" sz="1600">
              <a:latin typeface="Book Antiqua" panose="02040602050305030304" pitchFamily="18" charset="0"/>
            </a:endParaRPr>
          </a:p>
        </p:txBody>
      </p:sp>
      <p:sp>
        <p:nvSpPr>
          <p:cNvPr id="23" name="Rectangle 61"/>
          <p:cNvSpPr>
            <a:spLocks noChangeArrowheads="1"/>
          </p:cNvSpPr>
          <p:nvPr/>
        </p:nvSpPr>
        <p:spPr bwMode="auto">
          <a:xfrm>
            <a:off x="7625398" y="4724400"/>
            <a:ext cx="1503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NILAI AKHIR</a:t>
            </a:r>
            <a:endParaRPr lang="en-US" altLang="en-US" sz="1600">
              <a:latin typeface="Book Antiqua" panose="02040602050305030304" pitchFamily="18" charset="0"/>
            </a:endParaRPr>
          </a:p>
        </p:txBody>
      </p:sp>
      <p:sp>
        <p:nvSpPr>
          <p:cNvPr id="24" name="Rectangle 64"/>
          <p:cNvSpPr>
            <a:spLocks noChangeArrowheads="1"/>
          </p:cNvSpPr>
          <p:nvPr/>
        </p:nvSpPr>
        <p:spPr bwMode="auto">
          <a:xfrm>
            <a:off x="3448685" y="4876800"/>
            <a:ext cx="720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latin typeface="Book Antiqua" panose="02040602050305030304" pitchFamily="18" charset="0"/>
              </a:rPr>
              <a:t>≥ 80%</a:t>
            </a:r>
          </a:p>
        </p:txBody>
      </p:sp>
      <p:sp>
        <p:nvSpPr>
          <p:cNvPr id="25" name="Rectangle 65"/>
          <p:cNvSpPr>
            <a:spLocks noChangeArrowheads="1"/>
          </p:cNvSpPr>
          <p:nvPr/>
        </p:nvSpPr>
        <p:spPr bwMode="auto">
          <a:xfrm>
            <a:off x="4953000" y="4876800"/>
            <a:ext cx="619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b="1" dirty="0">
                <a:solidFill>
                  <a:schemeClr val="accent2"/>
                </a:solidFill>
                <a:latin typeface="Book Antiqua" panose="02040602050305030304" pitchFamily="18" charset="0"/>
              </a:rPr>
              <a:t>30 %</a:t>
            </a:r>
          </a:p>
        </p:txBody>
      </p:sp>
      <p:sp>
        <p:nvSpPr>
          <p:cNvPr id="26" name="Rectangle 66"/>
          <p:cNvSpPr>
            <a:spLocks noChangeArrowheads="1"/>
          </p:cNvSpPr>
          <p:nvPr/>
        </p:nvSpPr>
        <p:spPr bwMode="auto">
          <a:xfrm>
            <a:off x="5755323" y="48768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b="1">
                <a:solidFill>
                  <a:schemeClr val="accent2"/>
                </a:solidFill>
                <a:latin typeface="Book Antiqua" panose="02040602050305030304" pitchFamily="18" charset="0"/>
              </a:rPr>
              <a:t>25%</a:t>
            </a:r>
          </a:p>
        </p:txBody>
      </p:sp>
      <p:sp>
        <p:nvSpPr>
          <p:cNvPr id="27" name="Rectangle 67"/>
          <p:cNvSpPr>
            <a:spLocks noChangeArrowheads="1"/>
          </p:cNvSpPr>
          <p:nvPr/>
        </p:nvSpPr>
        <p:spPr bwMode="auto">
          <a:xfrm>
            <a:off x="6746875" y="48768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b="1">
                <a:solidFill>
                  <a:schemeClr val="accent2"/>
                </a:solidFill>
                <a:latin typeface="Book Antiqua" panose="02040602050305030304" pitchFamily="18" charset="0"/>
              </a:rPr>
              <a:t>45%</a:t>
            </a:r>
          </a:p>
        </p:txBody>
      </p:sp>
      <p:sp>
        <p:nvSpPr>
          <p:cNvPr id="28" name="Rectangle 68"/>
          <p:cNvSpPr>
            <a:spLocks noChangeArrowheads="1"/>
          </p:cNvSpPr>
          <p:nvPr/>
        </p:nvSpPr>
        <p:spPr bwMode="auto">
          <a:xfrm>
            <a:off x="7969885" y="4876800"/>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b="1">
                <a:solidFill>
                  <a:schemeClr val="accent2"/>
                </a:solidFill>
                <a:latin typeface="Book Antiqua" panose="02040602050305030304" pitchFamily="18" charset="0"/>
              </a:rPr>
              <a:t>100%</a:t>
            </a:r>
          </a:p>
        </p:txBody>
      </p:sp>
      <p:sp>
        <p:nvSpPr>
          <p:cNvPr id="29" name="Rectangle 69"/>
          <p:cNvSpPr>
            <a:spLocks noChangeArrowheads="1"/>
          </p:cNvSpPr>
          <p:nvPr/>
        </p:nvSpPr>
        <p:spPr bwMode="auto">
          <a:xfrm>
            <a:off x="781685" y="5257800"/>
            <a:ext cx="33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dirty="0">
                <a:latin typeface="Book Antiqua" panose="02040602050305030304" pitchFamily="18" charset="0"/>
              </a:rPr>
              <a:t>1.</a:t>
            </a:r>
          </a:p>
        </p:txBody>
      </p:sp>
      <p:sp>
        <p:nvSpPr>
          <p:cNvPr id="30" name="Rectangle 70"/>
          <p:cNvSpPr>
            <a:spLocks noChangeArrowheads="1"/>
          </p:cNvSpPr>
          <p:nvPr/>
        </p:nvSpPr>
        <p:spPr bwMode="auto">
          <a:xfrm>
            <a:off x="1517650" y="5257800"/>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ALIF/001</a:t>
            </a:r>
            <a:endParaRPr lang="en-US" altLang="en-US" sz="1600">
              <a:latin typeface="Book Antiqua" panose="02040602050305030304" pitchFamily="18" charset="0"/>
            </a:endParaRPr>
          </a:p>
        </p:txBody>
      </p:sp>
      <p:sp>
        <p:nvSpPr>
          <p:cNvPr id="31" name="Rectangle 71"/>
          <p:cNvSpPr>
            <a:spLocks noChangeArrowheads="1"/>
          </p:cNvSpPr>
          <p:nvPr/>
        </p:nvSpPr>
        <p:spPr bwMode="auto">
          <a:xfrm>
            <a:off x="3556000" y="5257800"/>
            <a:ext cx="55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78%</a:t>
            </a:r>
            <a:endParaRPr lang="en-US" altLang="en-US" sz="1600">
              <a:latin typeface="Book Antiqua" panose="02040602050305030304" pitchFamily="18" charset="0"/>
            </a:endParaRPr>
          </a:p>
        </p:txBody>
      </p:sp>
      <p:sp>
        <p:nvSpPr>
          <p:cNvPr id="32" name="Rectangle 72"/>
          <p:cNvSpPr>
            <a:spLocks noChangeArrowheads="1"/>
          </p:cNvSpPr>
          <p:nvPr/>
        </p:nvSpPr>
        <p:spPr bwMode="auto">
          <a:xfrm>
            <a:off x="4921250" y="5257800"/>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100</a:t>
            </a:r>
            <a:endParaRPr lang="en-US" altLang="en-US" sz="1600">
              <a:latin typeface="Book Antiqua" panose="02040602050305030304" pitchFamily="18" charset="0"/>
            </a:endParaRPr>
          </a:p>
        </p:txBody>
      </p:sp>
      <p:sp>
        <p:nvSpPr>
          <p:cNvPr id="33" name="Rectangle 73"/>
          <p:cNvSpPr>
            <a:spLocks noChangeArrowheads="1"/>
          </p:cNvSpPr>
          <p:nvPr/>
        </p:nvSpPr>
        <p:spPr bwMode="auto">
          <a:xfrm>
            <a:off x="5759450" y="5257800"/>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100</a:t>
            </a:r>
            <a:endParaRPr lang="en-US" altLang="en-US" sz="1600">
              <a:latin typeface="Book Antiqua" panose="02040602050305030304" pitchFamily="18" charset="0"/>
            </a:endParaRPr>
          </a:p>
        </p:txBody>
      </p:sp>
      <p:sp>
        <p:nvSpPr>
          <p:cNvPr id="34" name="Rectangle 74"/>
          <p:cNvSpPr>
            <a:spLocks noChangeArrowheads="1"/>
          </p:cNvSpPr>
          <p:nvPr/>
        </p:nvSpPr>
        <p:spPr bwMode="auto">
          <a:xfrm>
            <a:off x="6750050" y="5257800"/>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100</a:t>
            </a:r>
            <a:endParaRPr lang="en-US" altLang="en-US" sz="1600">
              <a:latin typeface="Book Antiqua" panose="02040602050305030304" pitchFamily="18" charset="0"/>
            </a:endParaRPr>
          </a:p>
        </p:txBody>
      </p:sp>
      <p:sp>
        <p:nvSpPr>
          <p:cNvPr id="35" name="Rectangle 75"/>
          <p:cNvSpPr>
            <a:spLocks noChangeArrowheads="1"/>
          </p:cNvSpPr>
          <p:nvPr/>
        </p:nvSpPr>
        <p:spPr bwMode="auto">
          <a:xfrm>
            <a:off x="8074025" y="52578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b="1">
                <a:solidFill>
                  <a:srgbClr val="FF0000"/>
                </a:solidFill>
                <a:latin typeface="Book Antiqua" panose="02040602050305030304" pitchFamily="18" charset="0"/>
              </a:rPr>
              <a:t>E</a:t>
            </a:r>
          </a:p>
        </p:txBody>
      </p:sp>
      <p:sp>
        <p:nvSpPr>
          <p:cNvPr id="36" name="Rectangle 76"/>
          <p:cNvSpPr>
            <a:spLocks noChangeArrowheads="1"/>
          </p:cNvSpPr>
          <p:nvPr/>
        </p:nvSpPr>
        <p:spPr bwMode="auto">
          <a:xfrm>
            <a:off x="762000" y="5594350"/>
            <a:ext cx="33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latin typeface="Book Antiqua" panose="02040602050305030304" pitchFamily="18" charset="0"/>
              </a:rPr>
              <a:t>2.</a:t>
            </a:r>
          </a:p>
        </p:txBody>
      </p:sp>
      <p:sp>
        <p:nvSpPr>
          <p:cNvPr id="37" name="Rectangle 77"/>
          <p:cNvSpPr>
            <a:spLocks noChangeArrowheads="1"/>
          </p:cNvSpPr>
          <p:nvPr/>
        </p:nvSpPr>
        <p:spPr bwMode="auto">
          <a:xfrm>
            <a:off x="1517650" y="5594350"/>
            <a:ext cx="1177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BATA/002</a:t>
            </a:r>
            <a:endParaRPr lang="en-US" altLang="en-US" sz="1600">
              <a:latin typeface="Book Antiqua" panose="02040602050305030304" pitchFamily="18" charset="0"/>
            </a:endParaRPr>
          </a:p>
        </p:txBody>
      </p:sp>
      <p:sp>
        <p:nvSpPr>
          <p:cNvPr id="38" name="Rectangle 78"/>
          <p:cNvSpPr>
            <a:spLocks noChangeArrowheads="1"/>
          </p:cNvSpPr>
          <p:nvPr/>
        </p:nvSpPr>
        <p:spPr bwMode="auto">
          <a:xfrm>
            <a:off x="3556000" y="5594350"/>
            <a:ext cx="55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latin typeface="Book Antiqua" panose="02040602050305030304" pitchFamily="18" charset="0"/>
              </a:rPr>
              <a:t>82%</a:t>
            </a:r>
          </a:p>
        </p:txBody>
      </p:sp>
      <p:sp>
        <p:nvSpPr>
          <p:cNvPr id="39" name="Rectangle 80"/>
          <p:cNvSpPr>
            <a:spLocks noChangeArrowheads="1"/>
          </p:cNvSpPr>
          <p:nvPr/>
        </p:nvSpPr>
        <p:spPr bwMode="auto">
          <a:xfrm>
            <a:off x="5759450" y="5594350"/>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100</a:t>
            </a:r>
            <a:endParaRPr lang="en-US" altLang="en-US" sz="1600">
              <a:latin typeface="Book Antiqua" panose="02040602050305030304" pitchFamily="18" charset="0"/>
            </a:endParaRPr>
          </a:p>
        </p:txBody>
      </p:sp>
      <p:sp>
        <p:nvSpPr>
          <p:cNvPr id="40" name="Rectangle 81"/>
          <p:cNvSpPr>
            <a:spLocks noChangeArrowheads="1"/>
          </p:cNvSpPr>
          <p:nvPr/>
        </p:nvSpPr>
        <p:spPr bwMode="auto">
          <a:xfrm>
            <a:off x="6750050" y="5594350"/>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100</a:t>
            </a:r>
            <a:endParaRPr lang="en-US" altLang="en-US" sz="1600">
              <a:latin typeface="Book Antiqua" panose="02040602050305030304" pitchFamily="18" charset="0"/>
            </a:endParaRPr>
          </a:p>
        </p:txBody>
      </p:sp>
      <p:sp>
        <p:nvSpPr>
          <p:cNvPr id="41" name="Rectangle 82"/>
          <p:cNvSpPr>
            <a:spLocks noChangeArrowheads="1"/>
          </p:cNvSpPr>
          <p:nvPr/>
        </p:nvSpPr>
        <p:spPr bwMode="auto">
          <a:xfrm>
            <a:off x="8074025" y="5594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b="1">
                <a:solidFill>
                  <a:srgbClr val="FF0000"/>
                </a:solidFill>
                <a:latin typeface="Book Antiqua" panose="02040602050305030304" pitchFamily="18" charset="0"/>
              </a:rPr>
              <a:t>E</a:t>
            </a:r>
          </a:p>
        </p:txBody>
      </p:sp>
      <p:sp>
        <p:nvSpPr>
          <p:cNvPr id="42" name="Rectangle 83"/>
          <p:cNvSpPr>
            <a:spLocks noChangeArrowheads="1"/>
          </p:cNvSpPr>
          <p:nvPr/>
        </p:nvSpPr>
        <p:spPr bwMode="auto">
          <a:xfrm>
            <a:off x="762000" y="5943600"/>
            <a:ext cx="33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3.</a:t>
            </a:r>
            <a:endParaRPr lang="en-US" altLang="en-US" sz="1600">
              <a:latin typeface="Book Antiqua" panose="02040602050305030304" pitchFamily="18" charset="0"/>
            </a:endParaRPr>
          </a:p>
        </p:txBody>
      </p:sp>
      <p:sp>
        <p:nvSpPr>
          <p:cNvPr id="43" name="Rectangle 84"/>
          <p:cNvSpPr>
            <a:spLocks noChangeArrowheads="1"/>
          </p:cNvSpPr>
          <p:nvPr/>
        </p:nvSpPr>
        <p:spPr bwMode="auto">
          <a:xfrm>
            <a:off x="1517650" y="5943600"/>
            <a:ext cx="109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600">
                <a:solidFill>
                  <a:srgbClr val="FF33CC"/>
                </a:solidFill>
                <a:latin typeface="Book Antiqua" panose="02040602050305030304" pitchFamily="18" charset="0"/>
              </a:rPr>
              <a:t>SHA/003 </a:t>
            </a:r>
            <a:endParaRPr lang="en-US" altLang="en-US" sz="1600">
              <a:latin typeface="Book Antiqua" panose="02040602050305030304" pitchFamily="18" charset="0"/>
            </a:endParaRPr>
          </a:p>
        </p:txBody>
      </p:sp>
      <p:sp>
        <p:nvSpPr>
          <p:cNvPr id="44" name="Rectangle 85"/>
          <p:cNvSpPr>
            <a:spLocks noChangeArrowheads="1"/>
          </p:cNvSpPr>
          <p:nvPr/>
        </p:nvSpPr>
        <p:spPr bwMode="auto">
          <a:xfrm>
            <a:off x="3352800" y="5929313"/>
            <a:ext cx="830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latin typeface="Arial" panose="020B0604020202020204" pitchFamily="34" charset="0"/>
              </a:rPr>
              <a:t>≥ 80%</a:t>
            </a:r>
          </a:p>
        </p:txBody>
      </p:sp>
      <p:sp>
        <p:nvSpPr>
          <p:cNvPr id="45" name="Rectangle 86"/>
          <p:cNvSpPr>
            <a:spLocks noChangeArrowheads="1"/>
          </p:cNvSpPr>
          <p:nvPr/>
        </p:nvSpPr>
        <p:spPr bwMode="auto">
          <a:xfrm>
            <a:off x="4997450" y="592931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b="1">
                <a:solidFill>
                  <a:schemeClr val="accent2"/>
                </a:solidFill>
                <a:latin typeface="Book Antiqua" panose="02040602050305030304" pitchFamily="18" charset="0"/>
              </a:rPr>
              <a:t>10</a:t>
            </a:r>
          </a:p>
        </p:txBody>
      </p:sp>
      <p:sp>
        <p:nvSpPr>
          <p:cNvPr id="46" name="Rectangle 87"/>
          <p:cNvSpPr>
            <a:spLocks noChangeArrowheads="1"/>
          </p:cNvSpPr>
          <p:nvPr/>
        </p:nvSpPr>
        <p:spPr bwMode="auto">
          <a:xfrm>
            <a:off x="5835650" y="592931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solidFill>
                  <a:schemeClr val="accent2"/>
                </a:solidFill>
                <a:latin typeface="Book Antiqua" panose="02040602050305030304" pitchFamily="18" charset="0"/>
              </a:rPr>
              <a:t>50</a:t>
            </a:r>
          </a:p>
        </p:txBody>
      </p:sp>
      <p:sp>
        <p:nvSpPr>
          <p:cNvPr id="47" name="Rectangle 88"/>
          <p:cNvSpPr>
            <a:spLocks noChangeArrowheads="1"/>
          </p:cNvSpPr>
          <p:nvPr/>
        </p:nvSpPr>
        <p:spPr bwMode="auto">
          <a:xfrm>
            <a:off x="6826250" y="592931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b="1">
                <a:solidFill>
                  <a:schemeClr val="accent2"/>
                </a:solidFill>
                <a:latin typeface="Book Antiqua" panose="02040602050305030304" pitchFamily="18" charset="0"/>
              </a:rPr>
              <a:t>60</a:t>
            </a:r>
          </a:p>
        </p:txBody>
      </p:sp>
      <p:sp>
        <p:nvSpPr>
          <p:cNvPr id="48" name="Rectangle 89"/>
          <p:cNvSpPr>
            <a:spLocks noChangeArrowheads="1"/>
          </p:cNvSpPr>
          <p:nvPr/>
        </p:nvSpPr>
        <p:spPr bwMode="auto">
          <a:xfrm>
            <a:off x="7605713" y="5929313"/>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b="1">
                <a:solidFill>
                  <a:schemeClr val="accent2"/>
                </a:solidFill>
                <a:latin typeface="Book Antiqua" panose="02040602050305030304" pitchFamily="18" charset="0"/>
              </a:rPr>
              <a:t>A,B,C,or D</a:t>
            </a:r>
          </a:p>
        </p:txBody>
      </p:sp>
    </p:spTree>
    <p:extLst>
      <p:ext uri="{BB962C8B-B14F-4D97-AF65-F5344CB8AC3E}">
        <p14:creationId xmlns:p14="http://schemas.microsoft.com/office/powerpoint/2010/main" val="12882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ppt_x</p:attrName>
                                        </p:attrNameLst>
                                      </p:cBhvr>
                                      <p:tavLst>
                                        <p:tav tm="0">
                                          <p:val>
                                            <p:strVal val="#ppt_x-.2"/>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ppt_x</p:attrName>
                                        </p:attrNameLst>
                                      </p:cBhvr>
                                      <p:tavLst>
                                        <p:tav tm="0">
                                          <p:val>
                                            <p:strVal val="#ppt_x-.2"/>
                                          </p:val>
                                        </p:tav>
                                        <p:tav tm="100000">
                                          <p:val>
                                            <p:strVal val="#ppt_x"/>
                                          </p:val>
                                        </p:tav>
                                      </p:tavLst>
                                    </p:anim>
                                    <p:anim calcmode="lin" valueType="num">
                                      <p:cBhvr>
                                        <p:cTn id="3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ppt_x</p:attrName>
                                        </p:attrNameLst>
                                      </p:cBhvr>
                                      <p:tavLst>
                                        <p:tav tm="0">
                                          <p:val>
                                            <p:strVal val="#ppt_x-.2"/>
                                          </p:val>
                                        </p:tav>
                                        <p:tav tm="100000">
                                          <p:val>
                                            <p:strVal val="#ppt_x"/>
                                          </p:val>
                                        </p:tav>
                                      </p:tavLst>
                                    </p:anim>
                                    <p:anim calcmode="lin" valueType="num">
                                      <p:cBhvr>
                                        <p:cTn id="4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ppt_x</p:attrName>
                                        </p:attrNameLst>
                                      </p:cBhvr>
                                      <p:tavLst>
                                        <p:tav tm="0">
                                          <p:val>
                                            <p:strVal val="#ppt_x-.2"/>
                                          </p:val>
                                        </p:tav>
                                        <p:tav tm="100000">
                                          <p:val>
                                            <p:strVal val="#ppt_x"/>
                                          </p:val>
                                        </p:tav>
                                      </p:tavLst>
                                    </p:anim>
                                    <p:anim calcmode="lin" valueType="num">
                                      <p:cBhvr>
                                        <p:cTn id="5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ppt_x</p:attrName>
                                        </p:attrNameLst>
                                      </p:cBhvr>
                                      <p:tavLst>
                                        <p:tav tm="0">
                                          <p:val>
                                            <p:strVal val="#ppt_x-.2"/>
                                          </p:val>
                                        </p:tav>
                                        <p:tav tm="100000">
                                          <p:val>
                                            <p:strVal val="#ppt_x"/>
                                          </p:val>
                                        </p:tav>
                                      </p:tavLst>
                                    </p:anim>
                                    <p:anim calcmode="lin" valueType="num">
                                      <p:cBhvr>
                                        <p:cTn id="6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ppt_x</p:attrName>
                                        </p:attrNameLst>
                                      </p:cBhvr>
                                      <p:tavLst>
                                        <p:tav tm="0">
                                          <p:val>
                                            <p:strVal val="#ppt_x-.2"/>
                                          </p:val>
                                        </p:tav>
                                        <p:tav tm="100000">
                                          <p:val>
                                            <p:strVal val="#ppt_x"/>
                                          </p:val>
                                        </p:tav>
                                      </p:tavLst>
                                    </p:anim>
                                    <p:anim calcmode="lin" valueType="num">
                                      <p:cBhvr>
                                        <p:cTn id="7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1000" fill="hold"/>
                                        <p:tgtEl>
                                          <p:spTgt spid="17"/>
                                        </p:tgtEl>
                                        <p:attrNameLst>
                                          <p:attrName>ppt_x</p:attrName>
                                        </p:attrNameLst>
                                      </p:cBhvr>
                                      <p:tavLst>
                                        <p:tav tm="0">
                                          <p:val>
                                            <p:strVal val="#ppt_x-.2"/>
                                          </p:val>
                                        </p:tav>
                                        <p:tav tm="100000">
                                          <p:val>
                                            <p:strVal val="#ppt_x"/>
                                          </p:val>
                                        </p:tav>
                                      </p:tavLst>
                                    </p:anim>
                                    <p:anim calcmode="lin" valueType="num">
                                      <p:cBhvr>
                                        <p:cTn id="7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ppt_x</p:attrName>
                                        </p:attrNameLst>
                                      </p:cBhvr>
                                      <p:tavLst>
                                        <p:tav tm="0">
                                          <p:val>
                                            <p:strVal val="#ppt_x-.2"/>
                                          </p:val>
                                        </p:tav>
                                        <p:tav tm="100000">
                                          <p:val>
                                            <p:strVal val="#ppt_x"/>
                                          </p:val>
                                        </p:tav>
                                      </p:tavLst>
                                    </p:anim>
                                    <p:anim calcmode="lin" valueType="num">
                                      <p:cBhvr>
                                        <p:cTn id="8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86" dur="10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1000" fill="hold"/>
                                        <p:tgtEl>
                                          <p:spTgt spid="19"/>
                                        </p:tgtEl>
                                        <p:attrNameLst>
                                          <p:attrName>ppt_x</p:attrName>
                                        </p:attrNameLst>
                                      </p:cBhvr>
                                      <p:tavLst>
                                        <p:tav tm="0">
                                          <p:val>
                                            <p:strVal val="#ppt_x-.2"/>
                                          </p:val>
                                        </p:tav>
                                        <p:tav tm="100000">
                                          <p:val>
                                            <p:strVal val="#ppt_x"/>
                                          </p:val>
                                        </p:tav>
                                      </p:tavLst>
                                    </p:anim>
                                    <p:anim calcmode="lin" valueType="num">
                                      <p:cBhvr>
                                        <p:cTn id="9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 calcmode="lin" valueType="num">
                                      <p:cBhvr>
                                        <p:cTn id="98" dur="1000" fill="hold"/>
                                        <p:tgtEl>
                                          <p:spTgt spid="20"/>
                                        </p:tgtEl>
                                        <p:attrNameLst>
                                          <p:attrName>ppt_x</p:attrName>
                                        </p:attrNameLst>
                                      </p:cBhvr>
                                      <p:tavLst>
                                        <p:tav tm="0">
                                          <p:val>
                                            <p:strVal val="#ppt_x-.2"/>
                                          </p:val>
                                        </p:tav>
                                        <p:tav tm="100000">
                                          <p:val>
                                            <p:strVal val="#ppt_x"/>
                                          </p:val>
                                        </p:tav>
                                      </p:tavLst>
                                    </p:anim>
                                    <p:anim calcmode="lin" valueType="num">
                                      <p:cBhvr>
                                        <p:cTn id="9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29"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1000" fill="hold"/>
                                        <p:tgtEl>
                                          <p:spTgt spid="21"/>
                                        </p:tgtEl>
                                        <p:attrNameLst>
                                          <p:attrName>ppt_x</p:attrName>
                                        </p:attrNameLst>
                                      </p:cBhvr>
                                      <p:tavLst>
                                        <p:tav tm="0">
                                          <p:val>
                                            <p:strVal val="#ppt_x-.2"/>
                                          </p:val>
                                        </p:tav>
                                        <p:tav tm="100000">
                                          <p:val>
                                            <p:strVal val="#ppt_x"/>
                                          </p:val>
                                        </p:tav>
                                      </p:tavLst>
                                    </p:anim>
                                    <p:anim calcmode="lin" valueType="num">
                                      <p:cBhvr>
                                        <p:cTn id="10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1000" fill="hold"/>
                                        <p:tgtEl>
                                          <p:spTgt spid="22"/>
                                        </p:tgtEl>
                                        <p:attrNameLst>
                                          <p:attrName>ppt_x</p:attrName>
                                        </p:attrNameLst>
                                      </p:cBhvr>
                                      <p:tavLst>
                                        <p:tav tm="0">
                                          <p:val>
                                            <p:strVal val="#ppt_x-.2"/>
                                          </p:val>
                                        </p:tav>
                                        <p:tav tm="100000">
                                          <p:val>
                                            <p:strVal val="#ppt_x"/>
                                          </p:val>
                                        </p:tav>
                                      </p:tavLst>
                                    </p:anim>
                                    <p:anim calcmode="lin" valueType="num">
                                      <p:cBhvr>
                                        <p:cTn id="113"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29"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1000" fill="hold"/>
                                        <p:tgtEl>
                                          <p:spTgt spid="23"/>
                                        </p:tgtEl>
                                        <p:attrNameLst>
                                          <p:attrName>ppt_x</p:attrName>
                                        </p:attrNameLst>
                                      </p:cBhvr>
                                      <p:tavLst>
                                        <p:tav tm="0">
                                          <p:val>
                                            <p:strVal val="#ppt_x-.2"/>
                                          </p:val>
                                        </p:tav>
                                        <p:tav tm="100000">
                                          <p:val>
                                            <p:strVal val="#ppt_x"/>
                                          </p:val>
                                        </p:tav>
                                      </p:tavLst>
                                    </p:anim>
                                    <p:anim calcmode="lin" valueType="num">
                                      <p:cBhvr>
                                        <p:cTn id="12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23"/>
                                        </p:tgtEl>
                                      </p:cBhvr>
                                    </p:animEffect>
                                  </p:childTnLst>
                                </p:cTn>
                              </p:par>
                            </p:childTnLst>
                          </p:cTn>
                        </p:par>
                      </p:childTnLst>
                    </p:cTn>
                  </p:par>
                  <p:par>
                    <p:cTn id="122" fill="hold">
                      <p:stCondLst>
                        <p:cond delay="indefinite"/>
                      </p:stCondLst>
                      <p:childTnLst>
                        <p:par>
                          <p:cTn id="123" fill="hold">
                            <p:stCondLst>
                              <p:cond delay="0"/>
                            </p:stCondLst>
                            <p:childTnLst>
                              <p:par>
                                <p:cTn id="124" presetID="29" presetClass="entr" presetSubtype="0" fill="hold" grpId="0" nodeType="clickEffect">
                                  <p:stCondLst>
                                    <p:cond delay="0"/>
                                  </p:stCondLst>
                                  <p:childTnLst>
                                    <p:set>
                                      <p:cBhvr>
                                        <p:cTn id="125" dur="1" fill="hold">
                                          <p:stCondLst>
                                            <p:cond delay="0"/>
                                          </p:stCondLst>
                                        </p:cTn>
                                        <p:tgtEl>
                                          <p:spTgt spid="24"/>
                                        </p:tgtEl>
                                        <p:attrNameLst>
                                          <p:attrName>style.visibility</p:attrName>
                                        </p:attrNameLst>
                                      </p:cBhvr>
                                      <p:to>
                                        <p:strVal val="visible"/>
                                      </p:to>
                                    </p:set>
                                    <p:anim calcmode="lin" valueType="num">
                                      <p:cBhvr>
                                        <p:cTn id="126" dur="1000" fill="hold"/>
                                        <p:tgtEl>
                                          <p:spTgt spid="24"/>
                                        </p:tgtEl>
                                        <p:attrNameLst>
                                          <p:attrName>ppt_x</p:attrName>
                                        </p:attrNameLst>
                                      </p:cBhvr>
                                      <p:tavLst>
                                        <p:tav tm="0">
                                          <p:val>
                                            <p:strVal val="#ppt_x-.2"/>
                                          </p:val>
                                        </p:tav>
                                        <p:tav tm="100000">
                                          <p:val>
                                            <p:strVal val="#ppt_x"/>
                                          </p:val>
                                        </p:tav>
                                      </p:tavLst>
                                    </p:anim>
                                    <p:anim calcmode="lin" valueType="num">
                                      <p:cBhvr>
                                        <p:cTn id="127"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28" dur="1000"/>
                                        <p:tgtEl>
                                          <p:spTgt spid="24"/>
                                        </p:tgtEl>
                                      </p:cBhvr>
                                    </p:animEffect>
                                  </p:childTnLst>
                                </p:cTn>
                              </p:par>
                            </p:childTnLst>
                          </p:cTn>
                        </p:par>
                      </p:childTnLst>
                    </p:cTn>
                  </p:par>
                  <p:par>
                    <p:cTn id="129" fill="hold">
                      <p:stCondLst>
                        <p:cond delay="indefinite"/>
                      </p:stCondLst>
                      <p:childTnLst>
                        <p:par>
                          <p:cTn id="130" fill="hold">
                            <p:stCondLst>
                              <p:cond delay="0"/>
                            </p:stCondLst>
                            <p:childTnLst>
                              <p:par>
                                <p:cTn id="131" presetID="29" presetClass="entr" presetSubtype="0"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p:cTn id="133" dur="1000" fill="hold"/>
                                        <p:tgtEl>
                                          <p:spTgt spid="25"/>
                                        </p:tgtEl>
                                        <p:attrNameLst>
                                          <p:attrName>ppt_x</p:attrName>
                                        </p:attrNameLst>
                                      </p:cBhvr>
                                      <p:tavLst>
                                        <p:tav tm="0">
                                          <p:val>
                                            <p:strVal val="#ppt_x-.2"/>
                                          </p:val>
                                        </p:tav>
                                        <p:tav tm="100000">
                                          <p:val>
                                            <p:strVal val="#ppt_x"/>
                                          </p:val>
                                        </p:tav>
                                      </p:tavLst>
                                    </p:anim>
                                    <p:anim calcmode="lin" valueType="num">
                                      <p:cBhvr>
                                        <p:cTn id="134"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35" dur="1000"/>
                                        <p:tgtEl>
                                          <p:spTgt spid="25"/>
                                        </p:tgtEl>
                                      </p:cBhvr>
                                    </p:animEffect>
                                  </p:childTnLst>
                                </p:cTn>
                              </p:par>
                            </p:childTnLst>
                          </p:cTn>
                        </p:par>
                      </p:childTnLst>
                    </p:cTn>
                  </p:par>
                  <p:par>
                    <p:cTn id="136" fill="hold">
                      <p:stCondLst>
                        <p:cond delay="indefinite"/>
                      </p:stCondLst>
                      <p:childTnLst>
                        <p:par>
                          <p:cTn id="137" fill="hold">
                            <p:stCondLst>
                              <p:cond delay="0"/>
                            </p:stCondLst>
                            <p:childTnLst>
                              <p:par>
                                <p:cTn id="138" presetID="29" presetClass="entr" presetSubtype="0" fill="hold" grpId="0" nodeType="click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p:cTn id="140" dur="1000" fill="hold"/>
                                        <p:tgtEl>
                                          <p:spTgt spid="26"/>
                                        </p:tgtEl>
                                        <p:attrNameLst>
                                          <p:attrName>ppt_x</p:attrName>
                                        </p:attrNameLst>
                                      </p:cBhvr>
                                      <p:tavLst>
                                        <p:tav tm="0">
                                          <p:val>
                                            <p:strVal val="#ppt_x-.2"/>
                                          </p:val>
                                        </p:tav>
                                        <p:tav tm="100000">
                                          <p:val>
                                            <p:strVal val="#ppt_x"/>
                                          </p:val>
                                        </p:tav>
                                      </p:tavLst>
                                    </p:anim>
                                    <p:anim calcmode="lin" valueType="num">
                                      <p:cBhvr>
                                        <p:cTn id="141"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42" dur="1000"/>
                                        <p:tgtEl>
                                          <p:spTgt spid="26"/>
                                        </p:tgtEl>
                                      </p:cBhvr>
                                    </p:animEffect>
                                  </p:childTnLst>
                                </p:cTn>
                              </p:par>
                            </p:childTnLst>
                          </p:cTn>
                        </p:par>
                      </p:childTnLst>
                    </p:cTn>
                  </p:par>
                  <p:par>
                    <p:cTn id="143" fill="hold">
                      <p:stCondLst>
                        <p:cond delay="indefinite"/>
                      </p:stCondLst>
                      <p:childTnLst>
                        <p:par>
                          <p:cTn id="144" fill="hold">
                            <p:stCondLst>
                              <p:cond delay="0"/>
                            </p:stCondLst>
                            <p:childTnLst>
                              <p:par>
                                <p:cTn id="145" presetID="29" presetClass="entr" presetSubtype="0" fill="hold" grpId="0" nodeType="clickEffect">
                                  <p:stCondLst>
                                    <p:cond delay="0"/>
                                  </p:stCondLst>
                                  <p:childTnLst>
                                    <p:set>
                                      <p:cBhvr>
                                        <p:cTn id="146" dur="1" fill="hold">
                                          <p:stCondLst>
                                            <p:cond delay="0"/>
                                          </p:stCondLst>
                                        </p:cTn>
                                        <p:tgtEl>
                                          <p:spTgt spid="27"/>
                                        </p:tgtEl>
                                        <p:attrNameLst>
                                          <p:attrName>style.visibility</p:attrName>
                                        </p:attrNameLst>
                                      </p:cBhvr>
                                      <p:to>
                                        <p:strVal val="visible"/>
                                      </p:to>
                                    </p:set>
                                    <p:anim calcmode="lin" valueType="num">
                                      <p:cBhvr>
                                        <p:cTn id="147" dur="1000" fill="hold"/>
                                        <p:tgtEl>
                                          <p:spTgt spid="27"/>
                                        </p:tgtEl>
                                        <p:attrNameLst>
                                          <p:attrName>ppt_x</p:attrName>
                                        </p:attrNameLst>
                                      </p:cBhvr>
                                      <p:tavLst>
                                        <p:tav tm="0">
                                          <p:val>
                                            <p:strVal val="#ppt_x-.2"/>
                                          </p:val>
                                        </p:tav>
                                        <p:tav tm="100000">
                                          <p:val>
                                            <p:strVal val="#ppt_x"/>
                                          </p:val>
                                        </p:tav>
                                      </p:tavLst>
                                    </p:anim>
                                    <p:anim calcmode="lin" valueType="num">
                                      <p:cBhvr>
                                        <p:cTn id="14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49" dur="1000"/>
                                        <p:tgtEl>
                                          <p:spTgt spid="27"/>
                                        </p:tgtEl>
                                      </p:cBhvr>
                                    </p:animEffect>
                                  </p:childTnLst>
                                </p:cTn>
                              </p:par>
                            </p:childTnLst>
                          </p:cTn>
                        </p:par>
                      </p:childTnLst>
                    </p:cTn>
                  </p:par>
                  <p:par>
                    <p:cTn id="150" fill="hold">
                      <p:stCondLst>
                        <p:cond delay="indefinite"/>
                      </p:stCondLst>
                      <p:childTnLst>
                        <p:par>
                          <p:cTn id="151" fill="hold">
                            <p:stCondLst>
                              <p:cond delay="0"/>
                            </p:stCondLst>
                            <p:childTnLst>
                              <p:par>
                                <p:cTn id="152" presetID="29" presetClass="entr" presetSubtype="0" fill="hold" grpId="0" nodeType="clickEffect">
                                  <p:stCondLst>
                                    <p:cond delay="0"/>
                                  </p:stCondLst>
                                  <p:childTnLst>
                                    <p:set>
                                      <p:cBhvr>
                                        <p:cTn id="153" dur="1" fill="hold">
                                          <p:stCondLst>
                                            <p:cond delay="0"/>
                                          </p:stCondLst>
                                        </p:cTn>
                                        <p:tgtEl>
                                          <p:spTgt spid="28"/>
                                        </p:tgtEl>
                                        <p:attrNameLst>
                                          <p:attrName>style.visibility</p:attrName>
                                        </p:attrNameLst>
                                      </p:cBhvr>
                                      <p:to>
                                        <p:strVal val="visible"/>
                                      </p:to>
                                    </p:set>
                                    <p:anim calcmode="lin" valueType="num">
                                      <p:cBhvr>
                                        <p:cTn id="154" dur="1000" fill="hold"/>
                                        <p:tgtEl>
                                          <p:spTgt spid="28"/>
                                        </p:tgtEl>
                                        <p:attrNameLst>
                                          <p:attrName>ppt_x</p:attrName>
                                        </p:attrNameLst>
                                      </p:cBhvr>
                                      <p:tavLst>
                                        <p:tav tm="0">
                                          <p:val>
                                            <p:strVal val="#ppt_x-.2"/>
                                          </p:val>
                                        </p:tav>
                                        <p:tav tm="100000">
                                          <p:val>
                                            <p:strVal val="#ppt_x"/>
                                          </p:val>
                                        </p:tav>
                                      </p:tavLst>
                                    </p:anim>
                                    <p:anim calcmode="lin" valueType="num">
                                      <p:cBhvr>
                                        <p:cTn id="155"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156" dur="1000"/>
                                        <p:tgtEl>
                                          <p:spTgt spid="28"/>
                                        </p:tgtEl>
                                      </p:cBhvr>
                                    </p:animEffect>
                                  </p:childTnLst>
                                </p:cTn>
                              </p:par>
                            </p:childTnLst>
                          </p:cTn>
                        </p:par>
                      </p:childTnLst>
                    </p:cTn>
                  </p:par>
                  <p:par>
                    <p:cTn id="157" fill="hold">
                      <p:stCondLst>
                        <p:cond delay="indefinite"/>
                      </p:stCondLst>
                      <p:childTnLst>
                        <p:par>
                          <p:cTn id="158" fill="hold">
                            <p:stCondLst>
                              <p:cond delay="0"/>
                            </p:stCondLst>
                            <p:childTnLst>
                              <p:par>
                                <p:cTn id="159" presetID="29" presetClass="entr" presetSubtype="0" fill="hold" grpId="0" nodeType="clickEffect">
                                  <p:stCondLst>
                                    <p:cond delay="0"/>
                                  </p:stCondLst>
                                  <p:childTnLst>
                                    <p:set>
                                      <p:cBhvr>
                                        <p:cTn id="160" dur="1" fill="hold">
                                          <p:stCondLst>
                                            <p:cond delay="0"/>
                                          </p:stCondLst>
                                        </p:cTn>
                                        <p:tgtEl>
                                          <p:spTgt spid="29"/>
                                        </p:tgtEl>
                                        <p:attrNameLst>
                                          <p:attrName>style.visibility</p:attrName>
                                        </p:attrNameLst>
                                      </p:cBhvr>
                                      <p:to>
                                        <p:strVal val="visible"/>
                                      </p:to>
                                    </p:set>
                                    <p:anim calcmode="lin" valueType="num">
                                      <p:cBhvr>
                                        <p:cTn id="161" dur="1000" fill="hold"/>
                                        <p:tgtEl>
                                          <p:spTgt spid="29"/>
                                        </p:tgtEl>
                                        <p:attrNameLst>
                                          <p:attrName>ppt_x</p:attrName>
                                        </p:attrNameLst>
                                      </p:cBhvr>
                                      <p:tavLst>
                                        <p:tav tm="0">
                                          <p:val>
                                            <p:strVal val="#ppt_x-.2"/>
                                          </p:val>
                                        </p:tav>
                                        <p:tav tm="100000">
                                          <p:val>
                                            <p:strVal val="#ppt_x"/>
                                          </p:val>
                                        </p:tav>
                                      </p:tavLst>
                                    </p:anim>
                                    <p:anim calcmode="lin" valueType="num">
                                      <p:cBhvr>
                                        <p:cTn id="16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63" dur="1000"/>
                                        <p:tgtEl>
                                          <p:spTgt spid="29"/>
                                        </p:tgtEl>
                                      </p:cBhvr>
                                    </p:animEffect>
                                  </p:childTnLst>
                                </p:cTn>
                              </p:par>
                            </p:childTnLst>
                          </p:cTn>
                        </p:par>
                      </p:childTnLst>
                    </p:cTn>
                  </p:par>
                  <p:par>
                    <p:cTn id="164" fill="hold">
                      <p:stCondLst>
                        <p:cond delay="indefinite"/>
                      </p:stCondLst>
                      <p:childTnLst>
                        <p:par>
                          <p:cTn id="165" fill="hold">
                            <p:stCondLst>
                              <p:cond delay="0"/>
                            </p:stCondLst>
                            <p:childTnLst>
                              <p:par>
                                <p:cTn id="166" presetID="29" presetClass="entr" presetSubtype="0" fill="hold" grpId="0" nodeType="click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p:cTn id="168" dur="1000" fill="hold"/>
                                        <p:tgtEl>
                                          <p:spTgt spid="30"/>
                                        </p:tgtEl>
                                        <p:attrNameLst>
                                          <p:attrName>ppt_x</p:attrName>
                                        </p:attrNameLst>
                                      </p:cBhvr>
                                      <p:tavLst>
                                        <p:tav tm="0">
                                          <p:val>
                                            <p:strVal val="#ppt_x-.2"/>
                                          </p:val>
                                        </p:tav>
                                        <p:tav tm="100000">
                                          <p:val>
                                            <p:strVal val="#ppt_x"/>
                                          </p:val>
                                        </p:tav>
                                      </p:tavLst>
                                    </p:anim>
                                    <p:anim calcmode="lin" valueType="num">
                                      <p:cBhvr>
                                        <p:cTn id="169"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70" dur="1000"/>
                                        <p:tgtEl>
                                          <p:spTgt spid="30"/>
                                        </p:tgtEl>
                                      </p:cBhvr>
                                    </p:animEffect>
                                  </p:childTnLst>
                                </p:cTn>
                              </p:par>
                            </p:childTnLst>
                          </p:cTn>
                        </p:par>
                      </p:childTnLst>
                    </p:cTn>
                  </p:par>
                  <p:par>
                    <p:cTn id="171" fill="hold">
                      <p:stCondLst>
                        <p:cond delay="indefinite"/>
                      </p:stCondLst>
                      <p:childTnLst>
                        <p:par>
                          <p:cTn id="172" fill="hold">
                            <p:stCondLst>
                              <p:cond delay="0"/>
                            </p:stCondLst>
                            <p:childTnLst>
                              <p:par>
                                <p:cTn id="173" presetID="29" presetClass="entr" presetSubtype="0" fill="hold" grpId="0" nodeType="clickEffect">
                                  <p:stCondLst>
                                    <p:cond delay="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1000" fill="hold"/>
                                        <p:tgtEl>
                                          <p:spTgt spid="31"/>
                                        </p:tgtEl>
                                        <p:attrNameLst>
                                          <p:attrName>ppt_x</p:attrName>
                                        </p:attrNameLst>
                                      </p:cBhvr>
                                      <p:tavLst>
                                        <p:tav tm="0">
                                          <p:val>
                                            <p:strVal val="#ppt_x-.2"/>
                                          </p:val>
                                        </p:tav>
                                        <p:tav tm="100000">
                                          <p:val>
                                            <p:strVal val="#ppt_x"/>
                                          </p:val>
                                        </p:tav>
                                      </p:tavLst>
                                    </p:anim>
                                    <p:anim calcmode="lin" valueType="num">
                                      <p:cBhvr>
                                        <p:cTn id="176"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77" dur="1000"/>
                                        <p:tgtEl>
                                          <p:spTgt spid="31"/>
                                        </p:tgtEl>
                                      </p:cBhvr>
                                    </p:animEffect>
                                  </p:childTnLst>
                                </p:cTn>
                              </p:par>
                            </p:childTnLst>
                          </p:cTn>
                        </p:par>
                      </p:childTnLst>
                    </p:cTn>
                  </p:par>
                  <p:par>
                    <p:cTn id="178" fill="hold">
                      <p:stCondLst>
                        <p:cond delay="indefinite"/>
                      </p:stCondLst>
                      <p:childTnLst>
                        <p:par>
                          <p:cTn id="179" fill="hold">
                            <p:stCondLst>
                              <p:cond delay="0"/>
                            </p:stCondLst>
                            <p:childTnLst>
                              <p:par>
                                <p:cTn id="180" presetID="29" presetClass="entr" presetSubtype="0" fill="hold" grpId="0" nodeType="clickEffect">
                                  <p:stCondLst>
                                    <p:cond delay="0"/>
                                  </p:stCondLst>
                                  <p:childTnLst>
                                    <p:set>
                                      <p:cBhvr>
                                        <p:cTn id="181" dur="1" fill="hold">
                                          <p:stCondLst>
                                            <p:cond delay="0"/>
                                          </p:stCondLst>
                                        </p:cTn>
                                        <p:tgtEl>
                                          <p:spTgt spid="32"/>
                                        </p:tgtEl>
                                        <p:attrNameLst>
                                          <p:attrName>style.visibility</p:attrName>
                                        </p:attrNameLst>
                                      </p:cBhvr>
                                      <p:to>
                                        <p:strVal val="visible"/>
                                      </p:to>
                                    </p:set>
                                    <p:anim calcmode="lin" valueType="num">
                                      <p:cBhvr>
                                        <p:cTn id="182" dur="1000" fill="hold"/>
                                        <p:tgtEl>
                                          <p:spTgt spid="32"/>
                                        </p:tgtEl>
                                        <p:attrNameLst>
                                          <p:attrName>ppt_x</p:attrName>
                                        </p:attrNameLst>
                                      </p:cBhvr>
                                      <p:tavLst>
                                        <p:tav tm="0">
                                          <p:val>
                                            <p:strVal val="#ppt_x-.2"/>
                                          </p:val>
                                        </p:tav>
                                        <p:tav tm="100000">
                                          <p:val>
                                            <p:strVal val="#ppt_x"/>
                                          </p:val>
                                        </p:tav>
                                      </p:tavLst>
                                    </p:anim>
                                    <p:anim calcmode="lin" valueType="num">
                                      <p:cBhvr>
                                        <p:cTn id="183"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84" dur="1000"/>
                                        <p:tgtEl>
                                          <p:spTgt spid="32"/>
                                        </p:tgtEl>
                                      </p:cBhvr>
                                    </p:animEffect>
                                  </p:childTnLst>
                                </p:cTn>
                              </p:par>
                            </p:childTnLst>
                          </p:cTn>
                        </p:par>
                      </p:childTnLst>
                    </p:cTn>
                  </p:par>
                  <p:par>
                    <p:cTn id="185" fill="hold">
                      <p:stCondLst>
                        <p:cond delay="indefinite"/>
                      </p:stCondLst>
                      <p:childTnLst>
                        <p:par>
                          <p:cTn id="186" fill="hold">
                            <p:stCondLst>
                              <p:cond delay="0"/>
                            </p:stCondLst>
                            <p:childTnLst>
                              <p:par>
                                <p:cTn id="187" presetID="29" presetClass="entr" presetSubtype="0" fill="hold" grpId="0" nodeType="clickEffect">
                                  <p:stCondLst>
                                    <p:cond delay="0"/>
                                  </p:stCondLst>
                                  <p:childTnLst>
                                    <p:set>
                                      <p:cBhvr>
                                        <p:cTn id="188" dur="1" fill="hold">
                                          <p:stCondLst>
                                            <p:cond delay="0"/>
                                          </p:stCondLst>
                                        </p:cTn>
                                        <p:tgtEl>
                                          <p:spTgt spid="33"/>
                                        </p:tgtEl>
                                        <p:attrNameLst>
                                          <p:attrName>style.visibility</p:attrName>
                                        </p:attrNameLst>
                                      </p:cBhvr>
                                      <p:to>
                                        <p:strVal val="visible"/>
                                      </p:to>
                                    </p:set>
                                    <p:anim calcmode="lin" valueType="num">
                                      <p:cBhvr>
                                        <p:cTn id="189" dur="1000" fill="hold"/>
                                        <p:tgtEl>
                                          <p:spTgt spid="33"/>
                                        </p:tgtEl>
                                        <p:attrNameLst>
                                          <p:attrName>ppt_x</p:attrName>
                                        </p:attrNameLst>
                                      </p:cBhvr>
                                      <p:tavLst>
                                        <p:tav tm="0">
                                          <p:val>
                                            <p:strVal val="#ppt_x-.2"/>
                                          </p:val>
                                        </p:tav>
                                        <p:tav tm="100000">
                                          <p:val>
                                            <p:strVal val="#ppt_x"/>
                                          </p:val>
                                        </p:tav>
                                      </p:tavLst>
                                    </p:anim>
                                    <p:anim calcmode="lin" valueType="num">
                                      <p:cBhvr>
                                        <p:cTn id="190"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1" dur="1000"/>
                                        <p:tgtEl>
                                          <p:spTgt spid="33"/>
                                        </p:tgtEl>
                                      </p:cBhvr>
                                    </p:animEffect>
                                  </p:childTnLst>
                                </p:cTn>
                              </p:par>
                            </p:childTnLst>
                          </p:cTn>
                        </p:par>
                      </p:childTnLst>
                    </p:cTn>
                  </p:par>
                  <p:par>
                    <p:cTn id="192" fill="hold">
                      <p:stCondLst>
                        <p:cond delay="indefinite"/>
                      </p:stCondLst>
                      <p:childTnLst>
                        <p:par>
                          <p:cTn id="193" fill="hold">
                            <p:stCondLst>
                              <p:cond delay="0"/>
                            </p:stCondLst>
                            <p:childTnLst>
                              <p:par>
                                <p:cTn id="194" presetID="29" presetClass="entr" presetSubtype="0" fill="hold" grpId="0" nodeType="clickEffect">
                                  <p:stCondLst>
                                    <p:cond delay="0"/>
                                  </p:stCondLst>
                                  <p:childTnLst>
                                    <p:set>
                                      <p:cBhvr>
                                        <p:cTn id="195" dur="1" fill="hold">
                                          <p:stCondLst>
                                            <p:cond delay="0"/>
                                          </p:stCondLst>
                                        </p:cTn>
                                        <p:tgtEl>
                                          <p:spTgt spid="34"/>
                                        </p:tgtEl>
                                        <p:attrNameLst>
                                          <p:attrName>style.visibility</p:attrName>
                                        </p:attrNameLst>
                                      </p:cBhvr>
                                      <p:to>
                                        <p:strVal val="visible"/>
                                      </p:to>
                                    </p:set>
                                    <p:anim calcmode="lin" valueType="num">
                                      <p:cBhvr>
                                        <p:cTn id="196" dur="1000" fill="hold"/>
                                        <p:tgtEl>
                                          <p:spTgt spid="34"/>
                                        </p:tgtEl>
                                        <p:attrNameLst>
                                          <p:attrName>ppt_x</p:attrName>
                                        </p:attrNameLst>
                                      </p:cBhvr>
                                      <p:tavLst>
                                        <p:tav tm="0">
                                          <p:val>
                                            <p:strVal val="#ppt_x-.2"/>
                                          </p:val>
                                        </p:tav>
                                        <p:tav tm="100000">
                                          <p:val>
                                            <p:strVal val="#ppt_x"/>
                                          </p:val>
                                        </p:tav>
                                      </p:tavLst>
                                    </p:anim>
                                    <p:anim calcmode="lin" valueType="num">
                                      <p:cBhvr>
                                        <p:cTn id="197"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98" dur="1000"/>
                                        <p:tgtEl>
                                          <p:spTgt spid="34"/>
                                        </p:tgtEl>
                                      </p:cBhvr>
                                    </p:animEffect>
                                  </p:childTnLst>
                                </p:cTn>
                              </p:par>
                            </p:childTnLst>
                          </p:cTn>
                        </p:par>
                      </p:childTnLst>
                    </p:cTn>
                  </p:par>
                  <p:par>
                    <p:cTn id="199" fill="hold">
                      <p:stCondLst>
                        <p:cond delay="indefinite"/>
                      </p:stCondLst>
                      <p:childTnLst>
                        <p:par>
                          <p:cTn id="200" fill="hold">
                            <p:stCondLst>
                              <p:cond delay="0"/>
                            </p:stCondLst>
                            <p:childTnLst>
                              <p:par>
                                <p:cTn id="201" presetID="29" presetClass="entr" presetSubtype="0" fill="hold" grpId="0" nodeType="clickEffect">
                                  <p:stCondLst>
                                    <p:cond delay="0"/>
                                  </p:stCondLst>
                                  <p:childTnLst>
                                    <p:set>
                                      <p:cBhvr>
                                        <p:cTn id="202" dur="1" fill="hold">
                                          <p:stCondLst>
                                            <p:cond delay="0"/>
                                          </p:stCondLst>
                                        </p:cTn>
                                        <p:tgtEl>
                                          <p:spTgt spid="35"/>
                                        </p:tgtEl>
                                        <p:attrNameLst>
                                          <p:attrName>style.visibility</p:attrName>
                                        </p:attrNameLst>
                                      </p:cBhvr>
                                      <p:to>
                                        <p:strVal val="visible"/>
                                      </p:to>
                                    </p:set>
                                    <p:anim calcmode="lin" valueType="num">
                                      <p:cBhvr>
                                        <p:cTn id="203" dur="1000" fill="hold"/>
                                        <p:tgtEl>
                                          <p:spTgt spid="35"/>
                                        </p:tgtEl>
                                        <p:attrNameLst>
                                          <p:attrName>ppt_x</p:attrName>
                                        </p:attrNameLst>
                                      </p:cBhvr>
                                      <p:tavLst>
                                        <p:tav tm="0">
                                          <p:val>
                                            <p:strVal val="#ppt_x-.2"/>
                                          </p:val>
                                        </p:tav>
                                        <p:tav tm="100000">
                                          <p:val>
                                            <p:strVal val="#ppt_x"/>
                                          </p:val>
                                        </p:tav>
                                      </p:tavLst>
                                    </p:anim>
                                    <p:anim calcmode="lin" valueType="num">
                                      <p:cBhvr>
                                        <p:cTn id="204"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205" dur="1000"/>
                                        <p:tgtEl>
                                          <p:spTgt spid="35"/>
                                        </p:tgtEl>
                                      </p:cBhvr>
                                    </p:animEffect>
                                  </p:childTnLst>
                                </p:cTn>
                              </p:par>
                            </p:childTnLst>
                          </p:cTn>
                        </p:par>
                      </p:childTnLst>
                    </p:cTn>
                  </p:par>
                  <p:par>
                    <p:cTn id="206" fill="hold">
                      <p:stCondLst>
                        <p:cond delay="indefinite"/>
                      </p:stCondLst>
                      <p:childTnLst>
                        <p:par>
                          <p:cTn id="207" fill="hold">
                            <p:stCondLst>
                              <p:cond delay="0"/>
                            </p:stCondLst>
                            <p:childTnLst>
                              <p:par>
                                <p:cTn id="208" presetID="29" presetClass="entr" presetSubtype="0" fill="hold" grpId="0" nodeType="clickEffect">
                                  <p:stCondLst>
                                    <p:cond delay="0"/>
                                  </p:stCondLst>
                                  <p:childTnLst>
                                    <p:set>
                                      <p:cBhvr>
                                        <p:cTn id="209" dur="1" fill="hold">
                                          <p:stCondLst>
                                            <p:cond delay="0"/>
                                          </p:stCondLst>
                                        </p:cTn>
                                        <p:tgtEl>
                                          <p:spTgt spid="36"/>
                                        </p:tgtEl>
                                        <p:attrNameLst>
                                          <p:attrName>style.visibility</p:attrName>
                                        </p:attrNameLst>
                                      </p:cBhvr>
                                      <p:to>
                                        <p:strVal val="visible"/>
                                      </p:to>
                                    </p:set>
                                    <p:anim calcmode="lin" valueType="num">
                                      <p:cBhvr>
                                        <p:cTn id="210" dur="1000" fill="hold"/>
                                        <p:tgtEl>
                                          <p:spTgt spid="36"/>
                                        </p:tgtEl>
                                        <p:attrNameLst>
                                          <p:attrName>ppt_x</p:attrName>
                                        </p:attrNameLst>
                                      </p:cBhvr>
                                      <p:tavLst>
                                        <p:tav tm="0">
                                          <p:val>
                                            <p:strVal val="#ppt_x-.2"/>
                                          </p:val>
                                        </p:tav>
                                        <p:tav tm="100000">
                                          <p:val>
                                            <p:strVal val="#ppt_x"/>
                                          </p:val>
                                        </p:tav>
                                      </p:tavLst>
                                    </p:anim>
                                    <p:anim calcmode="lin" valueType="num">
                                      <p:cBhvr>
                                        <p:cTn id="211"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212" dur="1000"/>
                                        <p:tgtEl>
                                          <p:spTgt spid="36"/>
                                        </p:tgtEl>
                                      </p:cBhvr>
                                    </p:animEffect>
                                  </p:childTnLst>
                                </p:cTn>
                              </p:par>
                            </p:childTnLst>
                          </p:cTn>
                        </p:par>
                      </p:childTnLst>
                    </p:cTn>
                  </p:par>
                  <p:par>
                    <p:cTn id="213" fill="hold">
                      <p:stCondLst>
                        <p:cond delay="indefinite"/>
                      </p:stCondLst>
                      <p:childTnLst>
                        <p:par>
                          <p:cTn id="214" fill="hold">
                            <p:stCondLst>
                              <p:cond delay="0"/>
                            </p:stCondLst>
                            <p:childTnLst>
                              <p:par>
                                <p:cTn id="215" presetID="29" presetClass="entr" presetSubtype="0" fill="hold" grpId="0" nodeType="clickEffect">
                                  <p:stCondLst>
                                    <p:cond delay="0"/>
                                  </p:stCondLst>
                                  <p:childTnLst>
                                    <p:set>
                                      <p:cBhvr>
                                        <p:cTn id="216" dur="1" fill="hold">
                                          <p:stCondLst>
                                            <p:cond delay="0"/>
                                          </p:stCondLst>
                                        </p:cTn>
                                        <p:tgtEl>
                                          <p:spTgt spid="37"/>
                                        </p:tgtEl>
                                        <p:attrNameLst>
                                          <p:attrName>style.visibility</p:attrName>
                                        </p:attrNameLst>
                                      </p:cBhvr>
                                      <p:to>
                                        <p:strVal val="visible"/>
                                      </p:to>
                                    </p:set>
                                    <p:anim calcmode="lin" valueType="num">
                                      <p:cBhvr>
                                        <p:cTn id="217" dur="1000" fill="hold"/>
                                        <p:tgtEl>
                                          <p:spTgt spid="37"/>
                                        </p:tgtEl>
                                        <p:attrNameLst>
                                          <p:attrName>ppt_x</p:attrName>
                                        </p:attrNameLst>
                                      </p:cBhvr>
                                      <p:tavLst>
                                        <p:tav tm="0">
                                          <p:val>
                                            <p:strVal val="#ppt_x-.2"/>
                                          </p:val>
                                        </p:tav>
                                        <p:tav tm="100000">
                                          <p:val>
                                            <p:strVal val="#ppt_x"/>
                                          </p:val>
                                        </p:tav>
                                      </p:tavLst>
                                    </p:anim>
                                    <p:anim calcmode="lin" valueType="num">
                                      <p:cBhvr>
                                        <p:cTn id="218"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219" dur="1000"/>
                                        <p:tgtEl>
                                          <p:spTgt spid="37"/>
                                        </p:tgtEl>
                                      </p:cBhvr>
                                    </p:animEffect>
                                  </p:childTnLst>
                                </p:cTn>
                              </p:par>
                            </p:childTnLst>
                          </p:cTn>
                        </p:par>
                      </p:childTnLst>
                    </p:cTn>
                  </p:par>
                  <p:par>
                    <p:cTn id="220" fill="hold">
                      <p:stCondLst>
                        <p:cond delay="indefinite"/>
                      </p:stCondLst>
                      <p:childTnLst>
                        <p:par>
                          <p:cTn id="221" fill="hold">
                            <p:stCondLst>
                              <p:cond delay="0"/>
                            </p:stCondLst>
                            <p:childTnLst>
                              <p:par>
                                <p:cTn id="222" presetID="29" presetClass="entr" presetSubtype="0" fill="hold" grpId="0" nodeType="clickEffect">
                                  <p:stCondLst>
                                    <p:cond delay="0"/>
                                  </p:stCondLst>
                                  <p:childTnLst>
                                    <p:set>
                                      <p:cBhvr>
                                        <p:cTn id="223" dur="1" fill="hold">
                                          <p:stCondLst>
                                            <p:cond delay="0"/>
                                          </p:stCondLst>
                                        </p:cTn>
                                        <p:tgtEl>
                                          <p:spTgt spid="38"/>
                                        </p:tgtEl>
                                        <p:attrNameLst>
                                          <p:attrName>style.visibility</p:attrName>
                                        </p:attrNameLst>
                                      </p:cBhvr>
                                      <p:to>
                                        <p:strVal val="visible"/>
                                      </p:to>
                                    </p:set>
                                    <p:anim calcmode="lin" valueType="num">
                                      <p:cBhvr>
                                        <p:cTn id="224" dur="1000" fill="hold"/>
                                        <p:tgtEl>
                                          <p:spTgt spid="38"/>
                                        </p:tgtEl>
                                        <p:attrNameLst>
                                          <p:attrName>ppt_x</p:attrName>
                                        </p:attrNameLst>
                                      </p:cBhvr>
                                      <p:tavLst>
                                        <p:tav tm="0">
                                          <p:val>
                                            <p:strVal val="#ppt_x-.2"/>
                                          </p:val>
                                        </p:tav>
                                        <p:tav tm="100000">
                                          <p:val>
                                            <p:strVal val="#ppt_x"/>
                                          </p:val>
                                        </p:tav>
                                      </p:tavLst>
                                    </p:anim>
                                    <p:anim calcmode="lin" valueType="num">
                                      <p:cBhvr>
                                        <p:cTn id="225"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226" dur="1000"/>
                                        <p:tgtEl>
                                          <p:spTgt spid="38"/>
                                        </p:tgtEl>
                                      </p:cBhvr>
                                    </p:animEffect>
                                  </p:childTnLst>
                                </p:cTn>
                              </p:par>
                            </p:childTnLst>
                          </p:cTn>
                        </p:par>
                      </p:childTnLst>
                    </p:cTn>
                  </p:par>
                  <p:par>
                    <p:cTn id="227" fill="hold">
                      <p:stCondLst>
                        <p:cond delay="indefinite"/>
                      </p:stCondLst>
                      <p:childTnLst>
                        <p:par>
                          <p:cTn id="228" fill="hold">
                            <p:stCondLst>
                              <p:cond delay="0"/>
                            </p:stCondLst>
                            <p:childTnLst>
                              <p:par>
                                <p:cTn id="229" presetID="29" presetClass="entr" presetSubtype="0" fill="hold" grpId="0" nodeType="clickEffect">
                                  <p:stCondLst>
                                    <p:cond delay="0"/>
                                  </p:stCondLst>
                                  <p:childTnLst>
                                    <p:set>
                                      <p:cBhvr>
                                        <p:cTn id="230" dur="1" fill="hold">
                                          <p:stCondLst>
                                            <p:cond delay="0"/>
                                          </p:stCondLst>
                                        </p:cTn>
                                        <p:tgtEl>
                                          <p:spTgt spid="39"/>
                                        </p:tgtEl>
                                        <p:attrNameLst>
                                          <p:attrName>style.visibility</p:attrName>
                                        </p:attrNameLst>
                                      </p:cBhvr>
                                      <p:to>
                                        <p:strVal val="visible"/>
                                      </p:to>
                                    </p:set>
                                    <p:anim calcmode="lin" valueType="num">
                                      <p:cBhvr>
                                        <p:cTn id="231" dur="1000" fill="hold"/>
                                        <p:tgtEl>
                                          <p:spTgt spid="39"/>
                                        </p:tgtEl>
                                        <p:attrNameLst>
                                          <p:attrName>ppt_x</p:attrName>
                                        </p:attrNameLst>
                                      </p:cBhvr>
                                      <p:tavLst>
                                        <p:tav tm="0">
                                          <p:val>
                                            <p:strVal val="#ppt_x-.2"/>
                                          </p:val>
                                        </p:tav>
                                        <p:tav tm="100000">
                                          <p:val>
                                            <p:strVal val="#ppt_x"/>
                                          </p:val>
                                        </p:tav>
                                      </p:tavLst>
                                    </p:anim>
                                    <p:anim calcmode="lin" valueType="num">
                                      <p:cBhvr>
                                        <p:cTn id="232"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33" dur="1000"/>
                                        <p:tgtEl>
                                          <p:spTgt spid="39"/>
                                        </p:tgtEl>
                                      </p:cBhvr>
                                    </p:animEffect>
                                  </p:childTnLst>
                                </p:cTn>
                              </p:par>
                            </p:childTnLst>
                          </p:cTn>
                        </p:par>
                      </p:childTnLst>
                    </p:cTn>
                  </p:par>
                  <p:par>
                    <p:cTn id="234" fill="hold">
                      <p:stCondLst>
                        <p:cond delay="indefinite"/>
                      </p:stCondLst>
                      <p:childTnLst>
                        <p:par>
                          <p:cTn id="235" fill="hold">
                            <p:stCondLst>
                              <p:cond delay="0"/>
                            </p:stCondLst>
                            <p:childTnLst>
                              <p:par>
                                <p:cTn id="236" presetID="29" presetClass="entr" presetSubtype="0" fill="hold" grpId="0" nodeType="clickEffect">
                                  <p:stCondLst>
                                    <p:cond delay="0"/>
                                  </p:stCondLst>
                                  <p:childTnLst>
                                    <p:set>
                                      <p:cBhvr>
                                        <p:cTn id="237" dur="1" fill="hold">
                                          <p:stCondLst>
                                            <p:cond delay="0"/>
                                          </p:stCondLst>
                                        </p:cTn>
                                        <p:tgtEl>
                                          <p:spTgt spid="40"/>
                                        </p:tgtEl>
                                        <p:attrNameLst>
                                          <p:attrName>style.visibility</p:attrName>
                                        </p:attrNameLst>
                                      </p:cBhvr>
                                      <p:to>
                                        <p:strVal val="visible"/>
                                      </p:to>
                                    </p:set>
                                    <p:anim calcmode="lin" valueType="num">
                                      <p:cBhvr>
                                        <p:cTn id="238" dur="1000" fill="hold"/>
                                        <p:tgtEl>
                                          <p:spTgt spid="40"/>
                                        </p:tgtEl>
                                        <p:attrNameLst>
                                          <p:attrName>ppt_x</p:attrName>
                                        </p:attrNameLst>
                                      </p:cBhvr>
                                      <p:tavLst>
                                        <p:tav tm="0">
                                          <p:val>
                                            <p:strVal val="#ppt_x-.2"/>
                                          </p:val>
                                        </p:tav>
                                        <p:tav tm="100000">
                                          <p:val>
                                            <p:strVal val="#ppt_x"/>
                                          </p:val>
                                        </p:tav>
                                      </p:tavLst>
                                    </p:anim>
                                    <p:anim calcmode="lin" valueType="num">
                                      <p:cBhvr>
                                        <p:cTn id="239"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240" dur="1000"/>
                                        <p:tgtEl>
                                          <p:spTgt spid="40"/>
                                        </p:tgtEl>
                                      </p:cBhvr>
                                    </p:animEffect>
                                  </p:childTnLst>
                                </p:cTn>
                              </p:par>
                            </p:childTnLst>
                          </p:cTn>
                        </p:par>
                      </p:childTnLst>
                    </p:cTn>
                  </p:par>
                  <p:par>
                    <p:cTn id="241" fill="hold">
                      <p:stCondLst>
                        <p:cond delay="indefinite"/>
                      </p:stCondLst>
                      <p:childTnLst>
                        <p:par>
                          <p:cTn id="242" fill="hold">
                            <p:stCondLst>
                              <p:cond delay="0"/>
                            </p:stCondLst>
                            <p:childTnLst>
                              <p:par>
                                <p:cTn id="243" presetID="29" presetClass="entr" presetSubtype="0" fill="hold" grpId="0" nodeType="clickEffect">
                                  <p:stCondLst>
                                    <p:cond delay="0"/>
                                  </p:stCondLst>
                                  <p:childTnLst>
                                    <p:set>
                                      <p:cBhvr>
                                        <p:cTn id="244" dur="1" fill="hold">
                                          <p:stCondLst>
                                            <p:cond delay="0"/>
                                          </p:stCondLst>
                                        </p:cTn>
                                        <p:tgtEl>
                                          <p:spTgt spid="41"/>
                                        </p:tgtEl>
                                        <p:attrNameLst>
                                          <p:attrName>style.visibility</p:attrName>
                                        </p:attrNameLst>
                                      </p:cBhvr>
                                      <p:to>
                                        <p:strVal val="visible"/>
                                      </p:to>
                                    </p:set>
                                    <p:anim calcmode="lin" valueType="num">
                                      <p:cBhvr>
                                        <p:cTn id="245" dur="1000" fill="hold"/>
                                        <p:tgtEl>
                                          <p:spTgt spid="41"/>
                                        </p:tgtEl>
                                        <p:attrNameLst>
                                          <p:attrName>ppt_x</p:attrName>
                                        </p:attrNameLst>
                                      </p:cBhvr>
                                      <p:tavLst>
                                        <p:tav tm="0">
                                          <p:val>
                                            <p:strVal val="#ppt_x-.2"/>
                                          </p:val>
                                        </p:tav>
                                        <p:tav tm="100000">
                                          <p:val>
                                            <p:strVal val="#ppt_x"/>
                                          </p:val>
                                        </p:tav>
                                      </p:tavLst>
                                    </p:anim>
                                    <p:anim calcmode="lin" valueType="num">
                                      <p:cBhvr>
                                        <p:cTn id="246"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247" dur="1000"/>
                                        <p:tgtEl>
                                          <p:spTgt spid="41"/>
                                        </p:tgtEl>
                                      </p:cBhvr>
                                    </p:animEffect>
                                  </p:childTnLst>
                                </p:cTn>
                              </p:par>
                            </p:childTnLst>
                          </p:cTn>
                        </p:par>
                      </p:childTnLst>
                    </p:cTn>
                  </p:par>
                  <p:par>
                    <p:cTn id="248" fill="hold">
                      <p:stCondLst>
                        <p:cond delay="indefinite"/>
                      </p:stCondLst>
                      <p:childTnLst>
                        <p:par>
                          <p:cTn id="249" fill="hold">
                            <p:stCondLst>
                              <p:cond delay="0"/>
                            </p:stCondLst>
                            <p:childTnLst>
                              <p:par>
                                <p:cTn id="250" presetID="29" presetClass="entr" presetSubtype="0" fill="hold" grpId="0" nodeType="clickEffect">
                                  <p:stCondLst>
                                    <p:cond delay="0"/>
                                  </p:stCondLst>
                                  <p:childTnLst>
                                    <p:set>
                                      <p:cBhvr>
                                        <p:cTn id="251" dur="1" fill="hold">
                                          <p:stCondLst>
                                            <p:cond delay="0"/>
                                          </p:stCondLst>
                                        </p:cTn>
                                        <p:tgtEl>
                                          <p:spTgt spid="42"/>
                                        </p:tgtEl>
                                        <p:attrNameLst>
                                          <p:attrName>style.visibility</p:attrName>
                                        </p:attrNameLst>
                                      </p:cBhvr>
                                      <p:to>
                                        <p:strVal val="visible"/>
                                      </p:to>
                                    </p:set>
                                    <p:anim calcmode="lin" valueType="num">
                                      <p:cBhvr>
                                        <p:cTn id="252" dur="1000" fill="hold"/>
                                        <p:tgtEl>
                                          <p:spTgt spid="42"/>
                                        </p:tgtEl>
                                        <p:attrNameLst>
                                          <p:attrName>ppt_x</p:attrName>
                                        </p:attrNameLst>
                                      </p:cBhvr>
                                      <p:tavLst>
                                        <p:tav tm="0">
                                          <p:val>
                                            <p:strVal val="#ppt_x-.2"/>
                                          </p:val>
                                        </p:tav>
                                        <p:tav tm="100000">
                                          <p:val>
                                            <p:strVal val="#ppt_x"/>
                                          </p:val>
                                        </p:tav>
                                      </p:tavLst>
                                    </p:anim>
                                    <p:anim calcmode="lin" valueType="num">
                                      <p:cBhvr>
                                        <p:cTn id="253"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254" dur="1000"/>
                                        <p:tgtEl>
                                          <p:spTgt spid="42"/>
                                        </p:tgtEl>
                                      </p:cBhvr>
                                    </p:animEffect>
                                  </p:childTnLst>
                                </p:cTn>
                              </p:par>
                            </p:childTnLst>
                          </p:cTn>
                        </p:par>
                      </p:childTnLst>
                    </p:cTn>
                  </p:par>
                  <p:par>
                    <p:cTn id="255" fill="hold">
                      <p:stCondLst>
                        <p:cond delay="indefinite"/>
                      </p:stCondLst>
                      <p:childTnLst>
                        <p:par>
                          <p:cTn id="256" fill="hold">
                            <p:stCondLst>
                              <p:cond delay="0"/>
                            </p:stCondLst>
                            <p:childTnLst>
                              <p:par>
                                <p:cTn id="257" presetID="29" presetClass="entr" presetSubtype="0" fill="hold" grpId="0" nodeType="clickEffect">
                                  <p:stCondLst>
                                    <p:cond delay="0"/>
                                  </p:stCondLst>
                                  <p:childTnLst>
                                    <p:set>
                                      <p:cBhvr>
                                        <p:cTn id="258" dur="1" fill="hold">
                                          <p:stCondLst>
                                            <p:cond delay="0"/>
                                          </p:stCondLst>
                                        </p:cTn>
                                        <p:tgtEl>
                                          <p:spTgt spid="43"/>
                                        </p:tgtEl>
                                        <p:attrNameLst>
                                          <p:attrName>style.visibility</p:attrName>
                                        </p:attrNameLst>
                                      </p:cBhvr>
                                      <p:to>
                                        <p:strVal val="visible"/>
                                      </p:to>
                                    </p:set>
                                    <p:anim calcmode="lin" valueType="num">
                                      <p:cBhvr>
                                        <p:cTn id="259" dur="1000" fill="hold"/>
                                        <p:tgtEl>
                                          <p:spTgt spid="43"/>
                                        </p:tgtEl>
                                        <p:attrNameLst>
                                          <p:attrName>ppt_x</p:attrName>
                                        </p:attrNameLst>
                                      </p:cBhvr>
                                      <p:tavLst>
                                        <p:tav tm="0">
                                          <p:val>
                                            <p:strVal val="#ppt_x-.2"/>
                                          </p:val>
                                        </p:tav>
                                        <p:tav tm="100000">
                                          <p:val>
                                            <p:strVal val="#ppt_x"/>
                                          </p:val>
                                        </p:tav>
                                      </p:tavLst>
                                    </p:anim>
                                    <p:anim calcmode="lin" valueType="num">
                                      <p:cBhvr>
                                        <p:cTn id="260"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261" dur="1000"/>
                                        <p:tgtEl>
                                          <p:spTgt spid="43"/>
                                        </p:tgtEl>
                                      </p:cBhvr>
                                    </p:animEffect>
                                  </p:childTnLst>
                                </p:cTn>
                              </p:par>
                            </p:childTnLst>
                          </p:cTn>
                        </p:par>
                      </p:childTnLst>
                    </p:cTn>
                  </p:par>
                  <p:par>
                    <p:cTn id="262" fill="hold">
                      <p:stCondLst>
                        <p:cond delay="indefinite"/>
                      </p:stCondLst>
                      <p:childTnLst>
                        <p:par>
                          <p:cTn id="263" fill="hold">
                            <p:stCondLst>
                              <p:cond delay="0"/>
                            </p:stCondLst>
                            <p:childTnLst>
                              <p:par>
                                <p:cTn id="264" presetID="29" presetClass="entr" presetSubtype="0" fill="hold" grpId="0" nodeType="clickEffect">
                                  <p:stCondLst>
                                    <p:cond delay="0"/>
                                  </p:stCondLst>
                                  <p:childTnLst>
                                    <p:set>
                                      <p:cBhvr>
                                        <p:cTn id="265" dur="1" fill="hold">
                                          <p:stCondLst>
                                            <p:cond delay="0"/>
                                          </p:stCondLst>
                                        </p:cTn>
                                        <p:tgtEl>
                                          <p:spTgt spid="44"/>
                                        </p:tgtEl>
                                        <p:attrNameLst>
                                          <p:attrName>style.visibility</p:attrName>
                                        </p:attrNameLst>
                                      </p:cBhvr>
                                      <p:to>
                                        <p:strVal val="visible"/>
                                      </p:to>
                                    </p:set>
                                    <p:anim calcmode="lin" valueType="num">
                                      <p:cBhvr>
                                        <p:cTn id="266" dur="1000" fill="hold"/>
                                        <p:tgtEl>
                                          <p:spTgt spid="44"/>
                                        </p:tgtEl>
                                        <p:attrNameLst>
                                          <p:attrName>ppt_x</p:attrName>
                                        </p:attrNameLst>
                                      </p:cBhvr>
                                      <p:tavLst>
                                        <p:tav tm="0">
                                          <p:val>
                                            <p:strVal val="#ppt_x-.2"/>
                                          </p:val>
                                        </p:tav>
                                        <p:tav tm="100000">
                                          <p:val>
                                            <p:strVal val="#ppt_x"/>
                                          </p:val>
                                        </p:tav>
                                      </p:tavLst>
                                    </p:anim>
                                    <p:anim calcmode="lin" valueType="num">
                                      <p:cBhvr>
                                        <p:cTn id="267"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268" dur="1000"/>
                                        <p:tgtEl>
                                          <p:spTgt spid="44"/>
                                        </p:tgtEl>
                                      </p:cBhvr>
                                    </p:animEffect>
                                  </p:childTnLst>
                                </p:cTn>
                              </p:par>
                            </p:childTnLst>
                          </p:cTn>
                        </p:par>
                      </p:childTnLst>
                    </p:cTn>
                  </p:par>
                  <p:par>
                    <p:cTn id="269" fill="hold">
                      <p:stCondLst>
                        <p:cond delay="indefinite"/>
                      </p:stCondLst>
                      <p:childTnLst>
                        <p:par>
                          <p:cTn id="270" fill="hold">
                            <p:stCondLst>
                              <p:cond delay="0"/>
                            </p:stCondLst>
                            <p:childTnLst>
                              <p:par>
                                <p:cTn id="271" presetID="29" presetClass="entr" presetSubtype="0" fill="hold" grpId="0" nodeType="clickEffect">
                                  <p:stCondLst>
                                    <p:cond delay="0"/>
                                  </p:stCondLst>
                                  <p:childTnLst>
                                    <p:set>
                                      <p:cBhvr>
                                        <p:cTn id="272" dur="1" fill="hold">
                                          <p:stCondLst>
                                            <p:cond delay="0"/>
                                          </p:stCondLst>
                                        </p:cTn>
                                        <p:tgtEl>
                                          <p:spTgt spid="45"/>
                                        </p:tgtEl>
                                        <p:attrNameLst>
                                          <p:attrName>style.visibility</p:attrName>
                                        </p:attrNameLst>
                                      </p:cBhvr>
                                      <p:to>
                                        <p:strVal val="visible"/>
                                      </p:to>
                                    </p:set>
                                    <p:anim calcmode="lin" valueType="num">
                                      <p:cBhvr>
                                        <p:cTn id="273" dur="1000" fill="hold"/>
                                        <p:tgtEl>
                                          <p:spTgt spid="45"/>
                                        </p:tgtEl>
                                        <p:attrNameLst>
                                          <p:attrName>ppt_x</p:attrName>
                                        </p:attrNameLst>
                                      </p:cBhvr>
                                      <p:tavLst>
                                        <p:tav tm="0">
                                          <p:val>
                                            <p:strVal val="#ppt_x-.2"/>
                                          </p:val>
                                        </p:tav>
                                        <p:tav tm="100000">
                                          <p:val>
                                            <p:strVal val="#ppt_x"/>
                                          </p:val>
                                        </p:tav>
                                      </p:tavLst>
                                    </p:anim>
                                    <p:anim calcmode="lin" valueType="num">
                                      <p:cBhvr>
                                        <p:cTn id="274"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275" dur="1000"/>
                                        <p:tgtEl>
                                          <p:spTgt spid="45"/>
                                        </p:tgtEl>
                                      </p:cBhvr>
                                    </p:animEffect>
                                  </p:childTnLst>
                                </p:cTn>
                              </p:par>
                            </p:childTnLst>
                          </p:cTn>
                        </p:par>
                      </p:childTnLst>
                    </p:cTn>
                  </p:par>
                  <p:par>
                    <p:cTn id="276" fill="hold">
                      <p:stCondLst>
                        <p:cond delay="indefinite"/>
                      </p:stCondLst>
                      <p:childTnLst>
                        <p:par>
                          <p:cTn id="277" fill="hold">
                            <p:stCondLst>
                              <p:cond delay="0"/>
                            </p:stCondLst>
                            <p:childTnLst>
                              <p:par>
                                <p:cTn id="278" presetID="29" presetClass="entr" presetSubtype="0" fill="hold" grpId="0" nodeType="clickEffect">
                                  <p:stCondLst>
                                    <p:cond delay="0"/>
                                  </p:stCondLst>
                                  <p:childTnLst>
                                    <p:set>
                                      <p:cBhvr>
                                        <p:cTn id="279" dur="1" fill="hold">
                                          <p:stCondLst>
                                            <p:cond delay="0"/>
                                          </p:stCondLst>
                                        </p:cTn>
                                        <p:tgtEl>
                                          <p:spTgt spid="46"/>
                                        </p:tgtEl>
                                        <p:attrNameLst>
                                          <p:attrName>style.visibility</p:attrName>
                                        </p:attrNameLst>
                                      </p:cBhvr>
                                      <p:to>
                                        <p:strVal val="visible"/>
                                      </p:to>
                                    </p:set>
                                    <p:anim calcmode="lin" valueType="num">
                                      <p:cBhvr>
                                        <p:cTn id="280" dur="1000" fill="hold"/>
                                        <p:tgtEl>
                                          <p:spTgt spid="46"/>
                                        </p:tgtEl>
                                        <p:attrNameLst>
                                          <p:attrName>ppt_x</p:attrName>
                                        </p:attrNameLst>
                                      </p:cBhvr>
                                      <p:tavLst>
                                        <p:tav tm="0">
                                          <p:val>
                                            <p:strVal val="#ppt_x-.2"/>
                                          </p:val>
                                        </p:tav>
                                        <p:tav tm="100000">
                                          <p:val>
                                            <p:strVal val="#ppt_x"/>
                                          </p:val>
                                        </p:tav>
                                      </p:tavLst>
                                    </p:anim>
                                    <p:anim calcmode="lin" valueType="num">
                                      <p:cBhvr>
                                        <p:cTn id="281"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282" dur="1000"/>
                                        <p:tgtEl>
                                          <p:spTgt spid="46"/>
                                        </p:tgtEl>
                                      </p:cBhvr>
                                    </p:animEffect>
                                  </p:childTnLst>
                                </p:cTn>
                              </p:par>
                            </p:childTnLst>
                          </p:cTn>
                        </p:par>
                      </p:childTnLst>
                    </p:cTn>
                  </p:par>
                  <p:par>
                    <p:cTn id="283" fill="hold">
                      <p:stCondLst>
                        <p:cond delay="indefinite"/>
                      </p:stCondLst>
                      <p:childTnLst>
                        <p:par>
                          <p:cTn id="284" fill="hold">
                            <p:stCondLst>
                              <p:cond delay="0"/>
                            </p:stCondLst>
                            <p:childTnLst>
                              <p:par>
                                <p:cTn id="285" presetID="29" presetClass="entr" presetSubtype="0" fill="hold" grpId="0" nodeType="clickEffect">
                                  <p:stCondLst>
                                    <p:cond delay="0"/>
                                  </p:stCondLst>
                                  <p:childTnLst>
                                    <p:set>
                                      <p:cBhvr>
                                        <p:cTn id="286" dur="1" fill="hold">
                                          <p:stCondLst>
                                            <p:cond delay="0"/>
                                          </p:stCondLst>
                                        </p:cTn>
                                        <p:tgtEl>
                                          <p:spTgt spid="47"/>
                                        </p:tgtEl>
                                        <p:attrNameLst>
                                          <p:attrName>style.visibility</p:attrName>
                                        </p:attrNameLst>
                                      </p:cBhvr>
                                      <p:to>
                                        <p:strVal val="visible"/>
                                      </p:to>
                                    </p:set>
                                    <p:anim calcmode="lin" valueType="num">
                                      <p:cBhvr>
                                        <p:cTn id="287" dur="1000" fill="hold"/>
                                        <p:tgtEl>
                                          <p:spTgt spid="47"/>
                                        </p:tgtEl>
                                        <p:attrNameLst>
                                          <p:attrName>ppt_x</p:attrName>
                                        </p:attrNameLst>
                                      </p:cBhvr>
                                      <p:tavLst>
                                        <p:tav tm="0">
                                          <p:val>
                                            <p:strVal val="#ppt_x-.2"/>
                                          </p:val>
                                        </p:tav>
                                        <p:tav tm="100000">
                                          <p:val>
                                            <p:strVal val="#ppt_x"/>
                                          </p:val>
                                        </p:tav>
                                      </p:tavLst>
                                    </p:anim>
                                    <p:anim calcmode="lin" valueType="num">
                                      <p:cBhvr>
                                        <p:cTn id="288" dur="1000" fill="hold"/>
                                        <p:tgtEl>
                                          <p:spTgt spid="47"/>
                                        </p:tgtEl>
                                        <p:attrNameLst>
                                          <p:attrName>ppt_y</p:attrName>
                                        </p:attrNameLst>
                                      </p:cBhvr>
                                      <p:tavLst>
                                        <p:tav tm="0">
                                          <p:val>
                                            <p:strVal val="#ppt_y"/>
                                          </p:val>
                                        </p:tav>
                                        <p:tav tm="100000">
                                          <p:val>
                                            <p:strVal val="#ppt_y"/>
                                          </p:val>
                                        </p:tav>
                                      </p:tavLst>
                                    </p:anim>
                                    <p:animEffect transition="in" filter="wipe(right)" prLst="gradientSize: 0.1">
                                      <p:cBhvr>
                                        <p:cTn id="289" dur="1000"/>
                                        <p:tgtEl>
                                          <p:spTgt spid="47"/>
                                        </p:tgtEl>
                                      </p:cBhvr>
                                    </p:animEffect>
                                  </p:childTnLst>
                                </p:cTn>
                              </p:par>
                            </p:childTnLst>
                          </p:cTn>
                        </p:par>
                      </p:childTnLst>
                    </p:cTn>
                  </p:par>
                  <p:par>
                    <p:cTn id="290" fill="hold">
                      <p:stCondLst>
                        <p:cond delay="indefinite"/>
                      </p:stCondLst>
                      <p:childTnLst>
                        <p:par>
                          <p:cTn id="291" fill="hold">
                            <p:stCondLst>
                              <p:cond delay="0"/>
                            </p:stCondLst>
                            <p:childTnLst>
                              <p:par>
                                <p:cTn id="292" presetID="29" presetClass="entr" presetSubtype="0" fill="hold" grpId="0" nodeType="clickEffect">
                                  <p:stCondLst>
                                    <p:cond delay="0"/>
                                  </p:stCondLst>
                                  <p:childTnLst>
                                    <p:set>
                                      <p:cBhvr>
                                        <p:cTn id="293" dur="1" fill="hold">
                                          <p:stCondLst>
                                            <p:cond delay="0"/>
                                          </p:stCondLst>
                                        </p:cTn>
                                        <p:tgtEl>
                                          <p:spTgt spid="48"/>
                                        </p:tgtEl>
                                        <p:attrNameLst>
                                          <p:attrName>style.visibility</p:attrName>
                                        </p:attrNameLst>
                                      </p:cBhvr>
                                      <p:to>
                                        <p:strVal val="visible"/>
                                      </p:to>
                                    </p:set>
                                    <p:anim calcmode="lin" valueType="num">
                                      <p:cBhvr>
                                        <p:cTn id="294" dur="1000" fill="hold"/>
                                        <p:tgtEl>
                                          <p:spTgt spid="48"/>
                                        </p:tgtEl>
                                        <p:attrNameLst>
                                          <p:attrName>ppt_x</p:attrName>
                                        </p:attrNameLst>
                                      </p:cBhvr>
                                      <p:tavLst>
                                        <p:tav tm="0">
                                          <p:val>
                                            <p:strVal val="#ppt_x-.2"/>
                                          </p:val>
                                        </p:tav>
                                        <p:tav tm="100000">
                                          <p:val>
                                            <p:strVal val="#ppt_x"/>
                                          </p:val>
                                        </p:tav>
                                      </p:tavLst>
                                    </p:anim>
                                    <p:anim calcmode="lin" valueType="num">
                                      <p:cBhvr>
                                        <p:cTn id="295"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29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996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343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81000" y="304800"/>
            <a:ext cx="5791200" cy="461665"/>
          </a:xfrm>
          <a:prstGeom prst="rect">
            <a:avLst/>
          </a:prstGeom>
        </p:spPr>
        <p:txBody>
          <a:bodyPr wrap="square">
            <a:spAutoFit/>
          </a:bodyPr>
          <a:lstStyle/>
          <a:p>
            <a:r>
              <a:rPr lang="en-ID" b="1" i="0" dirty="0" smtClean="0">
                <a:solidFill>
                  <a:srgbClr val="1E1E1E"/>
                </a:solidFill>
                <a:effectLst/>
                <a:latin typeface="Raleway"/>
              </a:rPr>
              <a:t>Characteristics Of DC Shunt Motors</a:t>
            </a:r>
            <a:endParaRPr lang="en-ID" b="1" i="0" dirty="0">
              <a:solidFill>
                <a:srgbClr val="1E1E1E"/>
              </a:solidFill>
              <a:effectLst/>
              <a:latin typeface="Raleway"/>
            </a:endParaRPr>
          </a:p>
        </p:txBody>
      </p:sp>
      <p:sp>
        <p:nvSpPr>
          <p:cNvPr id="8" name="Rectangle 7"/>
          <p:cNvSpPr/>
          <p:nvPr/>
        </p:nvSpPr>
        <p:spPr>
          <a:xfrm>
            <a:off x="344905" y="766465"/>
            <a:ext cx="8382000" cy="2769989"/>
          </a:xfrm>
          <a:prstGeom prst="rect">
            <a:avLst/>
          </a:prstGeom>
        </p:spPr>
        <p:txBody>
          <a:bodyPr wrap="square">
            <a:spAutoFit/>
          </a:bodyPr>
          <a:lstStyle/>
          <a:p>
            <a:r>
              <a:rPr lang="en-ID" b="1" i="0" dirty="0" smtClean="0">
                <a:solidFill>
                  <a:srgbClr val="1E1E1E"/>
                </a:solidFill>
                <a:effectLst/>
                <a:latin typeface="Raleway"/>
              </a:rPr>
              <a:t>Torque Vs. Armature Current (Ta-</a:t>
            </a:r>
            <a:r>
              <a:rPr lang="en-ID" b="1" i="0" dirty="0" err="1" smtClean="0">
                <a:solidFill>
                  <a:srgbClr val="1E1E1E"/>
                </a:solidFill>
                <a:effectLst/>
                <a:latin typeface="Raleway"/>
              </a:rPr>
              <a:t>Ia</a:t>
            </a:r>
            <a:r>
              <a:rPr lang="en-ID" b="1" i="0" dirty="0" smtClean="0">
                <a:solidFill>
                  <a:srgbClr val="1E1E1E"/>
                </a:solidFill>
                <a:effectLst/>
                <a:latin typeface="Raleway"/>
              </a:rPr>
              <a:t>)</a:t>
            </a:r>
          </a:p>
          <a:p>
            <a:endParaRPr lang="en-ID" sz="1800" b="0" i="0" dirty="0" smtClean="0">
              <a:solidFill>
                <a:srgbClr val="1E1E1E"/>
              </a:solidFill>
              <a:effectLst/>
              <a:latin typeface="open sans" panose="020B0606030504020204" pitchFamily="34" charset="0"/>
            </a:endParaRPr>
          </a:p>
          <a:p>
            <a:r>
              <a:rPr lang="en-ID" sz="1800" b="0" i="0" dirty="0" smtClean="0">
                <a:solidFill>
                  <a:srgbClr val="1E1E1E"/>
                </a:solidFill>
                <a:effectLst/>
                <a:latin typeface="open sans" panose="020B0606030504020204" pitchFamily="34" charset="0"/>
              </a:rPr>
              <a:t>In case of DC shunt motors, we can assume the field flux ɸ to be constant. Though at heavy loads, ɸ decreases in a small amount due to increased </a:t>
            </a:r>
            <a:r>
              <a:rPr lang="en-ID" sz="1800" b="0" i="0" u="none" strike="noStrike" dirty="0" smtClean="0">
                <a:solidFill>
                  <a:srgbClr val="21618C"/>
                </a:solidFill>
                <a:effectLst/>
                <a:latin typeface="open sans" panose="020B0606030504020204" pitchFamily="34" charset="0"/>
                <a:hlinkClick r:id="rId4"/>
              </a:rPr>
              <a:t>armature reaction</a:t>
            </a:r>
            <a:r>
              <a:rPr lang="en-ID" sz="1800" b="0" i="0" dirty="0" smtClean="0">
                <a:solidFill>
                  <a:srgbClr val="1E1E1E"/>
                </a:solidFill>
                <a:effectLst/>
                <a:latin typeface="open sans" panose="020B0606030504020204" pitchFamily="34" charset="0"/>
              </a:rPr>
              <a:t>. As we are neglecting the change in the flux ɸ, we can say that torque is proportional to armature current. Hence, the Ta-</a:t>
            </a:r>
            <a:r>
              <a:rPr lang="en-ID" sz="1800" b="0" i="0" dirty="0" err="1" smtClean="0">
                <a:solidFill>
                  <a:srgbClr val="1E1E1E"/>
                </a:solidFill>
                <a:effectLst/>
                <a:latin typeface="open sans" panose="020B0606030504020204" pitchFamily="34" charset="0"/>
              </a:rPr>
              <a:t>Ia</a:t>
            </a:r>
            <a:r>
              <a:rPr lang="en-ID" sz="1800" b="0" i="0" dirty="0" smtClean="0">
                <a:solidFill>
                  <a:srgbClr val="1E1E1E"/>
                </a:solidFill>
                <a:effectLst/>
                <a:latin typeface="open sans" panose="020B0606030504020204" pitchFamily="34" charset="0"/>
              </a:rPr>
              <a:t> characteristic for a dc shunt motor will be a straight line through the origin.</a:t>
            </a:r>
            <a:r>
              <a:rPr lang="en-ID" sz="1800" dirty="0" smtClean="0"/>
              <a:t/>
            </a:r>
            <a:br>
              <a:rPr lang="en-ID" sz="1800" dirty="0" smtClean="0"/>
            </a:br>
            <a:r>
              <a:rPr lang="en-ID" sz="1800" b="0" i="0" dirty="0" smtClean="0">
                <a:solidFill>
                  <a:srgbClr val="1E1E1E"/>
                </a:solidFill>
                <a:effectLst/>
                <a:latin typeface="open sans" panose="020B0606030504020204" pitchFamily="34" charset="0"/>
              </a:rPr>
              <a:t>Since heavy starting load needs heavy starting current, </a:t>
            </a:r>
            <a:r>
              <a:rPr lang="en-ID" sz="1800" b="1" i="0" dirty="0" smtClean="0">
                <a:solidFill>
                  <a:srgbClr val="1E1E1E"/>
                </a:solidFill>
                <a:effectLst/>
                <a:latin typeface="open sans" panose="020B0606030504020204" pitchFamily="34" charset="0"/>
              </a:rPr>
              <a:t>shunt motor should never be started on a heavy load</a:t>
            </a:r>
            <a:r>
              <a:rPr lang="en-ID" sz="1800" b="0" i="0" dirty="0" smtClean="0">
                <a:solidFill>
                  <a:srgbClr val="1E1E1E"/>
                </a:solidFill>
                <a:effectLst/>
                <a:latin typeface="open sans" panose="020B0606030504020204" pitchFamily="34" charset="0"/>
              </a:rPr>
              <a:t>.</a:t>
            </a:r>
            <a:endParaRPr lang="en-US" sz="1800" dirty="0"/>
          </a:p>
        </p:txBody>
      </p:sp>
      <p:sp>
        <p:nvSpPr>
          <p:cNvPr id="9" name="Rectangle 8"/>
          <p:cNvSpPr/>
          <p:nvPr/>
        </p:nvSpPr>
        <p:spPr>
          <a:xfrm>
            <a:off x="344904" y="3401188"/>
            <a:ext cx="8494295" cy="2954655"/>
          </a:xfrm>
          <a:prstGeom prst="rect">
            <a:avLst/>
          </a:prstGeom>
        </p:spPr>
        <p:txBody>
          <a:bodyPr wrap="square">
            <a:spAutoFit/>
          </a:bodyPr>
          <a:lstStyle/>
          <a:p>
            <a:r>
              <a:rPr lang="en-ID" b="1" i="0" dirty="0" smtClean="0">
                <a:solidFill>
                  <a:srgbClr val="1E1E1E"/>
                </a:solidFill>
                <a:effectLst/>
                <a:latin typeface="Raleway"/>
              </a:rPr>
              <a:t>Speed Vs. Armature Current (N-</a:t>
            </a:r>
            <a:r>
              <a:rPr lang="en-ID" b="1" i="0" dirty="0" err="1" smtClean="0">
                <a:solidFill>
                  <a:srgbClr val="1E1E1E"/>
                </a:solidFill>
                <a:effectLst/>
                <a:latin typeface="Raleway"/>
              </a:rPr>
              <a:t>Ia</a:t>
            </a:r>
            <a:r>
              <a:rPr lang="en-ID" b="1" i="0" dirty="0" smtClean="0">
                <a:solidFill>
                  <a:srgbClr val="1E1E1E"/>
                </a:solidFill>
                <a:effectLst/>
                <a:latin typeface="Raleway"/>
              </a:rPr>
              <a:t>)</a:t>
            </a:r>
          </a:p>
          <a:p>
            <a:endParaRPr lang="en-ID" sz="1800" b="0" i="0" dirty="0" smtClean="0">
              <a:solidFill>
                <a:srgbClr val="1E1E1E"/>
              </a:solidFill>
              <a:effectLst/>
              <a:latin typeface="open sans" panose="020B0606030504020204" pitchFamily="34" charset="0"/>
            </a:endParaRPr>
          </a:p>
          <a:p>
            <a:r>
              <a:rPr lang="en-ID" sz="1800" b="0" i="0" dirty="0" smtClean="0">
                <a:solidFill>
                  <a:srgbClr val="1E1E1E"/>
                </a:solidFill>
                <a:effectLst/>
                <a:latin typeface="open sans" panose="020B0606030504020204" pitchFamily="34" charset="0"/>
              </a:rPr>
              <a:t>As flux ɸ is assumed to be constant, we can say N ∝ </a:t>
            </a:r>
            <a:r>
              <a:rPr lang="en-ID" sz="1800" b="0" i="0" dirty="0" err="1" smtClean="0">
                <a:solidFill>
                  <a:srgbClr val="1E1E1E"/>
                </a:solidFill>
                <a:effectLst/>
                <a:latin typeface="open sans" panose="020B0606030504020204" pitchFamily="34" charset="0"/>
              </a:rPr>
              <a:t>Eb</a:t>
            </a:r>
            <a:r>
              <a:rPr lang="en-ID" sz="1800" b="0" i="0" dirty="0" smtClean="0">
                <a:solidFill>
                  <a:srgbClr val="1E1E1E"/>
                </a:solidFill>
                <a:effectLst/>
                <a:latin typeface="open sans" panose="020B0606030504020204" pitchFamily="34" charset="0"/>
              </a:rPr>
              <a:t>. But, as back </a:t>
            </a:r>
            <a:r>
              <a:rPr lang="en-ID" sz="1800" b="0" i="0" dirty="0" err="1" smtClean="0">
                <a:solidFill>
                  <a:srgbClr val="1E1E1E"/>
                </a:solidFill>
                <a:effectLst/>
                <a:latin typeface="open sans" panose="020B0606030504020204" pitchFamily="34" charset="0"/>
              </a:rPr>
              <a:t>emf</a:t>
            </a:r>
            <a:r>
              <a:rPr lang="en-ID" sz="1800" b="0" i="0" dirty="0" smtClean="0">
                <a:solidFill>
                  <a:srgbClr val="1E1E1E"/>
                </a:solidFill>
                <a:effectLst/>
                <a:latin typeface="open sans" panose="020B0606030504020204" pitchFamily="34" charset="0"/>
              </a:rPr>
              <a:t> is also almost constant, the speed should remain constant. But practically, ɸ as well as </a:t>
            </a:r>
            <a:r>
              <a:rPr lang="en-ID" sz="1800" b="0" i="0" dirty="0" err="1" smtClean="0">
                <a:solidFill>
                  <a:srgbClr val="1E1E1E"/>
                </a:solidFill>
                <a:effectLst/>
                <a:latin typeface="open sans" panose="020B0606030504020204" pitchFamily="34" charset="0"/>
              </a:rPr>
              <a:t>Eb</a:t>
            </a:r>
            <a:r>
              <a:rPr lang="en-ID" sz="1800" b="0" i="0" dirty="0" smtClean="0">
                <a:solidFill>
                  <a:srgbClr val="1E1E1E"/>
                </a:solidFill>
                <a:effectLst/>
                <a:latin typeface="open sans" panose="020B0606030504020204" pitchFamily="34" charset="0"/>
              </a:rPr>
              <a:t> decreases with increase in load. Back </a:t>
            </a:r>
            <a:r>
              <a:rPr lang="en-ID" sz="1800" b="0" i="0" dirty="0" err="1" smtClean="0">
                <a:solidFill>
                  <a:srgbClr val="1E1E1E"/>
                </a:solidFill>
                <a:effectLst/>
                <a:latin typeface="open sans" panose="020B0606030504020204" pitchFamily="34" charset="0"/>
              </a:rPr>
              <a:t>emf</a:t>
            </a:r>
            <a:r>
              <a:rPr lang="en-ID" sz="1800" b="0" i="0" dirty="0" smtClean="0">
                <a:solidFill>
                  <a:srgbClr val="1E1E1E"/>
                </a:solidFill>
                <a:effectLst/>
                <a:latin typeface="open sans" panose="020B0606030504020204" pitchFamily="34" charset="0"/>
              </a:rPr>
              <a:t> </a:t>
            </a:r>
            <a:r>
              <a:rPr lang="en-ID" sz="1800" b="0" i="0" dirty="0" err="1" smtClean="0">
                <a:solidFill>
                  <a:srgbClr val="1E1E1E"/>
                </a:solidFill>
                <a:effectLst/>
                <a:latin typeface="open sans" panose="020B0606030504020204" pitchFamily="34" charset="0"/>
              </a:rPr>
              <a:t>Eb</a:t>
            </a:r>
            <a:r>
              <a:rPr lang="en-ID" sz="1800" b="0" i="0" dirty="0" smtClean="0">
                <a:solidFill>
                  <a:srgbClr val="1E1E1E"/>
                </a:solidFill>
                <a:effectLst/>
                <a:latin typeface="open sans" panose="020B0606030504020204" pitchFamily="34" charset="0"/>
              </a:rPr>
              <a:t> decreases slightly more than ɸ, therefore, the speed decreases slightly. Generally, the speed decreases only by 5 to 15% of full load speed. Therefore, </a:t>
            </a:r>
            <a:r>
              <a:rPr lang="en-ID" sz="1800" b="1" i="0" dirty="0" smtClean="0">
                <a:solidFill>
                  <a:srgbClr val="1E1E1E"/>
                </a:solidFill>
                <a:effectLst/>
                <a:latin typeface="open sans" panose="020B0606030504020204" pitchFamily="34" charset="0"/>
              </a:rPr>
              <a:t>a shunt motor can be assumed as a constant speed motor</a:t>
            </a:r>
            <a:r>
              <a:rPr lang="en-ID" sz="1800" b="0" i="0" dirty="0" smtClean="0">
                <a:solidFill>
                  <a:srgbClr val="1E1E1E"/>
                </a:solidFill>
                <a:effectLst/>
                <a:latin typeface="open sans" panose="020B0606030504020204" pitchFamily="34" charset="0"/>
              </a:rPr>
              <a:t>. In speed vs. armature current characteristic in the following figure, the straight horizontal line represents the ideal characteristic and the actual characteristic is shown by the dotted line.</a:t>
            </a:r>
            <a:endParaRPr lang="en-US" sz="1800" dirty="0"/>
          </a:p>
        </p:txBody>
      </p:sp>
    </p:spTree>
    <p:extLst>
      <p:ext uri="{BB962C8B-B14F-4D97-AF65-F5344CB8AC3E}">
        <p14:creationId xmlns:p14="http://schemas.microsoft.com/office/powerpoint/2010/main" val="2647677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2" descr="https://1.bp.blogspot.com/-C_FMlkL4L94/U7qF335Ne3I/AAAAAAAAA6E/PkKtiuwDtaI/s1600/Characteristics+of+DC+shunt+mo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76200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424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228600" y="457200"/>
            <a:ext cx="7772400" cy="5447645"/>
          </a:xfrm>
          <a:prstGeom prst="rect">
            <a:avLst/>
          </a:prstGeom>
        </p:spPr>
        <p:txBody>
          <a:bodyPr wrap="square">
            <a:spAutoFit/>
          </a:bodyPr>
          <a:lstStyle/>
          <a:p>
            <a:r>
              <a:rPr lang="en-ID" b="1" i="0" dirty="0" smtClean="0">
                <a:solidFill>
                  <a:srgbClr val="1E1E1E"/>
                </a:solidFill>
                <a:effectLst/>
                <a:latin typeface="Raleway"/>
              </a:rPr>
              <a:t>Characteristics Of DC Compound Motor</a:t>
            </a:r>
          </a:p>
          <a:p>
            <a:endParaRPr lang="en-ID" sz="1800" b="0" i="0" dirty="0" smtClean="0">
              <a:solidFill>
                <a:srgbClr val="1E1E1E"/>
              </a:solidFill>
              <a:effectLst/>
              <a:latin typeface="open sans" panose="020B0606030504020204" pitchFamily="34" charset="0"/>
            </a:endParaRPr>
          </a:p>
          <a:p>
            <a:r>
              <a:rPr lang="en-ID" sz="1800" b="0" i="0" dirty="0" smtClean="0">
                <a:solidFill>
                  <a:srgbClr val="1E1E1E"/>
                </a:solidFill>
                <a:effectLst/>
                <a:latin typeface="open sans" panose="020B0606030504020204" pitchFamily="34" charset="0"/>
              </a:rPr>
              <a:t>DC compound motors have both series as well as shunt winding. In a compound motor, if series and shunt windings are connected such that series flux is in direction as that of the shunt flux then the motor is said to be cumulatively compounded. And if the series flux is opposite to the direction of the shunt flux, then the motor is said to be differentially compounded. Characteristics of both these compound motors are explained below.</a:t>
            </a:r>
            <a:r>
              <a:rPr lang="en-ID" sz="1800" dirty="0" smtClean="0"/>
              <a:t/>
            </a:r>
            <a:br>
              <a:rPr lang="en-ID" sz="1800" dirty="0" smtClean="0"/>
            </a:br>
            <a:endParaRPr lang="en-ID" sz="1800" dirty="0" smtClean="0"/>
          </a:p>
          <a:p>
            <a:r>
              <a:rPr lang="en-ID" sz="1800" b="1" i="0" dirty="0" smtClean="0">
                <a:solidFill>
                  <a:srgbClr val="1E1E1E"/>
                </a:solidFill>
                <a:effectLst/>
                <a:latin typeface="open sans" panose="020B0606030504020204" pitchFamily="34" charset="0"/>
              </a:rPr>
              <a:t>(a) Cumulative compound motor</a:t>
            </a:r>
            <a:r>
              <a:rPr lang="en-ID" sz="1800" dirty="0" smtClean="0"/>
              <a:t/>
            </a:r>
            <a:br>
              <a:rPr lang="en-ID" sz="1800" dirty="0" smtClean="0"/>
            </a:br>
            <a:r>
              <a:rPr lang="en-ID" sz="1800" b="0" i="0" dirty="0" smtClean="0">
                <a:solidFill>
                  <a:srgbClr val="1E1E1E"/>
                </a:solidFill>
                <a:effectLst/>
                <a:latin typeface="open sans" panose="020B0606030504020204" pitchFamily="34" charset="0"/>
              </a:rPr>
              <a:t>Cumulative compound motors are used where series characteristics are required but the load is likely to be removed completely. Series winding takes care of the heavy load, whereas the shunt winding prevents the motor from running at dangerously high speed when the load is suddenly removed. These motors have generally employed a flywheel, where sudden and temporary loads are applied like in rolling mills.</a:t>
            </a:r>
            <a:r>
              <a:rPr lang="en-ID" sz="1800" dirty="0" smtClean="0"/>
              <a:t/>
            </a:r>
            <a:br>
              <a:rPr lang="en-ID" sz="1800" dirty="0" smtClean="0"/>
            </a:br>
            <a:endParaRPr lang="en-US" sz="1800" dirty="0"/>
          </a:p>
        </p:txBody>
      </p:sp>
    </p:spTree>
    <p:extLst>
      <p:ext uri="{BB962C8B-B14F-4D97-AF65-F5344CB8AC3E}">
        <p14:creationId xmlns:p14="http://schemas.microsoft.com/office/powerpoint/2010/main" val="1770687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8" name="Rectangle 7"/>
          <p:cNvSpPr/>
          <p:nvPr/>
        </p:nvSpPr>
        <p:spPr>
          <a:xfrm>
            <a:off x="381000" y="381000"/>
            <a:ext cx="7543800" cy="2123658"/>
          </a:xfrm>
          <a:prstGeom prst="rect">
            <a:avLst/>
          </a:prstGeom>
        </p:spPr>
        <p:txBody>
          <a:bodyPr wrap="square">
            <a:spAutoFit/>
          </a:bodyPr>
          <a:lstStyle/>
          <a:p>
            <a:r>
              <a:rPr lang="en-ID" b="1" i="0" dirty="0" smtClean="0">
                <a:solidFill>
                  <a:srgbClr val="1E1E1E"/>
                </a:solidFill>
                <a:effectLst/>
                <a:latin typeface="open sans" panose="020B0606030504020204" pitchFamily="34" charset="0"/>
              </a:rPr>
              <a:t>(b) Differential compound motor</a:t>
            </a:r>
            <a:r>
              <a:rPr lang="en-ID" dirty="0" smtClean="0"/>
              <a:t/>
            </a:r>
            <a:br>
              <a:rPr lang="en-ID" dirty="0" smtClean="0"/>
            </a:br>
            <a:r>
              <a:rPr lang="en-ID" sz="1800" b="0" i="0" dirty="0" smtClean="0">
                <a:solidFill>
                  <a:srgbClr val="1E1E1E"/>
                </a:solidFill>
                <a:effectLst/>
                <a:latin typeface="open sans" panose="020B0606030504020204" pitchFamily="34" charset="0"/>
              </a:rPr>
              <a:t>Since in differential field motors, series flux opposes shunt flux, the total flux decreases with increase in load. Due to this, the speed remains almost constant or even it may increase slightly with increase in load (N ∝ </a:t>
            </a:r>
            <a:r>
              <a:rPr lang="en-ID" sz="1800" b="0" i="0" dirty="0" err="1" smtClean="0">
                <a:solidFill>
                  <a:srgbClr val="1E1E1E"/>
                </a:solidFill>
                <a:effectLst/>
                <a:latin typeface="open sans" panose="020B0606030504020204" pitchFamily="34" charset="0"/>
              </a:rPr>
              <a:t>E</a:t>
            </a:r>
            <a:r>
              <a:rPr lang="en-ID" sz="1800" b="0" i="0" baseline="-25000" dirty="0" err="1" smtClean="0">
                <a:solidFill>
                  <a:srgbClr val="1E1E1E"/>
                </a:solidFill>
                <a:effectLst/>
                <a:latin typeface="open sans" panose="020B0606030504020204" pitchFamily="34" charset="0"/>
              </a:rPr>
              <a:t>b</a:t>
            </a:r>
            <a:r>
              <a:rPr lang="en-ID" sz="1800" b="0" i="0" dirty="0" smtClean="0">
                <a:solidFill>
                  <a:srgbClr val="1E1E1E"/>
                </a:solidFill>
                <a:effectLst/>
                <a:latin typeface="open sans" panose="020B0606030504020204" pitchFamily="34" charset="0"/>
              </a:rPr>
              <a:t>/ɸ). Differential compound motors are not commonly used, but they find limited applications in experimental and research work.</a:t>
            </a:r>
            <a:endParaRPr lang="en-US" sz="1800" dirty="0"/>
          </a:p>
        </p:txBody>
      </p:sp>
      <p:pic>
        <p:nvPicPr>
          <p:cNvPr id="9" name="Picture 2" descr="https://4.bp.blogspot.com/-cs_O6WoxO20/U7qGoSQmGnI/AAAAAAAAA6M/Q-TgOKMeQbU/s1600/Characteristics+of+DC+compound+mo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90800"/>
            <a:ext cx="76200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2828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419997" y="1293463"/>
            <a:ext cx="4322859" cy="4267200"/>
          </a:xfrm>
          <a:prstGeom prst="rect">
            <a:avLst/>
          </a:prstGeom>
        </p:spPr>
      </p:pic>
      <p:pic>
        <p:nvPicPr>
          <p:cNvPr id="11" name="Picture 10"/>
          <p:cNvPicPr>
            <a:picLocks noChangeAspect="1"/>
          </p:cNvPicPr>
          <p:nvPr/>
        </p:nvPicPr>
        <p:blipFill>
          <a:blip r:embed="rId5"/>
          <a:stretch>
            <a:fillRect/>
          </a:stretch>
        </p:blipFill>
        <p:spPr>
          <a:xfrm>
            <a:off x="4214155" y="1193199"/>
            <a:ext cx="4487589" cy="4215063"/>
          </a:xfrm>
          <a:prstGeom prst="rect">
            <a:avLst/>
          </a:prstGeom>
        </p:spPr>
      </p:pic>
    </p:spTree>
    <p:extLst>
      <p:ext uri="{BB962C8B-B14F-4D97-AF65-F5344CB8AC3E}">
        <p14:creationId xmlns:p14="http://schemas.microsoft.com/office/powerpoint/2010/main" val="9124543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985962" y="3009900"/>
            <a:ext cx="5172075" cy="838200"/>
          </a:xfrm>
          <a:prstGeom prst="rect">
            <a:avLst/>
          </a:prstGeom>
        </p:spPr>
      </p:pic>
      <p:pic>
        <p:nvPicPr>
          <p:cNvPr id="6" name="Picture 5"/>
          <p:cNvPicPr>
            <a:picLocks noChangeAspect="1"/>
          </p:cNvPicPr>
          <p:nvPr/>
        </p:nvPicPr>
        <p:blipFill>
          <a:blip r:embed="rId5"/>
          <a:stretch>
            <a:fillRect/>
          </a:stretch>
        </p:blipFill>
        <p:spPr>
          <a:xfrm>
            <a:off x="1657349" y="775636"/>
            <a:ext cx="4328961" cy="824564"/>
          </a:xfrm>
          <a:prstGeom prst="rect">
            <a:avLst/>
          </a:prstGeom>
        </p:spPr>
      </p:pic>
      <p:pic>
        <p:nvPicPr>
          <p:cNvPr id="8" name="Picture 7"/>
          <p:cNvPicPr>
            <a:picLocks noChangeAspect="1"/>
          </p:cNvPicPr>
          <p:nvPr/>
        </p:nvPicPr>
        <p:blipFill>
          <a:blip r:embed="rId6"/>
          <a:stretch>
            <a:fillRect/>
          </a:stretch>
        </p:blipFill>
        <p:spPr>
          <a:xfrm>
            <a:off x="434790" y="360646"/>
            <a:ext cx="3102344" cy="497907"/>
          </a:xfrm>
          <a:prstGeom prst="rect">
            <a:avLst/>
          </a:prstGeom>
        </p:spPr>
      </p:pic>
    </p:spTree>
    <p:extLst>
      <p:ext uri="{BB962C8B-B14F-4D97-AF65-F5344CB8AC3E}">
        <p14:creationId xmlns:p14="http://schemas.microsoft.com/office/powerpoint/2010/main" val="1418549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04800" y="228600"/>
            <a:ext cx="7315200" cy="461665"/>
          </a:xfrm>
          <a:prstGeom prst="rect">
            <a:avLst/>
          </a:prstGeom>
        </p:spPr>
        <p:txBody>
          <a:bodyPr wrap="square">
            <a:spAutoFit/>
          </a:bodyPr>
          <a:lstStyle/>
          <a:p>
            <a:r>
              <a:rPr lang="en-ID" b="1" dirty="0">
                <a:solidFill>
                  <a:srgbClr val="000000"/>
                </a:solidFill>
                <a:latin typeface="Raleway"/>
              </a:rPr>
              <a:t>Torque Equation Of Three Phase Induction Motor</a:t>
            </a:r>
          </a:p>
        </p:txBody>
      </p:sp>
      <p:sp>
        <p:nvSpPr>
          <p:cNvPr id="8" name="Rectangle 7"/>
          <p:cNvSpPr/>
          <p:nvPr/>
        </p:nvSpPr>
        <p:spPr>
          <a:xfrm>
            <a:off x="580724" y="871158"/>
            <a:ext cx="7924800" cy="3693319"/>
          </a:xfrm>
          <a:prstGeom prst="rect">
            <a:avLst/>
          </a:prstGeom>
        </p:spPr>
        <p:txBody>
          <a:bodyPr wrap="square">
            <a:spAutoFit/>
          </a:bodyPr>
          <a:lstStyle/>
          <a:p>
            <a:r>
              <a:rPr lang="en-US" sz="1800" b="1" i="0" dirty="0" smtClean="0">
                <a:solidFill>
                  <a:srgbClr val="1E1E1E"/>
                </a:solidFill>
                <a:effectLst/>
                <a:latin typeface="open sans" panose="020B0606030504020204" pitchFamily="34" charset="0"/>
              </a:rPr>
              <a:t>Torque of a </a:t>
            </a:r>
            <a:r>
              <a:rPr lang="en-US" sz="1800" b="1" i="0" u="none" strike="noStrike" dirty="0" smtClean="0">
                <a:solidFill>
                  <a:srgbClr val="21618C"/>
                </a:solidFill>
                <a:effectLst/>
                <a:latin typeface="open sans" panose="020B0606030504020204" pitchFamily="34" charset="0"/>
                <a:hlinkClick r:id="rId4"/>
              </a:rPr>
              <a:t>three phase induction motor</a:t>
            </a:r>
            <a:r>
              <a:rPr lang="en-US" sz="1800" b="0" i="0" dirty="0" smtClean="0">
                <a:solidFill>
                  <a:srgbClr val="1E1E1E"/>
                </a:solidFill>
                <a:effectLst/>
                <a:latin typeface="open sans" panose="020B0606030504020204" pitchFamily="34" charset="0"/>
              </a:rPr>
              <a:t> is proportional to flux per stator pole, rotor current and the power factor of the rotor.</a:t>
            </a:r>
            <a:r>
              <a:rPr lang="en-US" sz="1800" dirty="0" smtClean="0"/>
              <a:t/>
            </a:r>
            <a:br>
              <a:rPr lang="en-US" sz="1800" dirty="0" smtClean="0"/>
            </a:br>
            <a:r>
              <a:rPr lang="en-US" sz="1800" dirty="0" smtClean="0"/>
              <a:t/>
            </a:r>
            <a:br>
              <a:rPr lang="en-US" sz="1800" dirty="0" smtClean="0"/>
            </a:br>
            <a:r>
              <a:rPr lang="en-US" sz="1800" b="0" i="0" dirty="0" smtClean="0">
                <a:solidFill>
                  <a:srgbClr val="1E1E1E"/>
                </a:solidFill>
                <a:effectLst/>
                <a:latin typeface="open sans" panose="020B0606030504020204" pitchFamily="34" charset="0"/>
              </a:rPr>
              <a:t>T </a:t>
            </a:r>
            <a:r>
              <a:rPr lang="en-US" sz="1800" b="1" i="0" dirty="0" smtClean="0">
                <a:solidFill>
                  <a:srgbClr val="1E1E1E"/>
                </a:solidFill>
                <a:effectLst/>
                <a:latin typeface="open sans" panose="020B0606030504020204" pitchFamily="34" charset="0"/>
              </a:rPr>
              <a:t>∝</a:t>
            </a:r>
            <a:r>
              <a:rPr lang="en-US" sz="1800" b="0" i="0" dirty="0" smtClean="0">
                <a:solidFill>
                  <a:srgbClr val="1E1E1E"/>
                </a:solidFill>
                <a:effectLst/>
                <a:latin typeface="open sans" panose="020B0606030504020204" pitchFamily="34" charset="0"/>
              </a:rPr>
              <a:t>  ɸ I</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cosɸ</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OR      T </a:t>
            </a:r>
            <a:r>
              <a:rPr lang="en-US" sz="1800" b="1" i="0" dirty="0" smtClean="0">
                <a:solidFill>
                  <a:srgbClr val="1E1E1E"/>
                </a:solidFill>
                <a:effectLst/>
                <a:latin typeface="open sans" panose="020B0606030504020204" pitchFamily="34" charset="0"/>
              </a:rPr>
              <a:t>= k</a:t>
            </a:r>
            <a:r>
              <a:rPr lang="en-US" sz="1800" b="0" i="0" dirty="0" smtClean="0">
                <a:solidFill>
                  <a:srgbClr val="1E1E1E"/>
                </a:solidFill>
                <a:effectLst/>
                <a:latin typeface="open sans" panose="020B0606030504020204" pitchFamily="34" charset="0"/>
              </a:rPr>
              <a:t> ɸ I</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cosɸ</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a:t>
            </a:r>
            <a:r>
              <a:rPr lang="en-US" sz="1800" dirty="0" smtClean="0"/>
              <a:t/>
            </a:r>
            <a:br>
              <a:rPr lang="en-US" sz="1800" dirty="0" smtClean="0"/>
            </a:br>
            <a:r>
              <a:rPr lang="en-US" sz="1800" b="0" i="0" dirty="0" smtClean="0">
                <a:solidFill>
                  <a:srgbClr val="1E1E1E"/>
                </a:solidFill>
                <a:effectLst/>
                <a:latin typeface="open sans" panose="020B0606030504020204" pitchFamily="34" charset="0"/>
              </a:rPr>
              <a:t>where, ɸ = flux per stator pole,</a:t>
            </a:r>
            <a:r>
              <a:rPr lang="en-US" sz="1800" dirty="0" smtClean="0"/>
              <a:t/>
            </a:r>
            <a:br>
              <a:rPr lang="en-US" sz="1800" dirty="0" smtClean="0"/>
            </a:br>
            <a:r>
              <a:rPr lang="en-US" sz="1800" b="0" i="0" dirty="0" smtClean="0">
                <a:solidFill>
                  <a:srgbClr val="1E1E1E"/>
                </a:solidFill>
                <a:effectLst/>
                <a:latin typeface="open sans" panose="020B0606030504020204" pitchFamily="34" charset="0"/>
              </a:rPr>
              <a:t>            I</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 rotor current at standstill, </a:t>
            </a:r>
            <a:r>
              <a:rPr lang="en-US" sz="1800" dirty="0" smtClean="0"/>
              <a:t/>
            </a:r>
            <a:br>
              <a:rPr lang="en-US" sz="1800" dirty="0" smtClean="0"/>
            </a:br>
            <a:r>
              <a:rPr lang="en-US" sz="1800" b="0" i="0" dirty="0" smtClean="0">
                <a:solidFill>
                  <a:srgbClr val="1E1E1E"/>
                </a:solidFill>
                <a:effectLst/>
                <a:latin typeface="open sans" panose="020B0606030504020204" pitchFamily="34" charset="0"/>
              </a:rPr>
              <a:t>            ɸ</a:t>
            </a:r>
            <a:r>
              <a:rPr lang="en-US" sz="1800" b="0" i="0" baseline="-25000" dirty="0" smtClean="0">
                <a:solidFill>
                  <a:srgbClr val="1E1E1E"/>
                </a:solidFill>
                <a:effectLst/>
                <a:latin typeface="open sans" panose="020B0606030504020204" pitchFamily="34" charset="0"/>
              </a:rPr>
              <a:t>2 </a:t>
            </a:r>
            <a:r>
              <a:rPr lang="en-US" sz="1800" b="0" i="0" dirty="0" smtClean="0">
                <a:solidFill>
                  <a:srgbClr val="1E1E1E"/>
                </a:solidFill>
                <a:effectLst/>
                <a:latin typeface="open sans" panose="020B0606030504020204" pitchFamily="34" charset="0"/>
              </a:rPr>
              <a:t> = angle between rotor </a:t>
            </a:r>
            <a:r>
              <a:rPr lang="en-US" sz="1800" b="0" i="0" dirty="0" err="1" smtClean="0">
                <a:solidFill>
                  <a:srgbClr val="1E1E1E"/>
                </a:solidFill>
                <a:effectLst/>
                <a:latin typeface="open sans" panose="020B0606030504020204" pitchFamily="34" charset="0"/>
              </a:rPr>
              <a:t>emf</a:t>
            </a:r>
            <a:r>
              <a:rPr lang="en-US" sz="1800" b="0" i="0" dirty="0" smtClean="0">
                <a:solidFill>
                  <a:srgbClr val="1E1E1E"/>
                </a:solidFill>
                <a:effectLst/>
                <a:latin typeface="open sans" panose="020B0606030504020204" pitchFamily="34" charset="0"/>
              </a:rPr>
              <a:t> and rotor current,</a:t>
            </a:r>
            <a:r>
              <a:rPr lang="en-US" sz="1800" dirty="0" smtClean="0"/>
              <a:t/>
            </a:r>
            <a:br>
              <a:rPr lang="en-US" sz="1800" dirty="0" smtClean="0"/>
            </a:br>
            <a:r>
              <a:rPr lang="en-US" sz="1800" b="0" i="0" dirty="0" smtClean="0">
                <a:solidFill>
                  <a:srgbClr val="1E1E1E"/>
                </a:solidFill>
                <a:effectLst/>
                <a:latin typeface="open sans" panose="020B0606030504020204" pitchFamily="34" charset="0"/>
              </a:rPr>
              <a:t>             k = a constant.</a:t>
            </a:r>
            <a:r>
              <a:rPr lang="en-US" sz="1800" dirty="0" smtClean="0"/>
              <a:t/>
            </a:r>
            <a:br>
              <a:rPr lang="en-US" sz="1800" dirty="0" smtClean="0"/>
            </a:br>
            <a:r>
              <a:rPr lang="en-US" sz="1800" dirty="0" smtClean="0"/>
              <a:t/>
            </a:r>
            <a:br>
              <a:rPr lang="en-US" sz="1800" dirty="0" smtClean="0"/>
            </a:br>
            <a:r>
              <a:rPr lang="en-US" sz="1800" b="0" i="0" dirty="0" smtClean="0">
                <a:solidFill>
                  <a:srgbClr val="1E1E1E"/>
                </a:solidFill>
                <a:effectLst/>
                <a:latin typeface="open sans" panose="020B0606030504020204" pitchFamily="34" charset="0"/>
              </a:rPr>
              <a:t>Now, let E</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 rotor </a:t>
            </a:r>
            <a:r>
              <a:rPr lang="en-US" sz="1800" b="0" i="0" dirty="0" err="1" smtClean="0">
                <a:solidFill>
                  <a:srgbClr val="1E1E1E"/>
                </a:solidFill>
                <a:effectLst/>
                <a:latin typeface="open sans" panose="020B0606030504020204" pitchFamily="34" charset="0"/>
              </a:rPr>
              <a:t>emf</a:t>
            </a:r>
            <a:r>
              <a:rPr lang="en-US" sz="1800" b="0" i="0" dirty="0" smtClean="0">
                <a:solidFill>
                  <a:srgbClr val="1E1E1E"/>
                </a:solidFill>
                <a:effectLst/>
                <a:latin typeface="open sans" panose="020B0606030504020204" pitchFamily="34" charset="0"/>
              </a:rPr>
              <a:t> at standstill</a:t>
            </a:r>
            <a:r>
              <a:rPr lang="en-US" sz="1800" dirty="0" smtClean="0"/>
              <a:t/>
            </a:r>
            <a:br>
              <a:rPr lang="en-US" sz="1800" dirty="0" smtClean="0"/>
            </a:br>
            <a:r>
              <a:rPr lang="en-US" sz="1800" b="0" i="0" dirty="0" smtClean="0">
                <a:solidFill>
                  <a:srgbClr val="1E1E1E"/>
                </a:solidFill>
                <a:effectLst/>
                <a:latin typeface="open sans" panose="020B0606030504020204" pitchFamily="34" charset="0"/>
              </a:rPr>
              <a:t>we know, rotor </a:t>
            </a:r>
            <a:r>
              <a:rPr lang="en-US" sz="1800" b="0" i="0" dirty="0" err="1" smtClean="0">
                <a:solidFill>
                  <a:srgbClr val="1E1E1E"/>
                </a:solidFill>
                <a:effectLst/>
                <a:latin typeface="open sans" panose="020B0606030504020204" pitchFamily="34" charset="0"/>
              </a:rPr>
              <a:t>emf</a:t>
            </a:r>
            <a:r>
              <a:rPr lang="en-US" sz="1800" b="0" i="0" dirty="0" smtClean="0">
                <a:solidFill>
                  <a:srgbClr val="1E1E1E"/>
                </a:solidFill>
                <a:effectLst/>
                <a:latin typeface="open sans" panose="020B0606030504020204" pitchFamily="34" charset="0"/>
              </a:rPr>
              <a:t> is directly proportional to flux per stator pole, i.e. E</a:t>
            </a:r>
            <a:r>
              <a:rPr lang="en-US" sz="1800" b="0" i="0" baseline="-25000" dirty="0" smtClean="0">
                <a:solidFill>
                  <a:srgbClr val="1E1E1E"/>
                </a:solidFill>
                <a:effectLst/>
                <a:latin typeface="open sans" panose="020B0606030504020204" pitchFamily="34" charset="0"/>
              </a:rPr>
              <a:t>2</a:t>
            </a:r>
            <a:r>
              <a:rPr lang="en-US" sz="1800" b="1" i="0" dirty="0" smtClean="0">
                <a:solidFill>
                  <a:srgbClr val="1E1E1E"/>
                </a:solidFill>
                <a:effectLst/>
                <a:latin typeface="open sans" panose="020B0606030504020204" pitchFamily="34" charset="0"/>
              </a:rPr>
              <a:t> ∝</a:t>
            </a:r>
            <a:r>
              <a:rPr lang="en-US" sz="1800" b="0" i="0" dirty="0" smtClean="0">
                <a:solidFill>
                  <a:srgbClr val="1E1E1E"/>
                </a:solidFill>
                <a:effectLst/>
                <a:latin typeface="open sans" panose="020B0606030504020204" pitchFamily="34" charset="0"/>
              </a:rPr>
              <a:t> ɸ.</a:t>
            </a:r>
            <a:r>
              <a:rPr lang="en-US" sz="1800" dirty="0" smtClean="0"/>
              <a:t/>
            </a:r>
            <a:br>
              <a:rPr lang="en-US" sz="1800" dirty="0" smtClean="0"/>
            </a:br>
            <a:r>
              <a:rPr lang="en-US" sz="1800" b="0" i="0" dirty="0" smtClean="0">
                <a:solidFill>
                  <a:srgbClr val="1E1E1E"/>
                </a:solidFill>
                <a:effectLst/>
                <a:latin typeface="open sans" panose="020B0606030504020204" pitchFamily="34" charset="0"/>
              </a:rPr>
              <a:t>therefore,  T </a:t>
            </a:r>
            <a:r>
              <a:rPr lang="en-US" sz="1800" b="1" i="0" dirty="0" smtClean="0">
                <a:solidFill>
                  <a:srgbClr val="1E1E1E"/>
                </a:solidFill>
                <a:effectLst/>
                <a:latin typeface="open sans" panose="020B0606030504020204" pitchFamily="34" charset="0"/>
              </a:rPr>
              <a:t>∝</a:t>
            </a:r>
            <a:r>
              <a:rPr lang="en-US" sz="1800" b="0" i="0" dirty="0" smtClean="0">
                <a:solidFill>
                  <a:srgbClr val="1E1E1E"/>
                </a:solidFill>
                <a:effectLst/>
                <a:latin typeface="open sans" panose="020B0606030504020204" pitchFamily="34" charset="0"/>
              </a:rPr>
              <a:t> E</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I</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cosɸ</a:t>
            </a:r>
            <a:r>
              <a:rPr lang="en-US" sz="1800" b="0" i="0" baseline="-25000" dirty="0" smtClean="0">
                <a:solidFill>
                  <a:srgbClr val="1E1E1E"/>
                </a:solidFill>
                <a:effectLst/>
                <a:latin typeface="open sans" panose="020B0606030504020204" pitchFamily="34" charset="0"/>
              </a:rPr>
              <a:t>2 </a:t>
            </a:r>
            <a:r>
              <a:rPr lang="en-US" sz="1800" b="0" i="0" dirty="0" smtClean="0">
                <a:solidFill>
                  <a:srgbClr val="1E1E1E"/>
                </a:solidFill>
                <a:effectLst/>
                <a:latin typeface="open sans" panose="020B0606030504020204" pitchFamily="34" charset="0"/>
              </a:rPr>
              <a:t>       OR      T =k</a:t>
            </a:r>
            <a:r>
              <a:rPr lang="en-US" sz="1800" b="0" i="0" baseline="-25000" dirty="0" smtClean="0">
                <a:solidFill>
                  <a:srgbClr val="1E1E1E"/>
                </a:solidFill>
                <a:effectLst/>
                <a:latin typeface="open sans" panose="020B0606030504020204" pitchFamily="34" charset="0"/>
              </a:rPr>
              <a:t>1</a:t>
            </a:r>
            <a:r>
              <a:rPr lang="en-US" sz="1800" b="0" i="0" dirty="0" smtClean="0">
                <a:solidFill>
                  <a:srgbClr val="1E1E1E"/>
                </a:solidFill>
                <a:effectLst/>
                <a:latin typeface="open sans" panose="020B0606030504020204" pitchFamily="34" charset="0"/>
              </a:rPr>
              <a:t> E</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I</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 cosɸ</a:t>
            </a:r>
            <a:r>
              <a:rPr lang="en-US" sz="1800" b="0" i="0" baseline="-25000" dirty="0" smtClean="0">
                <a:solidFill>
                  <a:srgbClr val="1E1E1E"/>
                </a:solidFill>
                <a:effectLst/>
                <a:latin typeface="open sans" panose="020B0606030504020204" pitchFamily="34" charset="0"/>
              </a:rPr>
              <a:t>2</a:t>
            </a:r>
            <a:r>
              <a:rPr lang="en-US" sz="1800" b="0" i="0" dirty="0" smtClean="0">
                <a:solidFill>
                  <a:srgbClr val="1E1E1E"/>
                </a:solidFill>
                <a:effectLst/>
                <a:latin typeface="open sans" panose="020B0606030504020204" pitchFamily="34" charset="0"/>
              </a:rPr>
              <a:t>.</a:t>
            </a:r>
            <a:endParaRPr lang="en-US" sz="1800" dirty="0"/>
          </a:p>
        </p:txBody>
      </p:sp>
    </p:spTree>
    <p:extLst>
      <p:ext uri="{BB962C8B-B14F-4D97-AF65-F5344CB8AC3E}">
        <p14:creationId xmlns:p14="http://schemas.microsoft.com/office/powerpoint/2010/main" val="1822290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29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38752" y="228600"/>
            <a:ext cx="2450927" cy="461665"/>
          </a:xfrm>
          <a:prstGeom prst="rect">
            <a:avLst/>
          </a:prstGeom>
        </p:spPr>
        <p:txBody>
          <a:bodyPr wrap="none">
            <a:spAutoFit/>
          </a:bodyPr>
          <a:lstStyle/>
          <a:p>
            <a:r>
              <a:rPr lang="en-US" b="1" i="0" dirty="0" smtClean="0">
                <a:solidFill>
                  <a:srgbClr val="1E1E1E"/>
                </a:solidFill>
                <a:effectLst/>
                <a:latin typeface="Raleway"/>
              </a:rPr>
              <a:t>Starting Torque</a:t>
            </a:r>
            <a:endParaRPr lang="en-US" b="1" i="0" dirty="0">
              <a:solidFill>
                <a:srgbClr val="1E1E1E"/>
              </a:solidFill>
              <a:effectLst/>
              <a:latin typeface="Raleway"/>
            </a:endParaRPr>
          </a:p>
        </p:txBody>
      </p:sp>
      <p:sp>
        <p:nvSpPr>
          <p:cNvPr id="8" name="Rectangle 7"/>
          <p:cNvSpPr/>
          <p:nvPr/>
        </p:nvSpPr>
        <p:spPr>
          <a:xfrm>
            <a:off x="457200" y="690265"/>
            <a:ext cx="7391400" cy="1200329"/>
          </a:xfrm>
          <a:prstGeom prst="rect">
            <a:avLst/>
          </a:prstGeom>
        </p:spPr>
        <p:txBody>
          <a:bodyPr wrap="square">
            <a:spAutoFit/>
          </a:bodyPr>
          <a:lstStyle/>
          <a:p>
            <a:r>
              <a:rPr lang="en-ID" sz="1800" b="0" i="0" dirty="0" smtClean="0">
                <a:solidFill>
                  <a:srgbClr val="1E1E1E"/>
                </a:solidFill>
                <a:effectLst/>
                <a:latin typeface="open sans" panose="020B0606030504020204" pitchFamily="34" charset="0"/>
              </a:rPr>
              <a:t>The torque developed at the instant of starting of a motor is called as starting torque. Starting torque may be greater than running torque in some cases, or it may be lesser.</a:t>
            </a:r>
          </a:p>
          <a:p>
            <a:r>
              <a:rPr lang="en-ID" sz="1800" b="0" i="0" dirty="0" smtClean="0">
                <a:solidFill>
                  <a:srgbClr val="1E1E1E"/>
                </a:solidFill>
                <a:effectLst/>
                <a:latin typeface="open sans" panose="020B0606030504020204" pitchFamily="34" charset="0"/>
              </a:rPr>
              <a:t>We know, T =k</a:t>
            </a:r>
            <a:r>
              <a:rPr lang="en-ID" sz="1800" b="0" i="0" baseline="-25000" dirty="0" smtClean="0">
                <a:solidFill>
                  <a:srgbClr val="1E1E1E"/>
                </a:solidFill>
                <a:effectLst/>
                <a:latin typeface="open sans" panose="020B0606030504020204" pitchFamily="34" charset="0"/>
              </a:rPr>
              <a:t>1</a:t>
            </a:r>
            <a:r>
              <a:rPr lang="en-ID" sz="1800" b="0" i="0" dirty="0" smtClean="0">
                <a:solidFill>
                  <a:srgbClr val="1E1E1E"/>
                </a:solidFill>
                <a:effectLst/>
                <a:latin typeface="open sans" panose="020B0606030504020204" pitchFamily="34" charset="0"/>
              </a:rPr>
              <a:t> E</a:t>
            </a:r>
            <a:r>
              <a:rPr lang="en-ID" sz="1800" b="0" i="0" baseline="-25000" dirty="0" smtClean="0">
                <a:solidFill>
                  <a:srgbClr val="1E1E1E"/>
                </a:solidFill>
                <a:effectLst/>
                <a:latin typeface="open sans" panose="020B0606030504020204" pitchFamily="34" charset="0"/>
              </a:rPr>
              <a:t>2</a:t>
            </a:r>
            <a:r>
              <a:rPr lang="en-ID" sz="1800" b="0" i="0" dirty="0" smtClean="0">
                <a:solidFill>
                  <a:srgbClr val="1E1E1E"/>
                </a:solidFill>
                <a:effectLst/>
                <a:latin typeface="open sans" panose="020B0606030504020204" pitchFamily="34" charset="0"/>
              </a:rPr>
              <a:t> I</a:t>
            </a:r>
            <a:r>
              <a:rPr lang="en-ID" sz="1800" b="0" i="0" baseline="-25000" dirty="0" smtClean="0">
                <a:solidFill>
                  <a:srgbClr val="1E1E1E"/>
                </a:solidFill>
                <a:effectLst/>
                <a:latin typeface="open sans" panose="020B0606030504020204" pitchFamily="34" charset="0"/>
              </a:rPr>
              <a:t>2</a:t>
            </a:r>
            <a:r>
              <a:rPr lang="en-ID" sz="1800" b="0" i="0" dirty="0" smtClean="0">
                <a:solidFill>
                  <a:srgbClr val="1E1E1E"/>
                </a:solidFill>
                <a:effectLst/>
                <a:latin typeface="open sans" panose="020B0606030504020204" pitchFamily="34" charset="0"/>
              </a:rPr>
              <a:t> cosɸ</a:t>
            </a:r>
            <a:r>
              <a:rPr lang="en-ID" sz="1800" b="0" i="0" baseline="-25000" dirty="0" smtClean="0">
                <a:solidFill>
                  <a:srgbClr val="1E1E1E"/>
                </a:solidFill>
                <a:effectLst/>
                <a:latin typeface="open sans" panose="020B0606030504020204" pitchFamily="34" charset="0"/>
              </a:rPr>
              <a:t>2</a:t>
            </a:r>
            <a:r>
              <a:rPr lang="en-ID" sz="1800" b="0" i="0" dirty="0" smtClean="0">
                <a:solidFill>
                  <a:srgbClr val="1E1E1E"/>
                </a:solidFill>
                <a:effectLst/>
                <a:latin typeface="open sans" panose="020B0606030504020204" pitchFamily="34" charset="0"/>
              </a:rPr>
              <a:t>.</a:t>
            </a:r>
            <a:endParaRPr lang="en-ID" sz="1800" b="0" i="0" dirty="0">
              <a:solidFill>
                <a:srgbClr val="1E1E1E"/>
              </a:solidFill>
              <a:effectLst/>
              <a:latin typeface="open sans" panose="020B0606030504020204" pitchFamily="34" charset="0"/>
            </a:endParaRPr>
          </a:p>
        </p:txBody>
      </p:sp>
      <p:sp>
        <p:nvSpPr>
          <p:cNvPr id="9" name="Rectangle 8"/>
          <p:cNvSpPr/>
          <p:nvPr/>
        </p:nvSpPr>
        <p:spPr>
          <a:xfrm>
            <a:off x="457200" y="1978368"/>
            <a:ext cx="4572000" cy="1384995"/>
          </a:xfrm>
          <a:prstGeom prst="rect">
            <a:avLst/>
          </a:prstGeom>
        </p:spPr>
        <p:txBody>
          <a:bodyPr>
            <a:spAutoFit/>
          </a:bodyPr>
          <a:lstStyle/>
          <a:p>
            <a:r>
              <a:rPr lang="en-ID" sz="1800" b="0" i="0" dirty="0" smtClean="0">
                <a:solidFill>
                  <a:srgbClr val="1E1E1E"/>
                </a:solidFill>
                <a:effectLst/>
                <a:latin typeface="open sans" panose="020B0606030504020204" pitchFamily="34" charset="0"/>
              </a:rPr>
              <a:t>let, R2 = rotor resistance per phase</a:t>
            </a:r>
          </a:p>
          <a:p>
            <a:r>
              <a:rPr lang="en-ID" sz="1800" b="0" i="0" dirty="0" smtClean="0">
                <a:solidFill>
                  <a:srgbClr val="1E1E1E"/>
                </a:solidFill>
                <a:effectLst/>
                <a:latin typeface="open sans" panose="020B0606030504020204" pitchFamily="34" charset="0"/>
              </a:rPr>
              <a:t>      X2 = standstill rotor reactance</a:t>
            </a:r>
          </a:p>
          <a:p>
            <a:r>
              <a:rPr lang="en-ID" dirty="0" smtClean="0"/>
              <a:t/>
            </a:r>
            <a:br>
              <a:rPr lang="en-ID" dirty="0" smtClean="0"/>
            </a:br>
            <a:endParaRPr lang="en-US" dirty="0"/>
          </a:p>
        </p:txBody>
      </p:sp>
      <p:pic>
        <p:nvPicPr>
          <p:cNvPr id="10" name="Picture 7" descr="https://2.bp.blogspot.com/-MoPP4grodog/UvRrwboQRRI/AAAAAAAAAUk/xzayK8B10Pw/s1600/rotor-impeda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00" y="2615063"/>
            <a:ext cx="7620600" cy="757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5776" y="3354396"/>
            <a:ext cx="734496" cy="369332"/>
          </a:xfrm>
          <a:prstGeom prst="rect">
            <a:avLst/>
          </a:prstGeom>
        </p:spPr>
        <p:txBody>
          <a:bodyPr wrap="none">
            <a:spAutoFit/>
          </a:bodyPr>
          <a:lstStyle/>
          <a:p>
            <a:r>
              <a:rPr lang="en-US" sz="1800" b="0" i="0" dirty="0" smtClean="0">
                <a:solidFill>
                  <a:srgbClr val="1E1E1E"/>
                </a:solidFill>
                <a:effectLst/>
                <a:latin typeface="open sans" panose="020B0606030504020204" pitchFamily="34" charset="0"/>
              </a:rPr>
              <a:t>then,</a:t>
            </a:r>
            <a:endParaRPr lang="en-US" sz="1800" dirty="0"/>
          </a:p>
        </p:txBody>
      </p:sp>
      <p:pic>
        <p:nvPicPr>
          <p:cNvPr id="12" name="Picture 9" descr="https://3.bp.blogspot.com/-kAGRlz6CP_E/UvRtvbU5rJI/AAAAAAAAAUw/xU_838FdPZ0/s1600/standstill-cuurrent-p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700" y="3575302"/>
            <a:ext cx="7572740" cy="10699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7479" y="4530369"/>
            <a:ext cx="4730321" cy="369332"/>
          </a:xfrm>
          <a:prstGeom prst="rect">
            <a:avLst/>
          </a:prstGeom>
        </p:spPr>
        <p:txBody>
          <a:bodyPr wrap="square">
            <a:spAutoFit/>
          </a:bodyPr>
          <a:lstStyle/>
          <a:p>
            <a:r>
              <a:rPr lang="en-ID" sz="1800" dirty="0">
                <a:solidFill>
                  <a:srgbClr val="1E1E1E"/>
                </a:solidFill>
                <a:latin typeface="open sans" panose="020B0606030504020204" pitchFamily="34" charset="0"/>
              </a:rPr>
              <a:t>Therefore, starting torque can be given as</a:t>
            </a:r>
            <a:r>
              <a:rPr lang="en-ID" sz="1800" dirty="0" smtClean="0">
                <a:solidFill>
                  <a:srgbClr val="1E1E1E"/>
                </a:solidFill>
                <a:latin typeface="open sans" panose="020B0606030504020204" pitchFamily="34" charset="0"/>
              </a:rPr>
              <a:t>,</a:t>
            </a:r>
            <a:endParaRPr lang="en-ID" sz="1800" dirty="0">
              <a:solidFill>
                <a:srgbClr val="1E1E1E"/>
              </a:solidFill>
              <a:latin typeface="open sans" panose="020B0606030504020204" pitchFamily="34" charset="0"/>
            </a:endParaRPr>
          </a:p>
        </p:txBody>
      </p:sp>
      <p:pic>
        <p:nvPicPr>
          <p:cNvPr id="14" name="Picture 2" descr="https://2.bp.blogspot.com/-7dlWq07k1w8/UvRwdohuI0I/AAAAAAAAAU8/Two22aWUkfg/s1600/starting-torq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056324"/>
            <a:ext cx="6324600" cy="103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32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49" name="Rectangle 2"/>
          <p:cNvSpPr>
            <a:spLocks noChangeArrowheads="1"/>
          </p:cNvSpPr>
          <p:nvPr/>
        </p:nvSpPr>
        <p:spPr bwMode="auto">
          <a:xfrm>
            <a:off x="332041" y="342106"/>
            <a:ext cx="4500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dirty="0">
                <a:solidFill>
                  <a:srgbClr val="FF33CC"/>
                </a:solidFill>
                <a:latin typeface="Book Antiqua" panose="02040602050305030304" pitchFamily="18" charset="0"/>
              </a:rPr>
              <a:t>MATERI</a:t>
            </a:r>
            <a:r>
              <a:rPr lang="en-US" altLang="en-US" sz="2800" b="1" dirty="0">
                <a:latin typeface="Book Antiqua" panose="02040602050305030304" pitchFamily="18" charset="0"/>
              </a:rPr>
              <a:t> P</a:t>
            </a:r>
            <a:r>
              <a:rPr lang="en-US" altLang="en-US" sz="2800" b="1" dirty="0">
                <a:solidFill>
                  <a:srgbClr val="3333FF"/>
                </a:solidFill>
                <a:latin typeface="Book Antiqua" panose="02040602050305030304" pitchFamily="18" charset="0"/>
              </a:rPr>
              <a:t>ERKUL</a:t>
            </a:r>
            <a:r>
              <a:rPr lang="en-US" altLang="en-US" sz="2800" b="1" dirty="0">
                <a:latin typeface="Book Antiqua" panose="02040602050305030304" pitchFamily="18" charset="0"/>
              </a:rPr>
              <a:t>IAHAN</a:t>
            </a:r>
            <a:endParaRPr lang="en-US" altLang="en-US" dirty="0">
              <a:latin typeface="Arial" panose="020B0604020202020204" pitchFamily="34" charset="0"/>
            </a:endParaRPr>
          </a:p>
        </p:txBody>
      </p:sp>
      <p:sp>
        <p:nvSpPr>
          <p:cNvPr id="50" name="Rectangle 49"/>
          <p:cNvSpPr/>
          <p:nvPr/>
        </p:nvSpPr>
        <p:spPr>
          <a:xfrm>
            <a:off x="740263" y="1174751"/>
            <a:ext cx="7315200" cy="4819204"/>
          </a:xfrm>
          <a:prstGeom prst="rect">
            <a:avLst/>
          </a:prstGeom>
        </p:spPr>
        <p:txBody>
          <a:bodyPr wrap="square">
            <a:spAutoFit/>
          </a:bodyPr>
          <a:lstStyle/>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Macam-macam</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Karakteristik</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Merencanakan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penggunaan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Komponen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Starting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pada</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DC</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b="1" dirty="0" smtClean="0">
                <a:effectLst/>
                <a:latin typeface="Arial" panose="020B0604020202020204" pitchFamily="34" charset="0"/>
                <a:ea typeface="Calibri" panose="020F0502020204030204" pitchFamily="34" charset="0"/>
                <a:cs typeface="Times New Roman" panose="02020603050405020304" pitchFamily="18" charset="0"/>
              </a:rPr>
              <a:t>UJIAN TENGAH SEMESTER</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Induksi</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stepper</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servo</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pengereman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pada</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kerja</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inverter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induksi</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PLC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aplikasi</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program PLC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effectLst/>
                <a:latin typeface="Arial" panose="020B0604020202020204" pitchFamily="34" charset="0"/>
                <a:ea typeface="Calibri" panose="020F0502020204030204" pitchFamily="34" charset="0"/>
                <a:cs typeface="Times New Roman" panose="02020603050405020304" pitchFamily="18" charset="0"/>
              </a:rPr>
              <a:t>pengaturan</a:t>
            </a:r>
            <a:r>
              <a:rPr lang="en-US" sz="1800" dirty="0" smtClean="0">
                <a:effectLst/>
                <a:latin typeface="Arial" panose="020B0604020202020204" pitchFamily="34" charset="0"/>
                <a:ea typeface="Calibri" panose="020F0502020204030204" pitchFamily="34" charset="0"/>
                <a:cs typeface="Times New Roman" panose="02020603050405020304" pitchFamily="18" charset="0"/>
              </a:rPr>
              <a:t> motor</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1800" b="1" dirty="0" smtClean="0">
                <a:effectLst/>
                <a:latin typeface="Arial" panose="020B0604020202020204" pitchFamily="34" charset="0"/>
                <a:ea typeface="Calibri" panose="020F0502020204030204" pitchFamily="34" charset="0"/>
                <a:cs typeface="Times New Roman" panose="02020603050405020304" pitchFamily="18" charset="0"/>
              </a:rPr>
              <a:t>EVALUASI AKHIR SEMESTER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46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ppt_x</p:attrName>
                                        </p:attrNameLst>
                                      </p:cBhvr>
                                      <p:tavLst>
                                        <p:tav tm="0">
                                          <p:val>
                                            <p:strVal val="#ppt_x-.2"/>
                                          </p:val>
                                        </p:tav>
                                        <p:tav tm="100000">
                                          <p:val>
                                            <p:strVal val="#ppt_x"/>
                                          </p:val>
                                        </p:tav>
                                      </p:tavLst>
                                    </p:anim>
                                    <p:anim calcmode="lin" valueType="num">
                                      <p:cBhvr>
                                        <p:cTn id="8"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9"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81000" y="381000"/>
            <a:ext cx="3042821" cy="369332"/>
          </a:xfrm>
          <a:prstGeom prst="rect">
            <a:avLst/>
          </a:prstGeom>
        </p:spPr>
        <p:txBody>
          <a:bodyPr wrap="none">
            <a:spAutoFit/>
          </a:bodyPr>
          <a:lstStyle/>
          <a:p>
            <a:r>
              <a:rPr lang="en-ID" sz="1800" dirty="0">
                <a:solidFill>
                  <a:srgbClr val="1E1E1E"/>
                </a:solidFill>
                <a:latin typeface="open sans" panose="020B0606030504020204" pitchFamily="34" charset="0"/>
              </a:rPr>
              <a:t>The constant k1 = 3 / 2πNs</a:t>
            </a:r>
            <a:endParaRPr lang="en-US" sz="1800" dirty="0"/>
          </a:p>
        </p:txBody>
      </p:sp>
      <p:pic>
        <p:nvPicPr>
          <p:cNvPr id="8" name="Picture 2" descr="https://2.bp.blogspot.com/-PwPxVfTOYrA/UvRyK94VPDI/AAAAAAAAAVI/4R4kT2uq5L4/s1600/starting-torque-3phase-mo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838200"/>
            <a:ext cx="3936268"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7200" y="1828800"/>
            <a:ext cx="8077200" cy="3231654"/>
          </a:xfrm>
          <a:prstGeom prst="rect">
            <a:avLst/>
          </a:prstGeom>
        </p:spPr>
        <p:txBody>
          <a:bodyPr wrap="square">
            <a:spAutoFit/>
          </a:bodyPr>
          <a:lstStyle/>
          <a:p>
            <a:r>
              <a:rPr lang="en-ID" b="1" dirty="0">
                <a:solidFill>
                  <a:srgbClr val="1E1E1E"/>
                </a:solidFill>
                <a:latin typeface="Raleway"/>
              </a:rPr>
              <a:t>Crawling</a:t>
            </a:r>
          </a:p>
          <a:p>
            <a:r>
              <a:rPr lang="en-ID" sz="1800" dirty="0">
                <a:solidFill>
                  <a:srgbClr val="1E1E1E"/>
                </a:solidFill>
                <a:latin typeface="open sans" panose="020B0606030504020204" pitchFamily="34" charset="0"/>
              </a:rPr>
              <a:t>Sometimes, squirrel cage induction motors exhibits a tendency to run at very slow speeds (as low as one-seventh of their synchronous speed). This phenomenon is called as </a:t>
            </a:r>
            <a:r>
              <a:rPr lang="en-ID" sz="1800" b="1" dirty="0">
                <a:solidFill>
                  <a:srgbClr val="1E1E1E"/>
                </a:solidFill>
                <a:latin typeface="open sans" panose="020B0606030504020204" pitchFamily="34" charset="0"/>
              </a:rPr>
              <a:t>crawling of an </a:t>
            </a:r>
            <a:r>
              <a:rPr lang="en-ID" sz="1800" b="1" dirty="0">
                <a:solidFill>
                  <a:srgbClr val="21618C"/>
                </a:solidFill>
                <a:latin typeface="open sans" panose="020B0606030504020204" pitchFamily="34" charset="0"/>
                <a:hlinkClick r:id="rId5"/>
              </a:rPr>
              <a:t>induction motor</a:t>
            </a:r>
            <a:r>
              <a:rPr lang="en-ID" sz="1800" dirty="0">
                <a:solidFill>
                  <a:srgbClr val="1E1E1E"/>
                </a:solidFill>
                <a:latin typeface="open sans" panose="020B0606030504020204" pitchFamily="34" charset="0"/>
              </a:rPr>
              <a:t>.</a:t>
            </a:r>
          </a:p>
          <a:p>
            <a:r>
              <a:rPr lang="en-ID" sz="1800" dirty="0">
                <a:solidFill>
                  <a:srgbClr val="1E1E1E"/>
                </a:solidFill>
                <a:latin typeface="open sans" panose="020B0606030504020204" pitchFamily="34" charset="0"/>
              </a:rPr>
              <a:t>This action is due to the fact that, flux wave produced by a stator winding is not purely sine wave. Instead, it is a complex wave consisting a fundamental wave and odd harmonics like 3rd, 5th, 7th etc. The fundamental wave revolves synchronously at synchronous speed Ns whereas 3rd, 5th, 7th harmonics may rotate in forward or backward direction at Ns/3, Ns/5, Ns/7 speeds respectively. Hence, harmonic torques are also developed in addition with fundamental torque</a:t>
            </a:r>
            <a:r>
              <a:rPr lang="en-ID" sz="1800" dirty="0" smtClean="0">
                <a:solidFill>
                  <a:srgbClr val="1E1E1E"/>
                </a:solidFill>
                <a:latin typeface="open sans" panose="020B0606030504020204" pitchFamily="34" charset="0"/>
              </a:rPr>
              <a:t>.</a:t>
            </a:r>
            <a:endParaRPr lang="en-US" sz="1800" dirty="0"/>
          </a:p>
        </p:txBody>
      </p:sp>
    </p:spTree>
    <p:extLst>
      <p:ext uri="{BB962C8B-B14F-4D97-AF65-F5344CB8AC3E}">
        <p14:creationId xmlns:p14="http://schemas.microsoft.com/office/powerpoint/2010/main" val="2627930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04800" y="533400"/>
            <a:ext cx="7620000" cy="1754326"/>
          </a:xfrm>
          <a:prstGeom prst="rect">
            <a:avLst/>
          </a:prstGeom>
        </p:spPr>
        <p:txBody>
          <a:bodyPr wrap="square">
            <a:spAutoFit/>
          </a:bodyPr>
          <a:lstStyle/>
          <a:p>
            <a:r>
              <a:rPr lang="en-ID" sz="1800" dirty="0" smtClean="0">
                <a:solidFill>
                  <a:srgbClr val="1E1E1E"/>
                </a:solidFill>
                <a:latin typeface="open sans" panose="020B0606030504020204" pitchFamily="34" charset="0"/>
              </a:rPr>
              <a:t>3rd </a:t>
            </a:r>
            <a:r>
              <a:rPr lang="en-ID" sz="1800" dirty="0">
                <a:solidFill>
                  <a:srgbClr val="1E1E1E"/>
                </a:solidFill>
                <a:latin typeface="open sans" panose="020B0606030504020204" pitchFamily="34" charset="0"/>
              </a:rPr>
              <a:t>harmonics are absent in a balanced 3-phase system. Hence 3rdd harmonics do not produce rotating field and torque. The total motor torque now consist three components as: (</a:t>
            </a:r>
            <a:r>
              <a:rPr lang="en-ID" sz="1800" dirty="0" err="1">
                <a:solidFill>
                  <a:srgbClr val="1E1E1E"/>
                </a:solidFill>
                <a:latin typeface="open sans" panose="020B0606030504020204" pitchFamily="34" charset="0"/>
              </a:rPr>
              <a:t>i</a:t>
            </a:r>
            <a:r>
              <a:rPr lang="en-ID" sz="1800" dirty="0">
                <a:solidFill>
                  <a:srgbClr val="1E1E1E"/>
                </a:solidFill>
                <a:latin typeface="open sans" panose="020B0606030504020204" pitchFamily="34" charset="0"/>
              </a:rPr>
              <a:t>) the fundamental torque with synchronous speed Ns, (ii) 5th harmonic torque with synchronous speed Ns/5, (iv) 7th harmonic torque with synchronous speed Ns/7 (provided that higher harmonics are neglected).</a:t>
            </a:r>
            <a:endParaRPr lang="en-ID" sz="1800" b="0" i="0" dirty="0">
              <a:solidFill>
                <a:srgbClr val="1E1E1E"/>
              </a:solidFill>
              <a:effectLst/>
              <a:latin typeface="open sans" panose="020B0606030504020204" pitchFamily="34" charset="0"/>
            </a:endParaRPr>
          </a:p>
        </p:txBody>
      </p:sp>
      <p:sp>
        <p:nvSpPr>
          <p:cNvPr id="8" name="Rectangle 7"/>
          <p:cNvSpPr/>
          <p:nvPr/>
        </p:nvSpPr>
        <p:spPr>
          <a:xfrm>
            <a:off x="607996" y="2348123"/>
            <a:ext cx="8307404" cy="3693319"/>
          </a:xfrm>
          <a:prstGeom prst="rect">
            <a:avLst/>
          </a:prstGeom>
        </p:spPr>
        <p:txBody>
          <a:bodyPr wrap="square">
            <a:spAutoFit/>
          </a:bodyPr>
          <a:lstStyle/>
          <a:p>
            <a:r>
              <a:rPr lang="en-ID" sz="1800" dirty="0">
                <a:solidFill>
                  <a:srgbClr val="1E1E1E"/>
                </a:solidFill>
                <a:latin typeface="open sans" panose="020B0606030504020204" pitchFamily="34" charset="0"/>
              </a:rPr>
              <a:t>Now, 5th harmonic currents will have phase difference of 5 X 120 =  600° =2 X 360 - 120 = -120°. Hence the revolving speed set up will be in reverse direction with speed Ns/5. The small amount of 5th harmonic torque produces breaking action and can be neglected.</a:t>
            </a:r>
          </a:p>
          <a:p>
            <a:r>
              <a:rPr lang="en-ID" sz="1800" dirty="0">
                <a:solidFill>
                  <a:srgbClr val="1E1E1E"/>
                </a:solidFill>
                <a:latin typeface="open sans" panose="020B0606030504020204" pitchFamily="34" charset="0"/>
              </a:rPr>
              <a:t>The 7th harmonic currents will have phase difference of 7 X 120 = 840° = 2 X 360 +120 = + 120°. Hence they will set up rotating field in forward direction with synchronous speed equal to Ns/7. If we neglect all the higher harmonics, the resultant torque will be equal to sum of fundamental torque and 7th harmonic torque. 7th harmonic torque reaches its maximum positive value just before1/7 </a:t>
            </a:r>
            <a:r>
              <a:rPr lang="en-ID" sz="1800" dirty="0" err="1">
                <a:solidFill>
                  <a:srgbClr val="1E1E1E"/>
                </a:solidFill>
                <a:latin typeface="open sans" panose="020B0606030504020204" pitchFamily="34" charset="0"/>
              </a:rPr>
              <a:t>th</a:t>
            </a:r>
            <a:r>
              <a:rPr lang="en-ID" sz="1800" dirty="0">
                <a:solidFill>
                  <a:srgbClr val="1E1E1E"/>
                </a:solidFill>
                <a:latin typeface="open sans" panose="020B0606030504020204" pitchFamily="34" charset="0"/>
              </a:rPr>
              <a:t> of Ns. If the mechanical load on the shaft involves constant load torque, the torque developed by the motor may fall below this load torque. In this case, motor will not accelerate </a:t>
            </a:r>
            <a:r>
              <a:rPr lang="en-ID" sz="1800" dirty="0" err="1">
                <a:solidFill>
                  <a:srgbClr val="1E1E1E"/>
                </a:solidFill>
                <a:latin typeface="open sans" panose="020B0606030504020204" pitchFamily="34" charset="0"/>
              </a:rPr>
              <a:t>upto</a:t>
            </a:r>
            <a:r>
              <a:rPr lang="en-ID" sz="1800" dirty="0">
                <a:solidFill>
                  <a:srgbClr val="1E1E1E"/>
                </a:solidFill>
                <a:latin typeface="open sans" panose="020B0606030504020204" pitchFamily="34" charset="0"/>
              </a:rPr>
              <a:t> its normal speed, but it will run at a speed which is nearly 1/7th of </a:t>
            </a:r>
            <a:r>
              <a:rPr lang="en-ID" sz="1800" dirty="0" err="1">
                <a:solidFill>
                  <a:srgbClr val="1E1E1E"/>
                </a:solidFill>
                <a:latin typeface="open sans" panose="020B0606030504020204" pitchFamily="34" charset="0"/>
              </a:rPr>
              <a:t>of</a:t>
            </a:r>
            <a:r>
              <a:rPr lang="en-ID" sz="1800" dirty="0">
                <a:solidFill>
                  <a:srgbClr val="1E1E1E"/>
                </a:solidFill>
                <a:latin typeface="open sans" panose="020B0606030504020204" pitchFamily="34" charset="0"/>
              </a:rPr>
              <a:t> its normal </a:t>
            </a:r>
            <a:endParaRPr lang="en-ID" sz="1800" b="0" i="0" dirty="0">
              <a:solidFill>
                <a:srgbClr val="1E1E1E"/>
              </a:solidFill>
              <a:effectLst/>
              <a:latin typeface="open sans" panose="020B0606030504020204" pitchFamily="34" charset="0"/>
            </a:endParaRPr>
          </a:p>
        </p:txBody>
      </p:sp>
    </p:spTree>
    <p:extLst>
      <p:ext uri="{BB962C8B-B14F-4D97-AF65-F5344CB8AC3E}">
        <p14:creationId xmlns:p14="http://schemas.microsoft.com/office/powerpoint/2010/main" val="1223798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2" descr="https://4.bp.blogspot.com/-KjrMm5NaTew/UwmNAoFO-FI/AAAAAAAAAhg/rfrIfkkelD0/s1600/crawling-induction-mo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106" y="-28874"/>
            <a:ext cx="5138633" cy="49956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2893" y="381000"/>
            <a:ext cx="2462213" cy="4893647"/>
          </a:xfrm>
          <a:prstGeom prst="rect">
            <a:avLst/>
          </a:prstGeom>
        </p:spPr>
        <p:txBody>
          <a:bodyPr wrap="square">
            <a:spAutoFit/>
          </a:bodyPr>
          <a:lstStyle/>
          <a:p>
            <a:r>
              <a:rPr lang="en-ID" b="1" dirty="0">
                <a:solidFill>
                  <a:srgbClr val="1E1E1E"/>
                </a:solidFill>
                <a:latin typeface="Raleway"/>
              </a:rPr>
              <a:t>Cogging (Magnetic Locking Or Teeth Locking)</a:t>
            </a:r>
          </a:p>
          <a:p>
            <a:r>
              <a:rPr lang="en-ID" sz="1800" dirty="0">
                <a:solidFill>
                  <a:srgbClr val="1E1E1E"/>
                </a:solidFill>
                <a:latin typeface="open sans" panose="020B0606030504020204" pitchFamily="34" charset="0"/>
              </a:rPr>
              <a:t>Sometimes, the rotor of a squirrel cage induction motor refuses to start at all, particularly if the supply voltage is low. This happens especially when number of rotor teeth is equal to number of stator teeth, </a:t>
            </a:r>
            <a:endParaRPr lang="en-ID" sz="1800" b="0" i="0" dirty="0">
              <a:solidFill>
                <a:srgbClr val="1E1E1E"/>
              </a:solidFill>
              <a:effectLst/>
              <a:latin typeface="open sans" panose="020B0606030504020204" pitchFamily="34" charset="0"/>
            </a:endParaRPr>
          </a:p>
        </p:txBody>
      </p:sp>
      <p:sp>
        <p:nvSpPr>
          <p:cNvPr id="9" name="Rectangle 8"/>
          <p:cNvSpPr/>
          <p:nvPr/>
        </p:nvSpPr>
        <p:spPr>
          <a:xfrm>
            <a:off x="975068" y="4853468"/>
            <a:ext cx="8092732" cy="1477328"/>
          </a:xfrm>
          <a:prstGeom prst="rect">
            <a:avLst/>
          </a:prstGeom>
        </p:spPr>
        <p:txBody>
          <a:bodyPr wrap="square">
            <a:spAutoFit/>
          </a:bodyPr>
          <a:lstStyle/>
          <a:p>
            <a:r>
              <a:rPr lang="en-ID" sz="1800" dirty="0">
                <a:solidFill>
                  <a:srgbClr val="1E1E1E"/>
                </a:solidFill>
                <a:latin typeface="open sans" panose="020B0606030504020204" pitchFamily="34" charset="0"/>
              </a:rPr>
              <a:t>because of magnetic locking between the stator teeth and the rotor teeth. When the rotor teeth and stator teeth face each other, the reluctance of the magnetic path is minimum, that is why the rotor tends to remain fixed. This phenomenon is called cogging or </a:t>
            </a:r>
            <a:r>
              <a:rPr lang="en-ID" sz="1800" b="1" dirty="0">
                <a:solidFill>
                  <a:srgbClr val="1E1E1E"/>
                </a:solidFill>
                <a:latin typeface="open sans" panose="020B0606030504020204" pitchFamily="34" charset="0"/>
              </a:rPr>
              <a:t>magnetic locking of induction </a:t>
            </a:r>
            <a:r>
              <a:rPr lang="en-ID" sz="1800" b="1" dirty="0" err="1" smtClean="0">
                <a:solidFill>
                  <a:srgbClr val="1E1E1E"/>
                </a:solidFill>
                <a:latin typeface="open sans" panose="020B0606030504020204" pitchFamily="34" charset="0"/>
              </a:rPr>
              <a:t>mo</a:t>
            </a:r>
            <a:r>
              <a:rPr lang="en-ID" sz="1800" b="1" dirty="0">
                <a:solidFill>
                  <a:srgbClr val="1E1E1E"/>
                </a:solidFill>
                <a:latin typeface="open sans" panose="020B0606030504020204" pitchFamily="34" charset="0"/>
              </a:rPr>
              <a:t> tor</a:t>
            </a:r>
            <a:r>
              <a:rPr lang="en-ID" sz="1800" dirty="0">
                <a:solidFill>
                  <a:srgbClr val="1E1E1E"/>
                </a:solidFill>
                <a:latin typeface="open sans" panose="020B0606030504020204" pitchFamily="34" charset="0"/>
              </a:rPr>
              <a:t>.</a:t>
            </a:r>
            <a:endParaRPr lang="en-US" sz="1800" dirty="0"/>
          </a:p>
        </p:txBody>
      </p:sp>
    </p:spTree>
    <p:extLst>
      <p:ext uri="{BB962C8B-B14F-4D97-AF65-F5344CB8AC3E}">
        <p14:creationId xmlns:p14="http://schemas.microsoft.com/office/powerpoint/2010/main" val="228569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666800" y="860880"/>
            <a:ext cx="5638800" cy="461665"/>
          </a:xfrm>
          <a:prstGeom prst="rect">
            <a:avLst/>
          </a:prstGeom>
        </p:spPr>
        <p:txBody>
          <a:bodyPr wrap="square">
            <a:spAutoFit/>
          </a:bodyPr>
          <a:lstStyle/>
          <a:p>
            <a:r>
              <a:rPr lang="en-ID" b="1" dirty="0">
                <a:solidFill>
                  <a:srgbClr val="000000"/>
                </a:solidFill>
                <a:latin typeface="Raleway"/>
              </a:rPr>
              <a:t>Speed Control Methods Of DC Motor</a:t>
            </a:r>
          </a:p>
        </p:txBody>
      </p:sp>
      <p:sp>
        <p:nvSpPr>
          <p:cNvPr id="8" name="Rectangle 7"/>
          <p:cNvSpPr/>
          <p:nvPr/>
        </p:nvSpPr>
        <p:spPr>
          <a:xfrm>
            <a:off x="343000" y="241608"/>
            <a:ext cx="6286400" cy="619272"/>
          </a:xfrm>
          <a:prstGeom prst="rect">
            <a:avLst/>
          </a:prstGeom>
        </p:spPr>
        <p:txBody>
          <a:bodyPr wrap="square">
            <a:spAutoFit/>
          </a:bodyPr>
          <a:lstStyle/>
          <a:p>
            <a:pPr lvl="0">
              <a:lnSpc>
                <a:spcPct val="107000"/>
              </a:lnSpc>
              <a:spcAft>
                <a:spcPts val="0"/>
              </a:spcAft>
            </a:pPr>
            <a:r>
              <a:rPr lang="en-US" sz="3200" b="1" dirty="0" smtClean="0">
                <a:latin typeface="Arial" panose="020B0604020202020204" pitchFamily="34" charset="0"/>
                <a:ea typeface="Calibri" panose="020F0502020204030204" pitchFamily="34" charset="0"/>
                <a:cs typeface="Times New Roman" panose="02020603050405020304" pitchFamily="18" charset="0"/>
              </a:rPr>
              <a:t>4 </a:t>
            </a:r>
            <a:r>
              <a:rPr lang="en-US" sz="3200" b="1" dirty="0" err="1" smtClean="0">
                <a:latin typeface="Arial" panose="020B0604020202020204" pitchFamily="34" charset="0"/>
                <a:ea typeface="Calibri" panose="020F0502020204030204" pitchFamily="34" charset="0"/>
                <a:cs typeface="Times New Roman" panose="02020603050405020304" pitchFamily="18" charset="0"/>
              </a:rPr>
              <a:t>Pengaturan</a:t>
            </a:r>
            <a:r>
              <a:rPr lang="en-US" sz="3200" b="1" dirty="0" smtClean="0">
                <a:latin typeface="Arial" panose="020B0604020202020204" pitchFamily="34" charset="0"/>
                <a:ea typeface="Calibri" panose="020F0502020204030204" pitchFamily="34" charset="0"/>
                <a:cs typeface="Times New Roman" panose="02020603050405020304" pitchFamily="18" charset="0"/>
              </a:rPr>
              <a:t> </a:t>
            </a:r>
            <a:r>
              <a:rPr lang="en-US" sz="3200" b="1" dirty="0">
                <a:latin typeface="Arial" panose="020B0604020202020204" pitchFamily="34" charset="0"/>
                <a:ea typeface="Calibri" panose="020F0502020204030204" pitchFamily="34" charset="0"/>
                <a:cs typeface="Times New Roman" panose="02020603050405020304" pitchFamily="18" charset="0"/>
              </a:rPr>
              <a:t>Motor </a:t>
            </a:r>
            <a:r>
              <a:rPr lang="en-US" sz="3200" b="1" dirty="0" err="1">
                <a:latin typeface="Arial" panose="020B0604020202020204" pitchFamily="34" charset="0"/>
                <a:ea typeface="Calibri" panose="020F0502020204030204" pitchFamily="34" charset="0"/>
                <a:cs typeface="Times New Roman" panose="02020603050405020304" pitchFamily="18" charset="0"/>
              </a:rPr>
              <a:t>Listrik</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66800" y="1336983"/>
            <a:ext cx="2772169" cy="400110"/>
          </a:xfrm>
          <a:prstGeom prst="rect">
            <a:avLst/>
          </a:prstGeom>
        </p:spPr>
        <p:txBody>
          <a:bodyPr wrap="none">
            <a:spAutoFit/>
          </a:bodyPr>
          <a:lstStyle/>
          <a:p>
            <a:r>
              <a:rPr lang="en-ID" sz="2000" b="1" dirty="0">
                <a:solidFill>
                  <a:srgbClr val="1E1E1E"/>
                </a:solidFill>
                <a:latin typeface="Raleway"/>
              </a:rPr>
              <a:t>Speed Of A DC Motor</a:t>
            </a:r>
            <a:endParaRPr lang="en-ID" sz="2000" b="1" i="0" dirty="0">
              <a:solidFill>
                <a:srgbClr val="1E1E1E"/>
              </a:solidFill>
              <a:effectLst/>
              <a:latin typeface="Raleway"/>
            </a:endParaRPr>
          </a:p>
        </p:txBody>
      </p:sp>
      <p:sp>
        <p:nvSpPr>
          <p:cNvPr id="10" name="Rectangle 9"/>
          <p:cNvSpPr/>
          <p:nvPr/>
        </p:nvSpPr>
        <p:spPr>
          <a:xfrm>
            <a:off x="682040" y="1768375"/>
            <a:ext cx="8157160" cy="4308872"/>
          </a:xfrm>
          <a:prstGeom prst="rect">
            <a:avLst/>
          </a:prstGeom>
        </p:spPr>
        <p:txBody>
          <a:bodyPr wrap="square">
            <a:spAutoFit/>
          </a:bodyPr>
          <a:lstStyle/>
          <a:p>
            <a:r>
              <a:rPr lang="en-ID" sz="1800" dirty="0">
                <a:solidFill>
                  <a:srgbClr val="1E1E1E"/>
                </a:solidFill>
                <a:latin typeface="open sans" panose="020B0606030504020204" pitchFamily="34" charset="0"/>
              </a:rPr>
              <a:t>Back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a:t>
            </a:r>
            <a:r>
              <a:rPr lang="en-ID" sz="1800" dirty="0" err="1">
                <a:solidFill>
                  <a:srgbClr val="1E1E1E"/>
                </a:solidFill>
                <a:latin typeface="open sans" panose="020B0606030504020204" pitchFamily="34" charset="0"/>
              </a:rPr>
              <a:t>E</a:t>
            </a:r>
            <a:r>
              <a:rPr lang="en-ID" sz="1800" baseline="-25000" dirty="0" err="1">
                <a:solidFill>
                  <a:srgbClr val="1E1E1E"/>
                </a:solidFill>
                <a:latin typeface="open sans" panose="020B0606030504020204" pitchFamily="34" charset="0"/>
              </a:rPr>
              <a:t>b</a:t>
            </a:r>
            <a:r>
              <a:rPr lang="en-ID" sz="1800" dirty="0">
                <a:solidFill>
                  <a:srgbClr val="1E1E1E"/>
                </a:solidFill>
                <a:latin typeface="open sans" panose="020B0606030504020204" pitchFamily="34" charset="0"/>
              </a:rPr>
              <a:t> of a </a:t>
            </a:r>
            <a:r>
              <a:rPr lang="en-ID" sz="1800" dirty="0">
                <a:solidFill>
                  <a:srgbClr val="21618C"/>
                </a:solidFill>
                <a:latin typeface="open sans" panose="020B0606030504020204" pitchFamily="34" charset="0"/>
                <a:hlinkClick r:id="rId4"/>
              </a:rPr>
              <a:t>DC motor</a:t>
            </a:r>
            <a:r>
              <a:rPr lang="en-ID" sz="1800" dirty="0">
                <a:solidFill>
                  <a:srgbClr val="1E1E1E"/>
                </a:solidFill>
                <a:latin typeface="open sans" panose="020B0606030504020204" pitchFamily="34" charset="0"/>
              </a:rPr>
              <a:t> is nothing but the induced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in armature conductors due to rotation of the armature in magnetic field. Thus, the magnitude of </a:t>
            </a:r>
            <a:r>
              <a:rPr lang="en-ID" sz="1800" dirty="0" err="1">
                <a:solidFill>
                  <a:srgbClr val="1E1E1E"/>
                </a:solidFill>
                <a:latin typeface="open sans" panose="020B0606030504020204" pitchFamily="34" charset="0"/>
              </a:rPr>
              <a:t>E</a:t>
            </a:r>
            <a:r>
              <a:rPr lang="en-ID" sz="1800" baseline="-25000" dirty="0" err="1">
                <a:solidFill>
                  <a:srgbClr val="1E1E1E"/>
                </a:solidFill>
                <a:latin typeface="open sans" panose="020B0606030504020204" pitchFamily="34" charset="0"/>
              </a:rPr>
              <a:t>b</a:t>
            </a:r>
            <a:r>
              <a:rPr lang="en-ID" sz="1800" dirty="0">
                <a:solidFill>
                  <a:srgbClr val="1E1E1E"/>
                </a:solidFill>
                <a:latin typeface="open sans" panose="020B0606030504020204" pitchFamily="34" charset="0"/>
              </a:rPr>
              <a:t> can be given by </a:t>
            </a:r>
            <a:r>
              <a:rPr lang="en-ID" sz="1800" dirty="0">
                <a:solidFill>
                  <a:srgbClr val="21618C"/>
                </a:solidFill>
                <a:latin typeface="open sans" panose="020B0606030504020204" pitchFamily="34" charset="0"/>
                <a:hlinkClick r:id="rId5"/>
              </a:rPr>
              <a:t>EMF equation of a DC generator</a:t>
            </a:r>
            <a:r>
              <a:rPr lang="en-ID" sz="1800" dirty="0">
                <a:solidFill>
                  <a:srgbClr val="1E1E1E"/>
                </a:solidFill>
                <a:latin typeface="open sans" panose="020B0606030504020204" pitchFamily="34" charset="0"/>
              </a:rPr>
              <a:t>.</a:t>
            </a:r>
            <a:r>
              <a:rPr lang="en-ID" sz="1800" dirty="0"/>
              <a:t/>
            </a:r>
            <a:br>
              <a:rPr lang="en-ID" sz="1800" dirty="0"/>
            </a:br>
            <a:endParaRPr lang="en-ID" sz="1800" dirty="0" smtClean="0"/>
          </a:p>
          <a:p>
            <a:r>
              <a:rPr lang="en-ID" sz="1800" dirty="0">
                <a:solidFill>
                  <a:srgbClr val="1E1E1E"/>
                </a:solidFill>
                <a:latin typeface="open sans" panose="020B0606030504020204" pitchFamily="34" charset="0"/>
              </a:rPr>
              <a:t>	</a:t>
            </a:r>
            <a:r>
              <a:rPr lang="en-ID" sz="2800" dirty="0" err="1" smtClean="0">
                <a:solidFill>
                  <a:srgbClr val="1E1E1E"/>
                </a:solidFill>
                <a:latin typeface="open sans" panose="020B0606030504020204" pitchFamily="34" charset="0"/>
              </a:rPr>
              <a:t>E</a:t>
            </a:r>
            <a:r>
              <a:rPr lang="en-ID" sz="2800" baseline="-25000" dirty="0" err="1" smtClean="0">
                <a:solidFill>
                  <a:srgbClr val="1E1E1E"/>
                </a:solidFill>
                <a:latin typeface="open sans" panose="020B0606030504020204" pitchFamily="34" charset="0"/>
              </a:rPr>
              <a:t>b</a:t>
            </a:r>
            <a:r>
              <a:rPr lang="en-ID" sz="2800" dirty="0">
                <a:solidFill>
                  <a:srgbClr val="1E1E1E"/>
                </a:solidFill>
                <a:latin typeface="open sans" panose="020B0606030504020204" pitchFamily="34" charset="0"/>
              </a:rPr>
              <a:t> = </a:t>
            </a:r>
            <a:r>
              <a:rPr lang="en-ID" sz="2800" baseline="30000" dirty="0">
                <a:solidFill>
                  <a:srgbClr val="1E1E1E"/>
                </a:solidFill>
                <a:latin typeface="open sans" panose="020B0606030504020204" pitchFamily="34" charset="0"/>
              </a:rPr>
              <a:t>PØNZ</a:t>
            </a:r>
            <a:r>
              <a:rPr lang="en-ID" sz="2800" dirty="0">
                <a:solidFill>
                  <a:srgbClr val="1E1E1E"/>
                </a:solidFill>
                <a:latin typeface="open sans" panose="020B0606030504020204" pitchFamily="34" charset="0"/>
              </a:rPr>
              <a:t>/</a:t>
            </a:r>
            <a:r>
              <a:rPr lang="en-ID" sz="2800" baseline="-25000" dirty="0">
                <a:solidFill>
                  <a:srgbClr val="1E1E1E"/>
                </a:solidFill>
                <a:latin typeface="open sans" panose="020B0606030504020204" pitchFamily="34" charset="0"/>
              </a:rPr>
              <a:t>60A</a:t>
            </a:r>
            <a:r>
              <a:rPr lang="en-ID" sz="2800" dirty="0"/>
              <a:t/>
            </a:r>
            <a:br>
              <a:rPr lang="en-ID" sz="2800" dirty="0"/>
            </a:br>
            <a:endParaRPr lang="en-ID" sz="1800" dirty="0" smtClean="0"/>
          </a:p>
          <a:p>
            <a:r>
              <a:rPr lang="en-ID" sz="1800" dirty="0" smtClean="0">
                <a:solidFill>
                  <a:srgbClr val="1E1E1E"/>
                </a:solidFill>
                <a:latin typeface="open sans" panose="020B0606030504020204" pitchFamily="34" charset="0"/>
              </a:rPr>
              <a:t>(</a:t>
            </a:r>
            <a:r>
              <a:rPr lang="en-ID" sz="1800" dirty="0">
                <a:solidFill>
                  <a:srgbClr val="1E1E1E"/>
                </a:solidFill>
                <a:latin typeface="open sans" panose="020B0606030504020204" pitchFamily="34" charset="0"/>
              </a:rPr>
              <a:t>where, P = no. of poles, Ø = flux/pole, N = speed in rpm, Z = no. of </a:t>
            </a:r>
            <a:r>
              <a:rPr lang="en-ID" sz="1800" dirty="0">
                <a:solidFill>
                  <a:srgbClr val="21618C"/>
                </a:solidFill>
                <a:latin typeface="open sans" panose="020B0606030504020204" pitchFamily="34" charset="0"/>
                <a:hlinkClick r:id="rId6"/>
              </a:rPr>
              <a:t>armature conductors</a:t>
            </a:r>
            <a:r>
              <a:rPr lang="en-ID" sz="1800" dirty="0">
                <a:solidFill>
                  <a:srgbClr val="1E1E1E"/>
                </a:solidFill>
                <a:latin typeface="open sans" panose="020B0606030504020204" pitchFamily="34" charset="0"/>
              </a:rPr>
              <a:t>, A = parallel paths)</a:t>
            </a:r>
            <a:r>
              <a:rPr lang="en-ID" sz="1800" dirty="0"/>
              <a:t/>
            </a:r>
            <a:br>
              <a:rPr lang="en-ID" sz="1800" dirty="0"/>
            </a:br>
            <a:r>
              <a:rPr lang="en-ID" sz="1800" dirty="0"/>
              <a:t/>
            </a:r>
            <a:br>
              <a:rPr lang="en-ID" sz="1800" dirty="0"/>
            </a:br>
            <a:r>
              <a:rPr lang="en-ID" sz="1800" dirty="0" err="1">
                <a:solidFill>
                  <a:srgbClr val="1E1E1E"/>
                </a:solidFill>
                <a:latin typeface="open sans" panose="020B0606030504020204" pitchFamily="34" charset="0"/>
              </a:rPr>
              <a:t>E</a:t>
            </a:r>
            <a:r>
              <a:rPr lang="en-ID" sz="1800" baseline="-25000" dirty="0" err="1">
                <a:solidFill>
                  <a:srgbClr val="1E1E1E"/>
                </a:solidFill>
                <a:latin typeface="open sans" panose="020B0606030504020204" pitchFamily="34" charset="0"/>
              </a:rPr>
              <a:t>b</a:t>
            </a:r>
            <a:r>
              <a:rPr lang="en-ID" sz="1800" baseline="-25000" dirty="0">
                <a:solidFill>
                  <a:srgbClr val="1E1E1E"/>
                </a:solidFill>
                <a:latin typeface="open sans" panose="020B0606030504020204" pitchFamily="34" charset="0"/>
              </a:rPr>
              <a:t> </a:t>
            </a:r>
            <a:r>
              <a:rPr lang="en-ID" sz="1800" dirty="0">
                <a:solidFill>
                  <a:srgbClr val="1E1E1E"/>
                </a:solidFill>
                <a:latin typeface="open sans" panose="020B0606030504020204" pitchFamily="34" charset="0"/>
              </a:rPr>
              <a:t>can also be given </a:t>
            </a:r>
            <a:r>
              <a:rPr lang="en-ID" sz="1800" dirty="0" smtClean="0">
                <a:solidFill>
                  <a:srgbClr val="1E1E1E"/>
                </a:solidFill>
                <a:latin typeface="open sans" panose="020B0606030504020204" pitchFamily="34" charset="0"/>
              </a:rPr>
              <a:t>as,</a:t>
            </a:r>
            <a:endParaRPr lang="en-ID" sz="1800" dirty="0" smtClean="0"/>
          </a:p>
          <a:p>
            <a:endParaRPr lang="en-ID" sz="1800" dirty="0">
              <a:solidFill>
                <a:srgbClr val="1E1E1E"/>
              </a:solidFill>
              <a:latin typeface="open sans" panose="020B0606030504020204" pitchFamily="34" charset="0"/>
            </a:endParaRPr>
          </a:p>
          <a:p>
            <a:r>
              <a:rPr lang="en-ID" sz="1800" dirty="0" smtClean="0">
                <a:solidFill>
                  <a:srgbClr val="1E1E1E"/>
                </a:solidFill>
                <a:latin typeface="open sans" panose="020B0606030504020204" pitchFamily="34" charset="0"/>
              </a:rPr>
              <a:t>	</a:t>
            </a:r>
            <a:r>
              <a:rPr lang="en-ID" dirty="0" err="1" smtClean="0">
                <a:solidFill>
                  <a:srgbClr val="1E1E1E"/>
                </a:solidFill>
                <a:latin typeface="open sans" panose="020B0606030504020204" pitchFamily="34" charset="0"/>
              </a:rPr>
              <a:t>E</a:t>
            </a:r>
            <a:r>
              <a:rPr lang="en-ID" baseline="-25000" dirty="0" err="1" smtClean="0">
                <a:solidFill>
                  <a:srgbClr val="1E1E1E"/>
                </a:solidFill>
                <a:latin typeface="open sans" panose="020B0606030504020204" pitchFamily="34" charset="0"/>
              </a:rPr>
              <a:t>b</a:t>
            </a:r>
            <a:r>
              <a:rPr lang="en-ID" dirty="0">
                <a:solidFill>
                  <a:srgbClr val="1E1E1E"/>
                </a:solidFill>
                <a:latin typeface="open sans" panose="020B0606030504020204" pitchFamily="34" charset="0"/>
              </a:rPr>
              <a:t> = V- </a:t>
            </a:r>
            <a:r>
              <a:rPr lang="en-ID" dirty="0" err="1">
                <a:solidFill>
                  <a:srgbClr val="1E1E1E"/>
                </a:solidFill>
                <a:latin typeface="open sans" panose="020B0606030504020204" pitchFamily="34" charset="0"/>
              </a:rPr>
              <a:t>I</a:t>
            </a:r>
            <a:r>
              <a:rPr lang="en-ID" baseline="-25000" dirty="0" err="1">
                <a:solidFill>
                  <a:srgbClr val="1E1E1E"/>
                </a:solidFill>
                <a:latin typeface="open sans" panose="020B0606030504020204" pitchFamily="34" charset="0"/>
              </a:rPr>
              <a:t>a</a:t>
            </a:r>
            <a:r>
              <a:rPr lang="en-ID" dirty="0" err="1">
                <a:solidFill>
                  <a:srgbClr val="1E1E1E"/>
                </a:solidFill>
                <a:latin typeface="open sans" panose="020B0606030504020204" pitchFamily="34" charset="0"/>
              </a:rPr>
              <a:t>R</a:t>
            </a:r>
            <a:r>
              <a:rPr lang="en-ID" baseline="-25000" dirty="0" err="1">
                <a:solidFill>
                  <a:srgbClr val="1E1E1E"/>
                </a:solidFill>
                <a:latin typeface="open sans" panose="020B0606030504020204" pitchFamily="34" charset="0"/>
              </a:rPr>
              <a:t>a</a:t>
            </a:r>
            <a:r>
              <a:rPr lang="en-ID" dirty="0"/>
              <a:t/>
            </a:r>
            <a:br>
              <a:rPr lang="en-ID" dirty="0"/>
            </a:br>
            <a:r>
              <a:rPr lang="en-ID" dirty="0"/>
              <a:t/>
            </a:r>
            <a:br>
              <a:rPr lang="en-ID" dirty="0"/>
            </a:br>
            <a:endParaRPr lang="en-US" sz="1800" dirty="0"/>
          </a:p>
        </p:txBody>
      </p:sp>
    </p:spTree>
    <p:extLst>
      <p:ext uri="{BB962C8B-B14F-4D97-AF65-F5344CB8AC3E}">
        <p14:creationId xmlns:p14="http://schemas.microsoft.com/office/powerpoint/2010/main" val="3317671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533400" y="705178"/>
            <a:ext cx="7391400" cy="3970318"/>
          </a:xfrm>
          <a:prstGeom prst="rect">
            <a:avLst/>
          </a:prstGeom>
        </p:spPr>
        <p:txBody>
          <a:bodyPr wrap="square">
            <a:spAutoFit/>
          </a:bodyPr>
          <a:lstStyle/>
          <a:p>
            <a:r>
              <a:rPr lang="en-ID" sz="1800" dirty="0">
                <a:solidFill>
                  <a:srgbClr val="1E1E1E"/>
                </a:solidFill>
                <a:latin typeface="open sans" panose="020B0606030504020204" pitchFamily="34" charset="0"/>
              </a:rPr>
              <a:t>thus, from the above equations </a:t>
            </a:r>
            <a:endParaRPr lang="en-ID" sz="1800" dirty="0" smtClean="0">
              <a:solidFill>
                <a:srgbClr val="1E1E1E"/>
              </a:solidFill>
              <a:latin typeface="open sans" panose="020B0606030504020204" pitchFamily="34" charset="0"/>
            </a:endParaRPr>
          </a:p>
          <a:p>
            <a:r>
              <a:rPr lang="en-ID" dirty="0" smtClean="0">
                <a:solidFill>
                  <a:srgbClr val="1E1E1E"/>
                </a:solidFill>
                <a:latin typeface="open sans" panose="020B0606030504020204" pitchFamily="34" charset="0"/>
              </a:rPr>
              <a:t> </a:t>
            </a:r>
            <a:endParaRPr lang="en-ID" sz="1600" dirty="0" smtClean="0">
              <a:solidFill>
                <a:srgbClr val="1E1E1E"/>
              </a:solidFill>
              <a:latin typeface="open sans" panose="020B0606030504020204" pitchFamily="34" charset="0"/>
            </a:endParaRPr>
          </a:p>
          <a:p>
            <a:r>
              <a:rPr lang="en-ID" sz="3600" dirty="0">
                <a:solidFill>
                  <a:srgbClr val="1E1E1E"/>
                </a:solidFill>
                <a:latin typeface="open sans" panose="020B0606030504020204" pitchFamily="34" charset="0"/>
              </a:rPr>
              <a:t>	</a:t>
            </a:r>
            <a:r>
              <a:rPr lang="en-ID" sz="3600" dirty="0" smtClean="0">
                <a:solidFill>
                  <a:srgbClr val="1E1E1E"/>
                </a:solidFill>
                <a:latin typeface="open sans" panose="020B0606030504020204" pitchFamily="34" charset="0"/>
              </a:rPr>
              <a:t>N </a:t>
            </a:r>
            <a:r>
              <a:rPr lang="en-ID" sz="3600" dirty="0">
                <a:solidFill>
                  <a:srgbClr val="1E1E1E"/>
                </a:solidFill>
                <a:latin typeface="open sans" panose="020B0606030504020204" pitchFamily="34" charset="0"/>
              </a:rPr>
              <a:t>= </a:t>
            </a:r>
            <a:r>
              <a:rPr lang="en-ID" sz="3600" baseline="30000" dirty="0" err="1">
                <a:solidFill>
                  <a:srgbClr val="1E1E1E"/>
                </a:solidFill>
                <a:latin typeface="open sans" panose="020B0606030504020204" pitchFamily="34" charset="0"/>
              </a:rPr>
              <a:t>E</a:t>
            </a:r>
            <a:r>
              <a:rPr lang="en-ID" sz="3600" baseline="-25000" dirty="0" err="1">
                <a:solidFill>
                  <a:srgbClr val="1E1E1E"/>
                </a:solidFill>
                <a:latin typeface="open sans" panose="020B0606030504020204" pitchFamily="34" charset="0"/>
              </a:rPr>
              <a:t>b</a:t>
            </a:r>
            <a:r>
              <a:rPr lang="en-ID" sz="3600" baseline="30000" dirty="0">
                <a:solidFill>
                  <a:srgbClr val="1E1E1E"/>
                </a:solidFill>
                <a:latin typeface="open sans" panose="020B0606030504020204" pitchFamily="34" charset="0"/>
              </a:rPr>
              <a:t> 60A</a:t>
            </a:r>
            <a:r>
              <a:rPr lang="en-ID" sz="3600" dirty="0">
                <a:solidFill>
                  <a:srgbClr val="1E1E1E"/>
                </a:solidFill>
                <a:latin typeface="open sans" panose="020B0606030504020204" pitchFamily="34" charset="0"/>
              </a:rPr>
              <a:t>/</a:t>
            </a:r>
            <a:r>
              <a:rPr lang="en-ID" sz="3600" baseline="-25000" dirty="0">
                <a:solidFill>
                  <a:srgbClr val="1E1E1E"/>
                </a:solidFill>
                <a:latin typeface="open sans" panose="020B0606030504020204" pitchFamily="34" charset="0"/>
              </a:rPr>
              <a:t>PØZ</a:t>
            </a:r>
            <a:r>
              <a:rPr lang="en-ID" sz="3600" dirty="0"/>
              <a:t/>
            </a:r>
            <a:br>
              <a:rPr lang="en-ID" sz="3600" dirty="0"/>
            </a:br>
            <a:endParaRPr lang="en-ID" sz="2000" dirty="0" smtClean="0"/>
          </a:p>
          <a:p>
            <a:r>
              <a:rPr lang="en-ID" sz="1800" dirty="0" smtClean="0">
                <a:solidFill>
                  <a:srgbClr val="1E1E1E"/>
                </a:solidFill>
                <a:latin typeface="open sans" panose="020B0606030504020204" pitchFamily="34" charset="0"/>
              </a:rPr>
              <a:t>but</a:t>
            </a:r>
            <a:r>
              <a:rPr lang="en-ID" sz="1800" dirty="0">
                <a:solidFill>
                  <a:srgbClr val="1E1E1E"/>
                </a:solidFill>
                <a:latin typeface="open sans" panose="020B0606030504020204" pitchFamily="34" charset="0"/>
              </a:rPr>
              <a:t>, for a DC motor A, P and Z are constants</a:t>
            </a:r>
            <a:r>
              <a:rPr lang="en-ID" dirty="0"/>
              <a:t/>
            </a:r>
            <a:br>
              <a:rPr lang="en-ID" dirty="0"/>
            </a:br>
            <a:r>
              <a:rPr lang="en-ID" sz="1800" dirty="0" smtClean="0">
                <a:solidFill>
                  <a:srgbClr val="1E1E1E"/>
                </a:solidFill>
                <a:latin typeface="open sans" panose="020B0606030504020204" pitchFamily="34" charset="0"/>
              </a:rPr>
              <a:t>Therefore</a:t>
            </a:r>
            <a:r>
              <a:rPr lang="en-ID" sz="1800" dirty="0">
                <a:solidFill>
                  <a:srgbClr val="1E1E1E"/>
                </a:solidFill>
                <a:latin typeface="open sans" panose="020B0606030504020204" pitchFamily="34" charset="0"/>
              </a:rPr>
              <a:t>,</a:t>
            </a:r>
            <a:r>
              <a:rPr lang="en-ID" dirty="0">
                <a:solidFill>
                  <a:srgbClr val="1E1E1E"/>
                </a:solidFill>
                <a:latin typeface="open sans" panose="020B0606030504020204" pitchFamily="34" charset="0"/>
              </a:rPr>
              <a:t> </a:t>
            </a:r>
            <a:endParaRPr lang="en-ID" dirty="0" smtClean="0">
              <a:solidFill>
                <a:srgbClr val="1E1E1E"/>
              </a:solidFill>
              <a:latin typeface="open sans" panose="020B0606030504020204" pitchFamily="34" charset="0"/>
            </a:endParaRPr>
          </a:p>
          <a:p>
            <a:r>
              <a:rPr lang="en-ID" dirty="0">
                <a:solidFill>
                  <a:srgbClr val="1E1E1E"/>
                </a:solidFill>
                <a:latin typeface="open sans" panose="020B0606030504020204" pitchFamily="34" charset="0"/>
              </a:rPr>
              <a:t>	</a:t>
            </a:r>
            <a:endParaRPr lang="en-ID" dirty="0" smtClean="0">
              <a:solidFill>
                <a:srgbClr val="1E1E1E"/>
              </a:solidFill>
              <a:latin typeface="open sans" panose="020B0606030504020204" pitchFamily="34" charset="0"/>
            </a:endParaRPr>
          </a:p>
          <a:p>
            <a:r>
              <a:rPr lang="en-ID" dirty="0">
                <a:solidFill>
                  <a:srgbClr val="1E1E1E"/>
                </a:solidFill>
                <a:latin typeface="open sans" panose="020B0606030504020204" pitchFamily="34" charset="0"/>
              </a:rPr>
              <a:t>	</a:t>
            </a:r>
            <a:r>
              <a:rPr lang="en-ID" dirty="0" smtClean="0">
                <a:solidFill>
                  <a:srgbClr val="1E1E1E"/>
                </a:solidFill>
                <a:latin typeface="open sans" panose="020B0606030504020204" pitchFamily="34" charset="0"/>
              </a:rPr>
              <a:t>N</a:t>
            </a:r>
            <a:r>
              <a:rPr lang="en-ID" dirty="0">
                <a:solidFill>
                  <a:srgbClr val="1E1E1E"/>
                </a:solidFill>
                <a:latin typeface="open sans" panose="020B0606030504020204" pitchFamily="34" charset="0"/>
              </a:rPr>
              <a:t> ∝ K </a:t>
            </a:r>
            <a:r>
              <a:rPr lang="en-ID" baseline="30000" dirty="0" err="1">
                <a:solidFill>
                  <a:srgbClr val="1E1E1E"/>
                </a:solidFill>
                <a:latin typeface="open sans" panose="020B0606030504020204" pitchFamily="34" charset="0"/>
              </a:rPr>
              <a:t>E</a:t>
            </a:r>
            <a:r>
              <a:rPr lang="en-ID" baseline="-25000" dirty="0" err="1">
                <a:solidFill>
                  <a:srgbClr val="1E1E1E"/>
                </a:solidFill>
                <a:latin typeface="open sans" panose="020B0606030504020204" pitchFamily="34" charset="0"/>
              </a:rPr>
              <a:t>b</a:t>
            </a:r>
            <a:r>
              <a:rPr lang="en-ID" dirty="0">
                <a:solidFill>
                  <a:srgbClr val="1E1E1E"/>
                </a:solidFill>
                <a:latin typeface="open sans" panose="020B0606030504020204" pitchFamily="34" charset="0"/>
              </a:rPr>
              <a:t>/</a:t>
            </a:r>
            <a:r>
              <a:rPr lang="en-ID" baseline="-25000" dirty="0">
                <a:solidFill>
                  <a:srgbClr val="1E1E1E"/>
                </a:solidFill>
                <a:latin typeface="open sans" panose="020B0606030504020204" pitchFamily="34" charset="0"/>
              </a:rPr>
              <a:t>Ø</a:t>
            </a:r>
            <a:r>
              <a:rPr lang="en-ID" dirty="0">
                <a:solidFill>
                  <a:srgbClr val="1E1E1E"/>
                </a:solidFill>
                <a:latin typeface="open sans" panose="020B0606030504020204" pitchFamily="34" charset="0"/>
              </a:rPr>
              <a:t>          (where, K=constant)</a:t>
            </a:r>
            <a:r>
              <a:rPr lang="en-ID" dirty="0"/>
              <a:t/>
            </a:r>
            <a:br>
              <a:rPr lang="en-ID" dirty="0"/>
            </a:br>
            <a:r>
              <a:rPr lang="en-ID" dirty="0"/>
              <a:t/>
            </a:r>
            <a:br>
              <a:rPr lang="en-ID" dirty="0"/>
            </a:br>
            <a:r>
              <a:rPr lang="en-ID" sz="1800" dirty="0">
                <a:solidFill>
                  <a:srgbClr val="1E1E1E"/>
                </a:solidFill>
                <a:latin typeface="open sans" panose="020B0606030504020204" pitchFamily="34" charset="0"/>
              </a:rPr>
              <a:t>This shows the </a:t>
            </a:r>
            <a:r>
              <a:rPr lang="en-ID" sz="1800" b="1" dirty="0">
                <a:solidFill>
                  <a:srgbClr val="1E1E1E"/>
                </a:solidFill>
                <a:latin typeface="open sans" panose="020B0606030504020204" pitchFamily="34" charset="0"/>
              </a:rPr>
              <a:t>speed of a dc motor</a:t>
            </a:r>
            <a:r>
              <a:rPr lang="en-ID" sz="1800" dirty="0">
                <a:solidFill>
                  <a:srgbClr val="1E1E1E"/>
                </a:solidFill>
                <a:latin typeface="open sans" panose="020B0606030504020204" pitchFamily="34" charset="0"/>
              </a:rPr>
              <a:t> is directly proportional to the back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and inversely proportional to the flux per pole.</a:t>
            </a:r>
            <a:endParaRPr lang="en-US" sz="1800" dirty="0"/>
          </a:p>
        </p:txBody>
      </p:sp>
    </p:spTree>
    <p:extLst>
      <p:ext uri="{BB962C8B-B14F-4D97-AF65-F5344CB8AC3E}">
        <p14:creationId xmlns:p14="http://schemas.microsoft.com/office/powerpoint/2010/main" val="2184384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287124" y="228600"/>
            <a:ext cx="4607352" cy="461665"/>
          </a:xfrm>
          <a:prstGeom prst="rect">
            <a:avLst/>
          </a:prstGeom>
        </p:spPr>
        <p:txBody>
          <a:bodyPr wrap="none">
            <a:spAutoFit/>
          </a:bodyPr>
          <a:lstStyle/>
          <a:p>
            <a:r>
              <a:rPr lang="en-ID" b="1" dirty="0">
                <a:solidFill>
                  <a:srgbClr val="1E1E1E"/>
                </a:solidFill>
                <a:latin typeface="Raleway"/>
              </a:rPr>
              <a:t>Speed Control Of Shunt Motor</a:t>
            </a:r>
            <a:endParaRPr lang="en-ID" b="1" i="0" dirty="0">
              <a:solidFill>
                <a:srgbClr val="1E1E1E"/>
              </a:solidFill>
              <a:effectLst/>
              <a:latin typeface="Raleway"/>
            </a:endParaRPr>
          </a:p>
        </p:txBody>
      </p:sp>
      <p:sp>
        <p:nvSpPr>
          <p:cNvPr id="8" name="Rectangle 7"/>
          <p:cNvSpPr/>
          <p:nvPr/>
        </p:nvSpPr>
        <p:spPr>
          <a:xfrm>
            <a:off x="308781" y="742803"/>
            <a:ext cx="3514104" cy="461665"/>
          </a:xfrm>
          <a:prstGeom prst="rect">
            <a:avLst/>
          </a:prstGeom>
        </p:spPr>
        <p:txBody>
          <a:bodyPr wrap="none">
            <a:spAutoFit/>
          </a:bodyPr>
          <a:lstStyle/>
          <a:p>
            <a:r>
              <a:rPr lang="en-US" b="1" dirty="0">
                <a:solidFill>
                  <a:srgbClr val="1E1E1E"/>
                </a:solidFill>
                <a:latin typeface="Raleway"/>
              </a:rPr>
              <a:t>1. Flux Control Method</a:t>
            </a:r>
            <a:endParaRPr lang="en-US" b="1" i="0" dirty="0">
              <a:solidFill>
                <a:srgbClr val="1E1E1E"/>
              </a:solidFill>
              <a:effectLst/>
              <a:latin typeface="Raleway"/>
            </a:endParaRPr>
          </a:p>
        </p:txBody>
      </p:sp>
      <p:sp>
        <p:nvSpPr>
          <p:cNvPr id="9" name="Rectangle 8"/>
          <p:cNvSpPr/>
          <p:nvPr/>
        </p:nvSpPr>
        <p:spPr>
          <a:xfrm>
            <a:off x="609600" y="1257006"/>
            <a:ext cx="7239000" cy="1477328"/>
          </a:xfrm>
          <a:prstGeom prst="rect">
            <a:avLst/>
          </a:prstGeom>
        </p:spPr>
        <p:txBody>
          <a:bodyPr wrap="square">
            <a:spAutoFit/>
          </a:bodyPr>
          <a:lstStyle/>
          <a:p>
            <a:pPr algn="just"/>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It is already explained above that the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speed of a dc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inversely proportional to the flux per pole. Thus by decreasing the flux, speed can be increased and vice versa.</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To control the flux, a rheostat is added in series with the field winding, as shown in the circuit diagram. </a:t>
            </a:r>
            <a:endParaRPr lang="en-ID" sz="1800" b="0" i="0" dirty="0">
              <a:solidFill>
                <a:srgbClr val="1E1E1E"/>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2" descr="https://4.bp.blogspot.com/-mTfWskRkppw/Uwl9hnURAUI/AAAAAAAAAfU/HXsvDtFrCS8/s1600/flux-contr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2682121"/>
            <a:ext cx="4086225" cy="32385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12006" y="2781301"/>
            <a:ext cx="4282470" cy="3416320"/>
          </a:xfrm>
          <a:prstGeom prst="rect">
            <a:avLst/>
          </a:prstGeom>
        </p:spPr>
        <p:txBody>
          <a:bodyPr wrap="square">
            <a:spAutoFit/>
          </a:bodyPr>
          <a:lstStyle/>
          <a:p>
            <a:pPr algn="just"/>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Adding more resistance in series with the field winding will increase the speed as it decreases the flux. In shunt motors, as field current is relatively very small, I</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sh</a:t>
            </a:r>
            <a:r>
              <a:rPr lang="en-ID" sz="1800" baseline="30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R loss is small. Therefore, this method is quite efficient. Though speed can be increased above the rated value by reducing flux with this method, it puts a limit to maximum speed as weakening of field flux beyond a limit will adversely affect the commutation.</a:t>
            </a:r>
          </a:p>
        </p:txBody>
      </p:sp>
    </p:spTree>
    <p:extLst>
      <p:ext uri="{BB962C8B-B14F-4D97-AF65-F5344CB8AC3E}">
        <p14:creationId xmlns:p14="http://schemas.microsoft.com/office/powerpoint/2010/main" val="1745085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41158" y="209349"/>
            <a:ext cx="4241674" cy="461665"/>
          </a:xfrm>
          <a:prstGeom prst="rect">
            <a:avLst/>
          </a:prstGeom>
        </p:spPr>
        <p:txBody>
          <a:bodyPr wrap="none">
            <a:spAutoFit/>
          </a:bodyPr>
          <a:lstStyle/>
          <a:p>
            <a:r>
              <a:rPr lang="en-US" b="1" dirty="0">
                <a:solidFill>
                  <a:srgbClr val="1E1E1E"/>
                </a:solidFill>
                <a:latin typeface="Raleway"/>
              </a:rPr>
              <a:t>2. Armature Control Method</a:t>
            </a:r>
            <a:endParaRPr lang="en-US" b="1" i="0" dirty="0">
              <a:solidFill>
                <a:srgbClr val="1E1E1E"/>
              </a:solidFill>
              <a:effectLst/>
              <a:latin typeface="Raleway"/>
            </a:endParaRPr>
          </a:p>
        </p:txBody>
      </p:sp>
      <p:sp>
        <p:nvSpPr>
          <p:cNvPr id="8" name="Rectangle 7"/>
          <p:cNvSpPr/>
          <p:nvPr/>
        </p:nvSpPr>
        <p:spPr>
          <a:xfrm>
            <a:off x="762000" y="838200"/>
            <a:ext cx="3276600" cy="4801314"/>
          </a:xfrm>
          <a:prstGeom prst="rect">
            <a:avLst/>
          </a:prstGeom>
        </p:spPr>
        <p:txBody>
          <a:bodyPr wrap="square">
            <a:spAutoFit/>
          </a:bodyPr>
          <a:lstStyle/>
          <a:p>
            <a:r>
              <a:rPr lang="en-ID" sz="1800" b="1" dirty="0">
                <a:solidFill>
                  <a:srgbClr val="1E1E1E"/>
                </a:solidFill>
                <a:latin typeface="open sans" panose="020B0606030504020204" pitchFamily="34" charset="0"/>
              </a:rPr>
              <a:t>Speed of a dc motor</a:t>
            </a:r>
            <a:r>
              <a:rPr lang="en-ID" sz="1800" dirty="0">
                <a:solidFill>
                  <a:srgbClr val="1E1E1E"/>
                </a:solidFill>
                <a:latin typeface="open sans" panose="020B0606030504020204" pitchFamily="34" charset="0"/>
              </a:rPr>
              <a:t> is directly proportional to the back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a:t>
            </a:r>
            <a:r>
              <a:rPr lang="en-ID" sz="1800" dirty="0" err="1">
                <a:solidFill>
                  <a:srgbClr val="1E1E1E"/>
                </a:solidFill>
                <a:latin typeface="open sans" panose="020B0606030504020204" pitchFamily="34" charset="0"/>
              </a:rPr>
              <a:t>E</a:t>
            </a:r>
            <a:r>
              <a:rPr lang="en-ID" sz="1800" baseline="-25000" dirty="0" err="1">
                <a:solidFill>
                  <a:srgbClr val="1E1E1E"/>
                </a:solidFill>
                <a:latin typeface="open sans" panose="020B0606030504020204" pitchFamily="34" charset="0"/>
              </a:rPr>
              <a:t>b</a:t>
            </a:r>
            <a:r>
              <a:rPr lang="en-ID" sz="1800" dirty="0">
                <a:solidFill>
                  <a:srgbClr val="1E1E1E"/>
                </a:solidFill>
                <a:latin typeface="open sans" panose="020B0606030504020204" pitchFamily="34" charset="0"/>
              </a:rPr>
              <a:t> and </a:t>
            </a:r>
            <a:r>
              <a:rPr lang="en-ID" sz="1800" dirty="0" err="1">
                <a:solidFill>
                  <a:srgbClr val="1E1E1E"/>
                </a:solidFill>
                <a:latin typeface="open sans" panose="020B0606030504020204" pitchFamily="34" charset="0"/>
              </a:rPr>
              <a:t>E</a:t>
            </a:r>
            <a:r>
              <a:rPr lang="en-ID" sz="1800" baseline="-25000" dirty="0" err="1">
                <a:solidFill>
                  <a:srgbClr val="1E1E1E"/>
                </a:solidFill>
                <a:latin typeface="open sans" panose="020B0606030504020204" pitchFamily="34" charset="0"/>
              </a:rPr>
              <a:t>b</a:t>
            </a:r>
            <a:r>
              <a:rPr lang="en-ID" sz="1800" dirty="0">
                <a:solidFill>
                  <a:srgbClr val="1E1E1E"/>
                </a:solidFill>
                <a:latin typeface="open sans" panose="020B0606030504020204" pitchFamily="34" charset="0"/>
              </a:rPr>
              <a:t> = V - </a:t>
            </a:r>
            <a:r>
              <a:rPr lang="en-ID" sz="1800" dirty="0" err="1">
                <a:solidFill>
                  <a:srgbClr val="1E1E1E"/>
                </a:solidFill>
                <a:latin typeface="open sans" panose="020B0606030504020204" pitchFamily="34" charset="0"/>
              </a:rPr>
              <a:t>I</a:t>
            </a:r>
            <a:r>
              <a:rPr lang="en-ID" sz="1800" baseline="-25000" dirty="0" err="1">
                <a:solidFill>
                  <a:srgbClr val="1E1E1E"/>
                </a:solidFill>
                <a:latin typeface="open sans" panose="020B0606030504020204" pitchFamily="34" charset="0"/>
              </a:rPr>
              <a:t>a</a:t>
            </a:r>
            <a:r>
              <a:rPr lang="en-ID" sz="1800" dirty="0" err="1">
                <a:solidFill>
                  <a:srgbClr val="1E1E1E"/>
                </a:solidFill>
                <a:latin typeface="open sans" panose="020B0606030504020204" pitchFamily="34" charset="0"/>
              </a:rPr>
              <a:t>R</a:t>
            </a:r>
            <a:r>
              <a:rPr lang="en-ID" sz="1800" baseline="-25000" dirty="0" err="1">
                <a:solidFill>
                  <a:srgbClr val="1E1E1E"/>
                </a:solidFill>
                <a:latin typeface="open sans" panose="020B0606030504020204" pitchFamily="34" charset="0"/>
              </a:rPr>
              <a:t>a</a:t>
            </a:r>
            <a:r>
              <a:rPr lang="en-ID" sz="1800" dirty="0">
                <a:solidFill>
                  <a:srgbClr val="1E1E1E"/>
                </a:solidFill>
                <a:latin typeface="open sans" panose="020B0606030504020204" pitchFamily="34" charset="0"/>
              </a:rPr>
              <a:t>. That means, when supply voltage V and the armature resistance R</a:t>
            </a:r>
            <a:r>
              <a:rPr lang="en-ID" sz="1800" baseline="-25000" dirty="0">
                <a:solidFill>
                  <a:srgbClr val="1E1E1E"/>
                </a:solidFill>
                <a:latin typeface="open sans" panose="020B0606030504020204" pitchFamily="34" charset="0"/>
              </a:rPr>
              <a:t>a</a:t>
            </a:r>
            <a:r>
              <a:rPr lang="en-ID" sz="1800" dirty="0">
                <a:solidFill>
                  <a:srgbClr val="1E1E1E"/>
                </a:solidFill>
                <a:latin typeface="open sans" panose="020B0606030504020204" pitchFamily="34" charset="0"/>
              </a:rPr>
              <a:t> are kept constant, then the speed is directly proportional to armature current I</a:t>
            </a:r>
            <a:r>
              <a:rPr lang="en-ID" sz="1800" baseline="-25000" dirty="0">
                <a:solidFill>
                  <a:srgbClr val="1E1E1E"/>
                </a:solidFill>
                <a:latin typeface="open sans" panose="020B0606030504020204" pitchFamily="34" charset="0"/>
              </a:rPr>
              <a:t>a</a:t>
            </a:r>
            <a:r>
              <a:rPr lang="en-ID" sz="1800" dirty="0">
                <a:solidFill>
                  <a:srgbClr val="1E1E1E"/>
                </a:solidFill>
                <a:latin typeface="open sans" panose="020B0606030504020204" pitchFamily="34" charset="0"/>
              </a:rPr>
              <a:t>. Thus, if we add resistance in series with the armature, </a:t>
            </a:r>
            <a:r>
              <a:rPr lang="en-ID" sz="1800" dirty="0" err="1">
                <a:solidFill>
                  <a:srgbClr val="1E1E1E"/>
                </a:solidFill>
                <a:latin typeface="open sans" panose="020B0606030504020204" pitchFamily="34" charset="0"/>
              </a:rPr>
              <a:t>I</a:t>
            </a:r>
            <a:r>
              <a:rPr lang="en-ID" sz="1800" baseline="-25000" dirty="0" err="1">
                <a:solidFill>
                  <a:srgbClr val="1E1E1E"/>
                </a:solidFill>
                <a:latin typeface="open sans" panose="020B0606030504020204" pitchFamily="34" charset="0"/>
              </a:rPr>
              <a:t>a</a:t>
            </a:r>
            <a:r>
              <a:rPr lang="en-ID" sz="1800" dirty="0">
                <a:solidFill>
                  <a:srgbClr val="1E1E1E"/>
                </a:solidFill>
                <a:latin typeface="open sans" panose="020B0606030504020204" pitchFamily="34" charset="0"/>
              </a:rPr>
              <a:t> decreases and, hence, the speed also decreases. Greater the resistance in series with the armature, greater the decrease in speed.</a:t>
            </a:r>
            <a:endParaRPr lang="en-US" sz="1800" dirty="0"/>
          </a:p>
        </p:txBody>
      </p:sp>
      <p:pic>
        <p:nvPicPr>
          <p:cNvPr id="9" name="Picture 2" descr="https://3.bp.blogspot.com/-UUkyCCaBe3M/Uwl94mGX7LI/AAAAAAAAAfc/Pw70JbJtBws/s1600/armature-contr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850082"/>
            <a:ext cx="4086225"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035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81000" y="152400"/>
            <a:ext cx="3970574" cy="461665"/>
          </a:xfrm>
          <a:prstGeom prst="rect">
            <a:avLst/>
          </a:prstGeom>
        </p:spPr>
        <p:txBody>
          <a:bodyPr wrap="none">
            <a:spAutoFit/>
          </a:bodyPr>
          <a:lstStyle/>
          <a:p>
            <a:r>
              <a:rPr lang="en-US" b="1" dirty="0">
                <a:solidFill>
                  <a:srgbClr val="1E1E1E"/>
                </a:solidFill>
                <a:latin typeface="Raleway"/>
              </a:rPr>
              <a:t>3. Voltage Control Method</a:t>
            </a:r>
            <a:endParaRPr lang="en-US" b="1" i="0" dirty="0">
              <a:solidFill>
                <a:srgbClr val="1E1E1E"/>
              </a:solidFill>
              <a:effectLst/>
              <a:latin typeface="Raleway"/>
            </a:endParaRPr>
          </a:p>
        </p:txBody>
      </p:sp>
      <p:sp>
        <p:nvSpPr>
          <p:cNvPr id="8" name="Rectangle 7"/>
          <p:cNvSpPr/>
          <p:nvPr/>
        </p:nvSpPr>
        <p:spPr>
          <a:xfrm>
            <a:off x="435542" y="639519"/>
            <a:ext cx="7489257" cy="1846659"/>
          </a:xfrm>
          <a:prstGeom prst="rect">
            <a:avLst/>
          </a:prstGeom>
        </p:spPr>
        <p:txBody>
          <a:bodyPr wrap="square">
            <a:spAutoFit/>
          </a:bodyPr>
          <a:lstStyle/>
          <a:p>
            <a:r>
              <a:rPr lang="en-ID" dirty="0">
                <a:solidFill>
                  <a:srgbClr val="1E1E1E"/>
                </a:solidFill>
                <a:latin typeface="open sans" panose="020B0606030504020204" pitchFamily="34" charset="0"/>
              </a:rPr>
              <a:t>a) </a:t>
            </a:r>
            <a:r>
              <a:rPr lang="en-ID" b="1" dirty="0">
                <a:solidFill>
                  <a:srgbClr val="1E1E1E"/>
                </a:solidFill>
                <a:latin typeface="open sans" panose="020B0606030504020204" pitchFamily="34" charset="0"/>
              </a:rPr>
              <a:t>Multiple voltage control</a:t>
            </a:r>
            <a:r>
              <a:rPr lang="en-ID" dirty="0">
                <a:solidFill>
                  <a:srgbClr val="1E1E1E"/>
                </a:solidFill>
                <a:latin typeface="open sans" panose="020B0606030504020204" pitchFamily="34" charset="0"/>
              </a:rPr>
              <a:t>:</a:t>
            </a:r>
            <a:r>
              <a:rPr lang="en-ID" dirty="0"/>
              <a:t/>
            </a:r>
            <a:br>
              <a:rPr lang="en-ID" dirty="0"/>
            </a:br>
            <a:r>
              <a:rPr lang="en-ID" sz="1800" dirty="0">
                <a:solidFill>
                  <a:srgbClr val="1E1E1E"/>
                </a:solidFill>
                <a:latin typeface="open sans" panose="020B0606030504020204" pitchFamily="34" charset="0"/>
              </a:rPr>
              <a:t>In this method, the shunt field is connected to a fixed exciting voltage and armature is supplied with different voltages. Voltage across armature is changed with the help of suitable switchgear. The speed is approximately proportional to the voltage across the armature.</a:t>
            </a:r>
            <a:endParaRPr lang="en-US" sz="1800" dirty="0"/>
          </a:p>
        </p:txBody>
      </p:sp>
      <p:sp>
        <p:nvSpPr>
          <p:cNvPr id="9" name="Rectangle 8"/>
          <p:cNvSpPr/>
          <p:nvPr/>
        </p:nvSpPr>
        <p:spPr>
          <a:xfrm>
            <a:off x="457200" y="2819400"/>
            <a:ext cx="3960485" cy="2862322"/>
          </a:xfrm>
          <a:prstGeom prst="rect">
            <a:avLst/>
          </a:prstGeom>
        </p:spPr>
        <p:txBody>
          <a:bodyPr wrap="square">
            <a:spAutoFit/>
          </a:bodyPr>
          <a:lstStyle/>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This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system is used where very sensitive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speed control of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required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e.g</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electric excavators, elevators etc.). The arrangement of this system is as shown in the figure at right.</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M</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the motor to which speed control is required.</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M</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may be any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AC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or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5"/>
              </a:rPr>
              <a:t>DC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with constant speed.</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https://4.bp.blogspot.com/-lWqeBPxBLLI/Uwl-TGKn0UI/AAAAAAAAAfk/Kpq0DTd32Rg/s1600/ward-leonard-syste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2450" y="2978973"/>
            <a:ext cx="4324350" cy="25431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8323" y="2432882"/>
            <a:ext cx="3989362" cy="461665"/>
          </a:xfrm>
          <a:prstGeom prst="rect">
            <a:avLst/>
          </a:prstGeom>
        </p:spPr>
        <p:txBody>
          <a:bodyPr wrap="non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 </a:t>
            </a:r>
            <a:r>
              <a:rPr lang="en-US" b="1" dirty="0">
                <a:latin typeface="Open Sans" panose="020B0606030504020204" pitchFamily="34" charset="0"/>
                <a:ea typeface="Open Sans" panose="020B0606030504020204" pitchFamily="34" charset="0"/>
                <a:cs typeface="Open Sans" panose="020B0606030504020204" pitchFamily="34" charset="0"/>
              </a:rPr>
              <a:t>Ward-Leonard System</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84716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57200" y="428179"/>
            <a:ext cx="7467600" cy="2031325"/>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G is a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generator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directly coupled to M</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In this method, the output from generator G is fed to the armature of the motor M</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whose speed is to be controlled. The output voltage of generator G can be varied from zero to its maximum value by means of its field regulator and, hence, the armature voltage of the motor M</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varied very smoothly. Hence, very smooth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speed control of the dc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can be obtained by this method.</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228600" y="2667000"/>
            <a:ext cx="5715000" cy="461665"/>
          </a:xfrm>
          <a:prstGeom prst="rect">
            <a:avLst/>
          </a:prstGeom>
        </p:spPr>
        <p:txBody>
          <a:bodyPr wrap="square">
            <a:spAutoFit/>
          </a:bodyPr>
          <a:lstStyle/>
          <a:p>
            <a:r>
              <a:rPr lang="en-ID" b="1" dirty="0">
                <a:solidFill>
                  <a:srgbClr val="1E1E1E"/>
                </a:solidFill>
                <a:latin typeface="Raleway"/>
              </a:rPr>
              <a:t>Speed Control Of Series Motor</a:t>
            </a:r>
            <a:endParaRPr lang="en-ID" b="1" i="0" dirty="0">
              <a:solidFill>
                <a:srgbClr val="1E1E1E"/>
              </a:solidFill>
              <a:effectLst/>
              <a:latin typeface="Raleway"/>
            </a:endParaRPr>
          </a:p>
        </p:txBody>
      </p:sp>
      <p:sp>
        <p:nvSpPr>
          <p:cNvPr id="9" name="Rectangle 8"/>
          <p:cNvSpPr/>
          <p:nvPr/>
        </p:nvSpPr>
        <p:spPr>
          <a:xfrm>
            <a:off x="457200" y="3128665"/>
            <a:ext cx="3514104" cy="461665"/>
          </a:xfrm>
          <a:prstGeom prst="rect">
            <a:avLst/>
          </a:prstGeom>
        </p:spPr>
        <p:txBody>
          <a:bodyPr wrap="none">
            <a:spAutoFit/>
          </a:bodyPr>
          <a:lstStyle/>
          <a:p>
            <a:r>
              <a:rPr lang="en-US" b="1" dirty="0">
                <a:solidFill>
                  <a:srgbClr val="1E1E1E"/>
                </a:solidFill>
                <a:latin typeface="Raleway"/>
              </a:rPr>
              <a:t>1. Flux Control Method</a:t>
            </a:r>
            <a:endParaRPr lang="en-US" b="1" i="0" dirty="0">
              <a:solidFill>
                <a:srgbClr val="1E1E1E"/>
              </a:solidFill>
              <a:effectLst/>
              <a:latin typeface="Raleway"/>
            </a:endParaRPr>
          </a:p>
        </p:txBody>
      </p:sp>
      <p:sp>
        <p:nvSpPr>
          <p:cNvPr id="10" name="Rectangle 9"/>
          <p:cNvSpPr/>
          <p:nvPr/>
        </p:nvSpPr>
        <p:spPr>
          <a:xfrm>
            <a:off x="800100" y="3686413"/>
            <a:ext cx="8039100" cy="1508105"/>
          </a:xfrm>
          <a:prstGeom prst="rect">
            <a:avLst/>
          </a:prstGeom>
        </p:spPr>
        <p:txBody>
          <a:bodyPr wrap="square">
            <a:spAutoFit/>
          </a:bodyPr>
          <a:lstStyle/>
          <a:p>
            <a:pPr algn="just"/>
            <a:r>
              <a:rPr lang="en-ID" sz="2000" b="1" u="sng" dirty="0">
                <a:solidFill>
                  <a:srgbClr val="1E1E1E"/>
                </a:solidFill>
                <a:latin typeface="open sans" panose="020B0606030504020204" pitchFamily="34" charset="0"/>
              </a:rPr>
              <a:t>Field diverter</a:t>
            </a:r>
            <a:r>
              <a:rPr lang="en-ID" sz="1800" dirty="0">
                <a:solidFill>
                  <a:srgbClr val="1E1E1E"/>
                </a:solidFill>
                <a:latin typeface="open sans" panose="020B0606030504020204" pitchFamily="34" charset="0"/>
              </a:rPr>
              <a:t>: A variable resistance is connected parallel to the series field as shown in fig (a). This variable resistor is called as a diverter, as the desired amount of current can be diverted through this resistor and, hence, current through field coil can be decreased. Thus, flux can be decreased to the desired amount and speed can be increased.</a:t>
            </a:r>
            <a:endParaRPr lang="en-ID" sz="1800" b="0" i="0" dirty="0">
              <a:solidFill>
                <a:srgbClr val="1E1E1E"/>
              </a:solidFill>
              <a:effectLst/>
              <a:latin typeface="open sans" panose="020B0606030504020204" pitchFamily="34" charset="0"/>
            </a:endParaRPr>
          </a:p>
        </p:txBody>
      </p:sp>
      <p:sp>
        <p:nvSpPr>
          <p:cNvPr id="11" name="Rectangle 10"/>
          <p:cNvSpPr/>
          <p:nvPr/>
        </p:nvSpPr>
        <p:spPr>
          <a:xfrm>
            <a:off x="838200" y="5181600"/>
            <a:ext cx="7848600" cy="954107"/>
          </a:xfrm>
          <a:prstGeom prst="rect">
            <a:avLst/>
          </a:prstGeom>
        </p:spPr>
        <p:txBody>
          <a:bodyPr wrap="square">
            <a:spAutoFit/>
          </a:bodyPr>
          <a:lstStyle/>
          <a:p>
            <a:pPr algn="just"/>
            <a:r>
              <a:rPr lang="en-ID" sz="2000" b="1" u="sng" dirty="0">
                <a:solidFill>
                  <a:srgbClr val="1E1E1E"/>
                </a:solidFill>
                <a:latin typeface="open sans" panose="020B0606030504020204" pitchFamily="34" charset="0"/>
              </a:rPr>
              <a:t>Tapped field control</a:t>
            </a:r>
            <a:r>
              <a:rPr lang="en-ID" sz="2000" dirty="0">
                <a:solidFill>
                  <a:srgbClr val="1E1E1E"/>
                </a:solidFill>
                <a:latin typeface="open sans" panose="020B0606030504020204" pitchFamily="34" charset="0"/>
              </a:rPr>
              <a:t>: </a:t>
            </a:r>
            <a:r>
              <a:rPr lang="en-ID" sz="1800" dirty="0">
                <a:solidFill>
                  <a:srgbClr val="1E1E1E"/>
                </a:solidFill>
                <a:latin typeface="open sans" panose="020B0606030504020204" pitchFamily="34" charset="0"/>
              </a:rPr>
              <a:t>As shown in fig (c) field coil is tapped dividing number of turns. Thus we can select different value of Ø by selecting different number of turns.</a:t>
            </a:r>
            <a:endParaRPr lang="en-ID" b="0" i="0" dirty="0">
              <a:solidFill>
                <a:srgbClr val="1E1E1E"/>
              </a:solidFill>
              <a:effectLst/>
              <a:latin typeface="open sans" panose="020B0606030504020204" pitchFamily="34" charset="0"/>
            </a:endParaRPr>
          </a:p>
        </p:txBody>
      </p:sp>
    </p:spTree>
    <p:extLst>
      <p:ext uri="{BB962C8B-B14F-4D97-AF65-F5344CB8AC3E}">
        <p14:creationId xmlns:p14="http://schemas.microsoft.com/office/powerpoint/2010/main" val="2797323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39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2" descr="https://3.bp.blogspot.com/-oej5qLyryeY/Uwl-6ZDAxmI/AAAAAAAAAfw/Kxtw-E3Asv8/s1600/speed-control-series-mo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991674"/>
            <a:ext cx="5715000" cy="44620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9554" y="331763"/>
            <a:ext cx="7409046" cy="2062103"/>
          </a:xfrm>
          <a:prstGeom prst="rect">
            <a:avLst/>
          </a:prstGeom>
        </p:spPr>
        <p:txBody>
          <a:bodyPr wrap="square">
            <a:spAutoFit/>
          </a:bodyPr>
          <a:lstStyle/>
          <a:p>
            <a:r>
              <a:rPr lang="en-ID" sz="2000" b="1" u="sng" dirty="0">
                <a:solidFill>
                  <a:srgbClr val="1E1E1E"/>
                </a:solidFill>
                <a:latin typeface="open sans" panose="020B0606030504020204" pitchFamily="34" charset="0"/>
              </a:rPr>
              <a:t>Armature diverter</a:t>
            </a:r>
            <a:r>
              <a:rPr lang="en-ID" sz="2000" b="1" dirty="0">
                <a:solidFill>
                  <a:srgbClr val="1E1E1E"/>
                </a:solidFill>
                <a:latin typeface="open sans" panose="020B0606030504020204" pitchFamily="34" charset="0"/>
              </a:rPr>
              <a:t>: </a:t>
            </a:r>
            <a:r>
              <a:rPr lang="en-ID" sz="1800" dirty="0">
                <a:solidFill>
                  <a:srgbClr val="1E1E1E"/>
                </a:solidFill>
                <a:latin typeface="open sans" panose="020B0606030504020204" pitchFamily="34" charset="0"/>
              </a:rPr>
              <a:t>Diverter is connected across the armature as shown in fig (b).</a:t>
            </a:r>
            <a:br>
              <a:rPr lang="en-ID" sz="1800" dirty="0">
                <a:solidFill>
                  <a:srgbClr val="1E1E1E"/>
                </a:solidFill>
                <a:latin typeface="open sans" panose="020B0606030504020204" pitchFamily="34" charset="0"/>
              </a:rPr>
            </a:br>
            <a:r>
              <a:rPr lang="en-ID" sz="1800" dirty="0">
                <a:solidFill>
                  <a:srgbClr val="1E1E1E"/>
                </a:solidFill>
                <a:latin typeface="open sans" panose="020B0606030504020204" pitchFamily="34" charset="0"/>
              </a:rPr>
              <a:t>For a given constant load torque, if armature current is reduced then the flux must increase, as Ta ∝ </a:t>
            </a:r>
            <a:r>
              <a:rPr lang="en-ID" sz="1800" dirty="0" err="1">
                <a:solidFill>
                  <a:srgbClr val="1E1E1E"/>
                </a:solidFill>
                <a:latin typeface="open sans" panose="020B0606030504020204" pitchFamily="34" charset="0"/>
              </a:rPr>
              <a:t>ØIa</a:t>
            </a:r>
            <a:r>
              <a:rPr lang="en-ID" sz="1800" dirty="0">
                <a:solidFill>
                  <a:srgbClr val="1E1E1E"/>
                </a:solidFill>
                <a:latin typeface="open sans" panose="020B0606030504020204" pitchFamily="34" charset="0"/>
              </a:rPr>
              <a:t/>
            </a:r>
            <a:br>
              <a:rPr lang="en-ID" sz="1800" dirty="0">
                <a:solidFill>
                  <a:srgbClr val="1E1E1E"/>
                </a:solidFill>
                <a:latin typeface="open sans" panose="020B0606030504020204" pitchFamily="34" charset="0"/>
              </a:rPr>
            </a:br>
            <a:r>
              <a:rPr lang="en-ID" sz="1800" dirty="0">
                <a:solidFill>
                  <a:srgbClr val="1E1E1E"/>
                </a:solidFill>
                <a:latin typeface="open sans" panose="020B0606030504020204" pitchFamily="34" charset="0"/>
              </a:rPr>
              <a:t>This will result in an increase in current taken from the supply and hence flux Ø will increase and subsequently </a:t>
            </a:r>
            <a:r>
              <a:rPr lang="en-ID" sz="1800" b="1" dirty="0">
                <a:solidFill>
                  <a:srgbClr val="1E1E1E"/>
                </a:solidFill>
                <a:latin typeface="open sans" panose="020B0606030504020204" pitchFamily="34" charset="0"/>
              </a:rPr>
              <a:t>speed of the motor</a:t>
            </a:r>
            <a:r>
              <a:rPr lang="en-ID" sz="1800" dirty="0">
                <a:solidFill>
                  <a:srgbClr val="1E1E1E"/>
                </a:solidFill>
                <a:latin typeface="open sans" panose="020B0606030504020204" pitchFamily="34" charset="0"/>
              </a:rPr>
              <a:t> will decrease.</a:t>
            </a:r>
            <a:endParaRPr lang="en-ID" sz="1800" b="0" i="0" dirty="0">
              <a:solidFill>
                <a:srgbClr val="1E1E1E"/>
              </a:solidFill>
              <a:effectLst/>
              <a:latin typeface="open sans" panose="020B0606030504020204" pitchFamily="34" charset="0"/>
            </a:endParaRPr>
          </a:p>
        </p:txBody>
      </p:sp>
      <p:sp>
        <p:nvSpPr>
          <p:cNvPr id="9" name="Rectangle 8"/>
          <p:cNvSpPr/>
          <p:nvPr/>
        </p:nvSpPr>
        <p:spPr>
          <a:xfrm>
            <a:off x="457200" y="2653046"/>
            <a:ext cx="2209800" cy="2092881"/>
          </a:xfrm>
          <a:prstGeom prst="rect">
            <a:avLst/>
          </a:prstGeom>
        </p:spPr>
        <p:txBody>
          <a:bodyPr wrap="square">
            <a:spAutoFit/>
          </a:bodyPr>
          <a:lstStyle/>
          <a:p>
            <a:pPr algn="just"/>
            <a:r>
              <a:rPr lang="en-ID" sz="2000" b="1" u="sng" dirty="0">
                <a:solidFill>
                  <a:srgbClr val="1E1E1E"/>
                </a:solidFill>
                <a:latin typeface="open sans" panose="020B0606030504020204" pitchFamily="34" charset="0"/>
              </a:rPr>
              <a:t>Paralleling field coils</a:t>
            </a:r>
            <a:r>
              <a:rPr lang="en-ID" sz="1800" b="1" dirty="0">
                <a:solidFill>
                  <a:srgbClr val="1E1E1E"/>
                </a:solidFill>
                <a:latin typeface="open sans" panose="020B0606030504020204" pitchFamily="34" charset="0"/>
              </a:rPr>
              <a:t>:</a:t>
            </a:r>
            <a:r>
              <a:rPr lang="en-ID" sz="2000" dirty="0">
                <a:solidFill>
                  <a:srgbClr val="1E1E1E"/>
                </a:solidFill>
                <a:latin typeface="open sans" panose="020B0606030504020204" pitchFamily="34" charset="0"/>
              </a:rPr>
              <a:t> </a:t>
            </a:r>
            <a:r>
              <a:rPr lang="en-ID" sz="1800" dirty="0">
                <a:solidFill>
                  <a:srgbClr val="1E1E1E"/>
                </a:solidFill>
                <a:latin typeface="open sans" panose="020B0606030504020204" pitchFamily="34" charset="0"/>
              </a:rPr>
              <a:t>In this method, several speeds can be obtained by regrouping coils as shown in fig (d).</a:t>
            </a:r>
            <a:endParaRPr lang="en-ID" sz="1800" b="0" i="0" dirty="0">
              <a:solidFill>
                <a:srgbClr val="1E1E1E"/>
              </a:solidFill>
              <a:effectLst/>
              <a:latin typeface="open sans" panose="020B0606030504020204" pitchFamily="34" charset="0"/>
            </a:endParaRPr>
          </a:p>
        </p:txBody>
      </p:sp>
    </p:spTree>
    <p:extLst>
      <p:ext uri="{BB962C8B-B14F-4D97-AF65-F5344CB8AC3E}">
        <p14:creationId xmlns:p14="http://schemas.microsoft.com/office/powerpoint/2010/main" val="326860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9"/>
          <p:cNvSpPr>
            <a:spLocks noChangeArrowheads="1"/>
          </p:cNvSpPr>
          <p:nvPr/>
        </p:nvSpPr>
        <p:spPr bwMode="auto">
          <a:xfrm>
            <a:off x="228600" y="152400"/>
            <a:ext cx="423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dirty="0">
                <a:latin typeface="Book Antiqua" panose="02040602050305030304" pitchFamily="18" charset="0"/>
              </a:rPr>
              <a:t>BUKU ACUAN UTAMA</a:t>
            </a:r>
            <a:endParaRPr lang="en-US" altLang="en-US" dirty="0">
              <a:latin typeface="Arial" panose="020B0604020202020204" pitchFamily="34" charset="0"/>
            </a:endParaRPr>
          </a:p>
        </p:txBody>
      </p:sp>
      <p:sp>
        <p:nvSpPr>
          <p:cNvPr id="8" name="Rectangle 14"/>
          <p:cNvSpPr>
            <a:spLocks noChangeArrowheads="1"/>
          </p:cNvSpPr>
          <p:nvPr/>
        </p:nvSpPr>
        <p:spPr bwMode="auto">
          <a:xfrm>
            <a:off x="685800" y="762000"/>
            <a:ext cx="6934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a:solidFill>
                  <a:srgbClr val="FF3399"/>
                </a:solidFill>
                <a:latin typeface="Book Antiqua" panose="02040602050305030304" pitchFamily="18" charset="0"/>
              </a:rPr>
              <a:t>A TEXT BOOK OF ELECTRICAL TECHNOLOGY</a:t>
            </a:r>
          </a:p>
        </p:txBody>
      </p:sp>
      <p:sp>
        <p:nvSpPr>
          <p:cNvPr id="9" name="Rectangle 18"/>
          <p:cNvSpPr>
            <a:spLocks noChangeArrowheads="1"/>
          </p:cNvSpPr>
          <p:nvPr/>
        </p:nvSpPr>
        <p:spPr bwMode="auto">
          <a:xfrm>
            <a:off x="3276600" y="16764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a:solidFill>
                  <a:srgbClr val="660066"/>
                </a:solidFill>
              </a:rPr>
              <a:t>BL THERAJA</a:t>
            </a:r>
            <a:endParaRPr lang="en-US" altLang="en-US">
              <a:solidFill>
                <a:srgbClr val="660066"/>
              </a:solidFill>
            </a:endParaRPr>
          </a:p>
        </p:txBody>
      </p:sp>
      <p:sp>
        <p:nvSpPr>
          <p:cNvPr id="10" name="Rectangle 19"/>
          <p:cNvSpPr>
            <a:spLocks noChangeArrowheads="1"/>
          </p:cNvSpPr>
          <p:nvPr/>
        </p:nvSpPr>
        <p:spPr bwMode="auto">
          <a:xfrm>
            <a:off x="685800" y="2286000"/>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a:solidFill>
                  <a:srgbClr val="660066"/>
                </a:solidFill>
                <a:latin typeface="Book Antiqua" panose="02040602050305030304" pitchFamily="18" charset="0"/>
              </a:rPr>
              <a:t>DASAR TENAGA LISTRIK</a:t>
            </a:r>
          </a:p>
        </p:txBody>
      </p:sp>
      <p:sp>
        <p:nvSpPr>
          <p:cNvPr id="11" name="Rectangle 20"/>
          <p:cNvSpPr>
            <a:spLocks noChangeArrowheads="1"/>
          </p:cNvSpPr>
          <p:nvPr/>
        </p:nvSpPr>
        <p:spPr bwMode="auto">
          <a:xfrm>
            <a:off x="3276600" y="28194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2800" b="1">
                <a:solidFill>
                  <a:srgbClr val="660066"/>
                </a:solidFill>
              </a:rPr>
              <a:t>ZUHAL</a:t>
            </a:r>
            <a:endParaRPr lang="en-US" altLang="en-US">
              <a:solidFill>
                <a:srgbClr val="660066"/>
              </a:solidFill>
            </a:endParaRPr>
          </a:p>
        </p:txBody>
      </p:sp>
    </p:spTree>
    <p:extLst>
      <p:ext uri="{BB962C8B-B14F-4D97-AF65-F5344CB8AC3E}">
        <p14:creationId xmlns:p14="http://schemas.microsoft.com/office/powerpoint/2010/main" val="272855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ppt_x</p:attrName>
                                        </p:attrNameLst>
                                      </p:cBhvr>
                                      <p:tavLst>
                                        <p:tav tm="0">
                                          <p:val>
                                            <p:strVal val="#ppt_x-.2"/>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ppt_x</p:attrName>
                                        </p:attrNameLst>
                                      </p:cBhvr>
                                      <p:tavLst>
                                        <p:tav tm="0">
                                          <p:val>
                                            <p:strVal val="#ppt_x-.2"/>
                                          </p:val>
                                        </p:tav>
                                        <p:tav tm="100000">
                                          <p:val>
                                            <p:strVal val="#ppt_x"/>
                                          </p:val>
                                        </p:tav>
                                      </p:tavLst>
                                    </p:anim>
                                    <p:anim calcmode="lin" valueType="num">
                                      <p:cBhvr>
                                        <p:cTn id="3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64418" y="285549"/>
            <a:ext cx="7003181" cy="461665"/>
          </a:xfrm>
          <a:prstGeom prst="rect">
            <a:avLst/>
          </a:prstGeom>
        </p:spPr>
        <p:txBody>
          <a:bodyPr wrap="square">
            <a:spAutoFit/>
          </a:bodyPr>
          <a:lstStyle/>
          <a:p>
            <a:r>
              <a:rPr lang="en-ID" b="1" dirty="0">
                <a:solidFill>
                  <a:srgbClr val="1E1E1E"/>
                </a:solidFill>
                <a:latin typeface="Raleway"/>
              </a:rPr>
              <a:t>2. Variable Resistance In Series With Armature</a:t>
            </a:r>
            <a:endParaRPr lang="en-ID" b="1" i="0" dirty="0">
              <a:solidFill>
                <a:srgbClr val="1E1E1E"/>
              </a:solidFill>
              <a:effectLst/>
              <a:latin typeface="Raleway"/>
            </a:endParaRPr>
          </a:p>
        </p:txBody>
      </p:sp>
      <p:sp>
        <p:nvSpPr>
          <p:cNvPr id="8" name="Rectangle 7"/>
          <p:cNvSpPr/>
          <p:nvPr/>
        </p:nvSpPr>
        <p:spPr>
          <a:xfrm>
            <a:off x="838200" y="733578"/>
            <a:ext cx="7086600" cy="923330"/>
          </a:xfrm>
          <a:prstGeom prst="rect">
            <a:avLst/>
          </a:prstGeom>
        </p:spPr>
        <p:txBody>
          <a:bodyPr wrap="square">
            <a:spAutoFit/>
          </a:bodyPr>
          <a:lstStyle/>
          <a:p>
            <a:r>
              <a:rPr lang="en-ID" sz="1800" dirty="0">
                <a:solidFill>
                  <a:srgbClr val="1E1E1E"/>
                </a:solidFill>
                <a:latin typeface="open sans" panose="020B0606030504020204" pitchFamily="34" charset="0"/>
              </a:rPr>
              <a:t>By introducing resistance in series with the armature, voltage across the armature can be reduced. And, hence, speed reduces in proportion with it.</a:t>
            </a:r>
            <a:endParaRPr lang="en-US" sz="1800" dirty="0"/>
          </a:p>
        </p:txBody>
      </p:sp>
      <p:sp>
        <p:nvSpPr>
          <p:cNvPr id="9" name="Rectangle 8"/>
          <p:cNvSpPr/>
          <p:nvPr/>
        </p:nvSpPr>
        <p:spPr>
          <a:xfrm>
            <a:off x="466824" y="1893355"/>
            <a:ext cx="3826689" cy="461665"/>
          </a:xfrm>
          <a:prstGeom prst="rect">
            <a:avLst/>
          </a:prstGeom>
        </p:spPr>
        <p:txBody>
          <a:bodyPr wrap="none">
            <a:spAutoFit/>
          </a:bodyPr>
          <a:lstStyle/>
          <a:p>
            <a:r>
              <a:rPr lang="en-US" b="1" dirty="0">
                <a:solidFill>
                  <a:srgbClr val="1E1E1E"/>
                </a:solidFill>
                <a:latin typeface="Raleway"/>
              </a:rPr>
              <a:t>3. Series-Parallel Control</a:t>
            </a:r>
            <a:endParaRPr lang="en-US" b="1" i="0" dirty="0">
              <a:solidFill>
                <a:srgbClr val="1E1E1E"/>
              </a:solidFill>
              <a:effectLst/>
              <a:latin typeface="Raleway"/>
            </a:endParaRPr>
          </a:p>
        </p:txBody>
      </p:sp>
      <p:sp>
        <p:nvSpPr>
          <p:cNvPr id="10" name="Rectangle 9"/>
          <p:cNvSpPr/>
          <p:nvPr/>
        </p:nvSpPr>
        <p:spPr>
          <a:xfrm>
            <a:off x="838200" y="2466247"/>
            <a:ext cx="7976135" cy="2031325"/>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This system is widely used in electric traction, where two or more mechanically coupled series motors are employed. For low speeds, the motors are connected in series, and for higher speeds, the motors are connected in parallel.</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When in series, the motors have the same current passing through them, although voltage across each motor is divided. When in parallel, the voltage across each motor is same although the current gets divided.</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96454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04800" y="228600"/>
            <a:ext cx="6629400" cy="461665"/>
          </a:xfrm>
          <a:prstGeom prst="rect">
            <a:avLst/>
          </a:prstGeom>
        </p:spPr>
        <p:txBody>
          <a:bodyPr wrap="square">
            <a:spAutoFit/>
          </a:bodyPr>
          <a:lstStyle/>
          <a:p>
            <a:r>
              <a:rPr lang="en-ID" b="1" dirty="0">
                <a:solidFill>
                  <a:srgbClr val="000000"/>
                </a:solidFill>
                <a:latin typeface="Raleway"/>
              </a:rPr>
              <a:t>Speed Control Methods Of Induction Motor</a:t>
            </a:r>
          </a:p>
        </p:txBody>
      </p:sp>
      <p:sp>
        <p:nvSpPr>
          <p:cNvPr id="8" name="Rectangle 7"/>
          <p:cNvSpPr/>
          <p:nvPr/>
        </p:nvSpPr>
        <p:spPr>
          <a:xfrm>
            <a:off x="309613" y="762000"/>
            <a:ext cx="5791200" cy="461665"/>
          </a:xfrm>
          <a:prstGeom prst="rect">
            <a:avLst/>
          </a:prstGeom>
        </p:spPr>
        <p:txBody>
          <a:bodyPr wrap="square">
            <a:spAutoFit/>
          </a:bodyPr>
          <a:lstStyle/>
          <a:p>
            <a:r>
              <a:rPr lang="en-ID" b="1" dirty="0">
                <a:solidFill>
                  <a:srgbClr val="1E1E1E"/>
                </a:solidFill>
                <a:latin typeface="Open Sans" panose="020B0606030504020204" pitchFamily="34" charset="0"/>
                <a:ea typeface="Open Sans" panose="020B0606030504020204" pitchFamily="34" charset="0"/>
                <a:cs typeface="Open Sans" panose="020B0606030504020204" pitchFamily="34" charset="0"/>
              </a:rPr>
              <a:t>1. By Changing The Applied Voltage:</a:t>
            </a:r>
            <a:endParaRPr lang="en-ID" b="1" i="0" dirty="0">
              <a:solidFill>
                <a:srgbClr val="1E1E1E"/>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648101" y="1371600"/>
            <a:ext cx="5486400" cy="369332"/>
          </a:xfrm>
          <a:prstGeom prst="rect">
            <a:avLst/>
          </a:prstGeom>
        </p:spPr>
        <p:txBody>
          <a:bodyPr wrap="square">
            <a:spAutoFit/>
          </a:bodyPr>
          <a:lstStyle/>
          <a:p>
            <a:r>
              <a:rPr lang="en-ID" sz="1800" dirty="0">
                <a:solidFill>
                  <a:srgbClr val="1E1E1E"/>
                </a:solidFill>
                <a:latin typeface="open sans" panose="020B0606030504020204" pitchFamily="34" charset="0"/>
              </a:rPr>
              <a:t>From the </a:t>
            </a:r>
            <a:r>
              <a:rPr lang="en-ID" sz="1800" dirty="0">
                <a:solidFill>
                  <a:srgbClr val="21618C"/>
                </a:solidFill>
                <a:latin typeface="open sans" panose="020B0606030504020204" pitchFamily="34" charset="0"/>
                <a:hlinkClick r:id="rId4"/>
              </a:rPr>
              <a:t>torque equation of induction motor</a:t>
            </a:r>
            <a:r>
              <a:rPr lang="en-ID" sz="1800" dirty="0">
                <a:solidFill>
                  <a:srgbClr val="1E1E1E"/>
                </a:solidFill>
                <a:latin typeface="open sans" panose="020B0606030504020204" pitchFamily="34" charset="0"/>
              </a:rPr>
              <a:t>,</a:t>
            </a:r>
            <a:endParaRPr lang="en-US" sz="1800" dirty="0"/>
          </a:p>
        </p:txBody>
      </p:sp>
      <p:pic>
        <p:nvPicPr>
          <p:cNvPr id="10" name="Picture 2" descr="https://1.bp.blogspot.com/-gzwhzf-_5zc/UvSIYw3s9uI/AAAAAAAAAWQ/rgXREUEdUt4/s1600/torque-running-conditi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599" y="1882978"/>
            <a:ext cx="4546881" cy="8602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48101" y="2902803"/>
            <a:ext cx="8191099" cy="2308324"/>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Rotor resistance R</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constant and if slip s is small then (sX</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r>
              <a:rPr lang="en-ID" sz="1800" baseline="30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so small that it can be neglected. Therefore, T ∝ sE</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baseline="30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where E</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rotor induced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and E</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V</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Thus, T ∝ sV</a:t>
            </a:r>
            <a:r>
              <a:rPr lang="en-ID" sz="1800" baseline="30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which means, if supplied voltage is decreased, the developed torque decreases. Hence, for providing the same load torque, the slip increases with decrease in voltage, and consequently, the speed decreases. This method is the easiest and cheapest, still rarely used, </a:t>
            </a:r>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because</a:t>
            </a:r>
            <a:endParaRPr lang="en-ID" sz="1800" b="0" i="0" dirty="0">
              <a:solidFill>
                <a:srgbClr val="1E1E1E"/>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p:cNvSpPr/>
          <p:nvPr/>
        </p:nvSpPr>
        <p:spPr>
          <a:xfrm>
            <a:off x="648101" y="5142720"/>
            <a:ext cx="8072387" cy="646331"/>
          </a:xfrm>
          <a:prstGeom prst="rect">
            <a:avLst/>
          </a:prstGeom>
        </p:spPr>
        <p:txBody>
          <a:bodyPr wrap="square">
            <a:spAutoFit/>
          </a:bodyPr>
          <a:lstStyle/>
          <a:p>
            <a:pPr algn="just"/>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large change in supply voltage is required for relatively small change in </a:t>
            </a:r>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speed.</a:t>
            </a:r>
            <a:endPar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p:cNvSpPr/>
          <p:nvPr/>
        </p:nvSpPr>
        <p:spPr>
          <a:xfrm>
            <a:off x="1531219" y="5638800"/>
            <a:ext cx="6858000" cy="923330"/>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large change in supply voltage will result in a large change in flux density, hence, this will disturb the magnetic conditions of the motor.</a:t>
            </a:r>
            <a:endParaRPr lang="en-US" sz="1800" dirty="0"/>
          </a:p>
        </p:txBody>
      </p:sp>
    </p:spTree>
    <p:extLst>
      <p:ext uri="{BB962C8B-B14F-4D97-AF65-F5344CB8AC3E}">
        <p14:creationId xmlns:p14="http://schemas.microsoft.com/office/powerpoint/2010/main" val="1096490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81000" y="152400"/>
            <a:ext cx="6553200" cy="461665"/>
          </a:xfrm>
          <a:prstGeom prst="rect">
            <a:avLst/>
          </a:prstGeom>
        </p:spPr>
        <p:txBody>
          <a:bodyPr wrap="square">
            <a:spAutoFit/>
          </a:bodyPr>
          <a:lstStyle/>
          <a:p>
            <a:r>
              <a:rPr lang="en-ID" b="1" dirty="0">
                <a:solidFill>
                  <a:srgbClr val="1E1E1E"/>
                </a:solidFill>
                <a:latin typeface="Raleway"/>
              </a:rPr>
              <a:t>2. By Changing The Applied Frequency</a:t>
            </a:r>
            <a:endParaRPr lang="en-ID" b="1" i="0" dirty="0">
              <a:solidFill>
                <a:srgbClr val="1E1E1E"/>
              </a:solidFill>
              <a:effectLst/>
              <a:latin typeface="Raleway"/>
            </a:endParaRPr>
          </a:p>
        </p:txBody>
      </p:sp>
      <p:sp>
        <p:nvSpPr>
          <p:cNvPr id="8" name="Rectangle 7"/>
          <p:cNvSpPr/>
          <p:nvPr/>
        </p:nvSpPr>
        <p:spPr>
          <a:xfrm>
            <a:off x="685800" y="685800"/>
            <a:ext cx="7162800" cy="646331"/>
          </a:xfrm>
          <a:prstGeom prst="rect">
            <a:avLst/>
          </a:prstGeom>
        </p:spPr>
        <p:txBody>
          <a:bodyPr wrap="square">
            <a:spAutoFit/>
          </a:bodyPr>
          <a:lstStyle/>
          <a:p>
            <a:r>
              <a:rPr lang="en-ID" sz="1800" dirty="0">
                <a:solidFill>
                  <a:srgbClr val="21618C"/>
                </a:solidFill>
                <a:latin typeface="open sans" panose="020B0606030504020204" pitchFamily="34" charset="0"/>
                <a:hlinkClick r:id="rId4"/>
              </a:rPr>
              <a:t>Synchronous speed of the rotating magnetic field</a:t>
            </a:r>
            <a:r>
              <a:rPr lang="en-ID" sz="1800" dirty="0">
                <a:solidFill>
                  <a:srgbClr val="1E1E1E"/>
                </a:solidFill>
                <a:latin typeface="open sans" panose="020B0606030504020204" pitchFamily="34" charset="0"/>
              </a:rPr>
              <a:t> of an induction motor is given by,</a:t>
            </a:r>
            <a:endParaRPr lang="en-US" sz="1800" dirty="0"/>
          </a:p>
        </p:txBody>
      </p:sp>
      <p:pic>
        <p:nvPicPr>
          <p:cNvPr id="9" name="Picture 4" descr="https://3.bp.blogspot.com/-jzhMYvnyw5o/UvXPiJQFfaI/AAAAAAAAAWg/zS_ASMl2Pvg/s1600/Synchronous-spe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049" y="1403866"/>
            <a:ext cx="1857505" cy="7297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17082" y="2184480"/>
            <a:ext cx="7969718" cy="2585323"/>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where, f = frequency of the supply and P = number of stator poles.</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Hence, the synchronous speed changes with change in supply frequency. Actual speed of an induction motor is given as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N = Ns (1 - 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However, this method is not widely used. It may be used where, the induction motor is supplied by a dedicated generator (so that frequency can be easily varied by changing the speed of prime mover). Also, at lower frequency, the motor current may become too high due to decreased reactance. And if the frequency is increased beyond the rated value, the maximum torque developed falls while the speed rises.</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07993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57200" y="304800"/>
            <a:ext cx="6477000" cy="461665"/>
          </a:xfrm>
          <a:prstGeom prst="rect">
            <a:avLst/>
          </a:prstGeom>
        </p:spPr>
        <p:txBody>
          <a:bodyPr wrap="square">
            <a:spAutoFit/>
          </a:bodyPr>
          <a:lstStyle/>
          <a:p>
            <a:r>
              <a:rPr lang="en-ID" b="1" dirty="0">
                <a:solidFill>
                  <a:srgbClr val="1E1E1E"/>
                </a:solidFill>
                <a:latin typeface="Raleway"/>
              </a:rPr>
              <a:t>3. Constant V/F Control Of Induction Motor</a:t>
            </a:r>
            <a:endParaRPr lang="en-ID" b="1" i="0" dirty="0">
              <a:solidFill>
                <a:srgbClr val="1E1E1E"/>
              </a:solidFill>
              <a:effectLst/>
              <a:latin typeface="Raleway"/>
            </a:endParaRPr>
          </a:p>
        </p:txBody>
      </p:sp>
      <p:sp>
        <p:nvSpPr>
          <p:cNvPr id="8" name="Rectangle 7"/>
          <p:cNvSpPr/>
          <p:nvPr/>
        </p:nvSpPr>
        <p:spPr>
          <a:xfrm>
            <a:off x="838200" y="838200"/>
            <a:ext cx="7086600" cy="4524315"/>
          </a:xfrm>
          <a:prstGeom prst="rect">
            <a:avLst/>
          </a:prstGeom>
        </p:spPr>
        <p:txBody>
          <a:bodyPr wrap="square">
            <a:spAutoFit/>
          </a:bodyPr>
          <a:lstStyle/>
          <a:p>
            <a:r>
              <a:rPr lang="en-ID" sz="1800" dirty="0">
                <a:solidFill>
                  <a:srgbClr val="1E1E1E"/>
                </a:solidFill>
                <a:latin typeface="open sans" panose="020B0606030504020204" pitchFamily="34" charset="0"/>
              </a:rPr>
              <a:t>This is the most popular method for controlling the speed of an induction motor. As in above method, if the supply frequency is reduced keeping the rated supply voltage, the air gap flux will tend to saturate. This will cause excessive stator current and distortion of the stator flux wave. Therefore, the stator voltage should also be reduced in proportional to the frequency so as to maintain the air-gap flux constant. The magnitude of the stator flux is proportional to the ratio of the stator voltage and the frequency. Hence, if the ratio of voltage to frequency is kept constant, the flux remains constant. Also, by keeping V/F constant, the developed torque remains approximately constant. This method gives higher run-time efficiency. Therefore, majority of AC speed drives employ constant V/F method (or variable voltage, variable frequency method) for the speed control. Along with wide range of speed control, this method also offers 'soft start' capability.</a:t>
            </a:r>
            <a:endParaRPr lang="en-US" sz="1800" dirty="0"/>
          </a:p>
        </p:txBody>
      </p:sp>
    </p:spTree>
    <p:extLst>
      <p:ext uri="{BB962C8B-B14F-4D97-AF65-F5344CB8AC3E}">
        <p14:creationId xmlns:p14="http://schemas.microsoft.com/office/powerpoint/2010/main" val="2568188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295977" y="228600"/>
            <a:ext cx="6248400" cy="461665"/>
          </a:xfrm>
          <a:prstGeom prst="rect">
            <a:avLst/>
          </a:prstGeom>
        </p:spPr>
        <p:txBody>
          <a:bodyPr wrap="square">
            <a:spAutoFit/>
          </a:bodyPr>
          <a:lstStyle/>
          <a:p>
            <a:r>
              <a:rPr lang="en-ID" b="1" dirty="0">
                <a:solidFill>
                  <a:srgbClr val="1E1E1E"/>
                </a:solidFill>
                <a:latin typeface="Raleway"/>
              </a:rPr>
              <a:t>4. Changing The Number Of Stator Poles</a:t>
            </a:r>
            <a:endParaRPr lang="en-ID" b="1" i="0" dirty="0">
              <a:solidFill>
                <a:srgbClr val="1E1E1E"/>
              </a:solidFill>
              <a:effectLst/>
              <a:latin typeface="Raleway"/>
            </a:endParaRPr>
          </a:p>
        </p:txBody>
      </p:sp>
      <p:sp>
        <p:nvSpPr>
          <p:cNvPr id="8" name="Rectangle 7"/>
          <p:cNvSpPr/>
          <p:nvPr/>
        </p:nvSpPr>
        <p:spPr>
          <a:xfrm>
            <a:off x="685800" y="709516"/>
            <a:ext cx="7239000" cy="2862322"/>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From the above equation of synchronous speed, it can be seen that synchronous speed (and hence, running speed) can be changed by changing the number of stator poles. This method is generally used for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squirrel cage induction motors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as squirrel cage rotor adapts itself for any number of stator poles. Change in stator poles is achieved by two or more independent stator windings wound for different number of poles in same slots.</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For example, a stator is wound with two 3phase windings, one for 4 poles and other for 6 poles.</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for supply frequency of 50 Hz</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685800" y="3591089"/>
            <a:ext cx="8610600" cy="369332"/>
          </a:xfrm>
          <a:prstGeom prst="rect">
            <a:avLst/>
          </a:prstGeom>
        </p:spPr>
        <p:txBody>
          <a:bodyPr wrap="square">
            <a:spAutoFit/>
          </a:bodyPr>
          <a:lstStyle/>
          <a:p>
            <a:r>
              <a:rPr lang="en-ID" sz="1800" dirty="0" err="1">
                <a:solidFill>
                  <a:srgbClr val="1E1E1E"/>
                </a:solidFill>
                <a:latin typeface="open sans" panose="020B0606030504020204" pitchFamily="34" charset="0"/>
              </a:rPr>
              <a:t>i</a:t>
            </a:r>
            <a:r>
              <a:rPr lang="en-ID" sz="1800" dirty="0">
                <a:solidFill>
                  <a:srgbClr val="1E1E1E"/>
                </a:solidFill>
                <a:latin typeface="open sans" panose="020B0606030504020204" pitchFamily="34" charset="0"/>
              </a:rPr>
              <a:t>) </a:t>
            </a:r>
            <a:r>
              <a:rPr lang="en-ID" sz="1600" dirty="0">
                <a:solidFill>
                  <a:srgbClr val="1E1E1E"/>
                </a:solidFill>
                <a:latin typeface="open sans" panose="020B0606030504020204" pitchFamily="34" charset="0"/>
              </a:rPr>
              <a:t>synchronous speed when 4 pole winding is connected, Ns = 120*50/4 = 1500 RPM</a:t>
            </a:r>
            <a:endParaRPr lang="en-US" sz="1600" dirty="0"/>
          </a:p>
        </p:txBody>
      </p:sp>
      <p:sp>
        <p:nvSpPr>
          <p:cNvPr id="10" name="Rectangle 9"/>
          <p:cNvSpPr/>
          <p:nvPr/>
        </p:nvSpPr>
        <p:spPr>
          <a:xfrm>
            <a:off x="685800" y="3959619"/>
            <a:ext cx="8153400" cy="338554"/>
          </a:xfrm>
          <a:prstGeom prst="rect">
            <a:avLst/>
          </a:prstGeom>
        </p:spPr>
        <p:txBody>
          <a:bodyPr wrap="square">
            <a:spAutoFit/>
          </a:bodyPr>
          <a:lstStyle/>
          <a:p>
            <a:r>
              <a:rPr lang="en-ID" sz="1600" dirty="0">
                <a:solidFill>
                  <a:srgbClr val="1E1E1E"/>
                </a:solidFill>
                <a:latin typeface="open sans" panose="020B0606030504020204" pitchFamily="34" charset="0"/>
              </a:rPr>
              <a:t>ii) synchronous speed when 6 pole winding is connected, Ns = 120*50/6 = 1000 RPM</a:t>
            </a:r>
            <a:endParaRPr lang="en-US" sz="1600" dirty="0"/>
          </a:p>
        </p:txBody>
      </p:sp>
    </p:spTree>
    <p:extLst>
      <p:ext uri="{BB962C8B-B14F-4D97-AF65-F5344CB8AC3E}">
        <p14:creationId xmlns:p14="http://schemas.microsoft.com/office/powerpoint/2010/main" val="37469916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81000" y="213890"/>
            <a:ext cx="5791200" cy="461665"/>
          </a:xfrm>
          <a:prstGeom prst="rect">
            <a:avLst/>
          </a:prstGeom>
        </p:spPr>
        <p:txBody>
          <a:bodyPr wrap="square">
            <a:spAutoFit/>
          </a:bodyPr>
          <a:lstStyle/>
          <a:p>
            <a:r>
              <a:rPr lang="en-ID" b="1" dirty="0">
                <a:solidFill>
                  <a:srgbClr val="1E1E1E"/>
                </a:solidFill>
                <a:latin typeface="Raleway"/>
              </a:rPr>
              <a:t>Speed Control From Rotor Side:</a:t>
            </a:r>
            <a:endParaRPr lang="en-ID" b="1" i="0" dirty="0">
              <a:solidFill>
                <a:srgbClr val="1E1E1E"/>
              </a:solidFill>
              <a:effectLst/>
              <a:latin typeface="Raleway"/>
            </a:endParaRPr>
          </a:p>
        </p:txBody>
      </p:sp>
      <p:sp>
        <p:nvSpPr>
          <p:cNvPr id="8" name="Rectangle 7"/>
          <p:cNvSpPr/>
          <p:nvPr/>
        </p:nvSpPr>
        <p:spPr>
          <a:xfrm>
            <a:off x="376187" y="747290"/>
            <a:ext cx="3927678" cy="461665"/>
          </a:xfrm>
          <a:prstGeom prst="rect">
            <a:avLst/>
          </a:prstGeom>
        </p:spPr>
        <p:txBody>
          <a:bodyPr wrap="none">
            <a:spAutoFit/>
          </a:bodyPr>
          <a:lstStyle/>
          <a:p>
            <a:r>
              <a:rPr lang="en-US" b="1" dirty="0">
                <a:solidFill>
                  <a:srgbClr val="1E1E1E"/>
                </a:solidFill>
                <a:latin typeface="Raleway"/>
              </a:rPr>
              <a:t>1. Rotor Rheostat Control</a:t>
            </a:r>
            <a:endParaRPr lang="en-US" b="1" i="0" dirty="0">
              <a:solidFill>
                <a:srgbClr val="1E1E1E"/>
              </a:solidFill>
              <a:effectLst/>
              <a:latin typeface="Raleway"/>
            </a:endParaRPr>
          </a:p>
        </p:txBody>
      </p:sp>
      <p:sp>
        <p:nvSpPr>
          <p:cNvPr id="9" name="Rectangle 8"/>
          <p:cNvSpPr/>
          <p:nvPr/>
        </p:nvSpPr>
        <p:spPr>
          <a:xfrm>
            <a:off x="685800" y="1251814"/>
            <a:ext cx="7239000" cy="1200329"/>
          </a:xfrm>
          <a:prstGeom prst="rect">
            <a:avLst/>
          </a:prstGeom>
        </p:spPr>
        <p:txBody>
          <a:bodyPr wrap="square">
            <a:spAutoFit/>
          </a:bodyPr>
          <a:lstStyle/>
          <a:p>
            <a:r>
              <a:rPr lang="en-ID" sz="1800" dirty="0">
                <a:solidFill>
                  <a:srgbClr val="1E1E1E"/>
                </a:solidFill>
                <a:latin typeface="open sans" panose="020B0606030504020204" pitchFamily="34" charset="0"/>
              </a:rPr>
              <a:t>This method is similar to that of </a:t>
            </a:r>
            <a:r>
              <a:rPr lang="en-ID" sz="1800" dirty="0">
                <a:solidFill>
                  <a:srgbClr val="21618C"/>
                </a:solidFill>
                <a:latin typeface="open sans" panose="020B0606030504020204" pitchFamily="34" charset="0"/>
                <a:hlinkClick r:id="rId4"/>
              </a:rPr>
              <a:t>armature rheostat control of DC shunt motor</a:t>
            </a:r>
            <a:r>
              <a:rPr lang="en-ID" sz="1800" dirty="0">
                <a:solidFill>
                  <a:srgbClr val="1E1E1E"/>
                </a:solidFill>
                <a:latin typeface="open sans" panose="020B0606030504020204" pitchFamily="34" charset="0"/>
              </a:rPr>
              <a:t>. But this method is only applicable to </a:t>
            </a:r>
            <a:r>
              <a:rPr lang="en-ID" sz="1800" dirty="0">
                <a:solidFill>
                  <a:srgbClr val="21618C"/>
                </a:solidFill>
                <a:latin typeface="open sans" panose="020B0606030504020204" pitchFamily="34" charset="0"/>
                <a:hlinkClick r:id="rId5"/>
              </a:rPr>
              <a:t>slip ring motors</a:t>
            </a:r>
            <a:r>
              <a:rPr lang="en-ID" sz="1800" dirty="0">
                <a:solidFill>
                  <a:srgbClr val="1E1E1E"/>
                </a:solidFill>
                <a:latin typeface="open sans" panose="020B0606030504020204" pitchFamily="34" charset="0"/>
              </a:rPr>
              <a:t>, as addition of external resistance in the rotor of squirrel cage motors is not possible.</a:t>
            </a:r>
            <a:endParaRPr lang="en-US" sz="1800" dirty="0"/>
          </a:p>
        </p:txBody>
      </p:sp>
      <p:sp>
        <p:nvSpPr>
          <p:cNvPr id="10" name="Rectangle 9"/>
          <p:cNvSpPr/>
          <p:nvPr/>
        </p:nvSpPr>
        <p:spPr>
          <a:xfrm>
            <a:off x="395438" y="2590800"/>
            <a:ext cx="3331361" cy="461665"/>
          </a:xfrm>
          <a:prstGeom prst="rect">
            <a:avLst/>
          </a:prstGeom>
        </p:spPr>
        <p:txBody>
          <a:bodyPr wrap="none">
            <a:spAutoFit/>
          </a:bodyPr>
          <a:lstStyle/>
          <a:p>
            <a:r>
              <a:rPr lang="en-US" b="1" dirty="0">
                <a:solidFill>
                  <a:srgbClr val="1E1E1E"/>
                </a:solidFill>
                <a:latin typeface="Raleway"/>
              </a:rPr>
              <a:t>2. Cascade Operation</a:t>
            </a:r>
            <a:endParaRPr lang="en-US" b="1" i="0" dirty="0">
              <a:solidFill>
                <a:srgbClr val="1E1E1E"/>
              </a:solidFill>
              <a:effectLst/>
              <a:latin typeface="Raleway"/>
            </a:endParaRPr>
          </a:p>
        </p:txBody>
      </p:sp>
      <p:sp>
        <p:nvSpPr>
          <p:cNvPr id="11" name="Rectangle 10"/>
          <p:cNvSpPr/>
          <p:nvPr/>
        </p:nvSpPr>
        <p:spPr>
          <a:xfrm>
            <a:off x="689008" y="3132826"/>
            <a:ext cx="8226392" cy="1200329"/>
          </a:xfrm>
          <a:prstGeom prst="rect">
            <a:avLst/>
          </a:prstGeom>
        </p:spPr>
        <p:txBody>
          <a:bodyPr wrap="square">
            <a:spAutoFit/>
          </a:bodyPr>
          <a:lstStyle/>
          <a:p>
            <a:r>
              <a:rPr lang="en-ID" sz="1800" dirty="0">
                <a:solidFill>
                  <a:srgbClr val="1E1E1E"/>
                </a:solidFill>
                <a:latin typeface="open sans" panose="020B0606030504020204" pitchFamily="34" charset="0"/>
              </a:rPr>
              <a:t>In this method of speed control, two motors are used. Both are mounted on a same shaft so that both run at same speed. One motor is fed from a 3phase supply and the other motor is fed from the induced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in first motor via slip-rings. The arrangement is as shown in following figure.</a:t>
            </a:r>
            <a:endParaRPr lang="en-US" sz="1800" dirty="0"/>
          </a:p>
        </p:txBody>
      </p:sp>
      <p:pic>
        <p:nvPicPr>
          <p:cNvPr id="12" name="Picture 2" descr="https://2.bp.blogspot.com/-zNZ2Xrnxex8/UwmLi2zrS-I/AAAAAAAAAhU/wiXeBaY2C00/s1600/cascade-operation-induction-mot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8737" y="4449020"/>
            <a:ext cx="4057650" cy="192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593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533400" y="457200"/>
            <a:ext cx="6400800" cy="3693319"/>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Motor A is called the main motor and motor B is called the auxiliary motor.</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Let, N</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s1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frequency of motor A</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N</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s2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frequency of motor B</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number of poles stator of motor A</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number of stator poles of motor B</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N = speed of the set and same for both motors</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f = frequency of the supply</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Now, slip of motor A, S</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(N</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s1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N) / N</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s1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frequency of the rotor induced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in motor A,   f</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S</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f</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Now, auxiliary motor B is supplied with the rotor induce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570296" y="4267200"/>
            <a:ext cx="7430703" cy="461665"/>
          </a:xfrm>
          <a:prstGeom prst="rect">
            <a:avLst/>
          </a:prstGeom>
        </p:spPr>
        <p:txBody>
          <a:bodyPr wrap="square">
            <a:spAutoFit/>
          </a:bodyPr>
          <a:lstStyle/>
          <a:p>
            <a:r>
              <a:rPr lang="en-ID" sz="1800" dirty="0">
                <a:solidFill>
                  <a:srgbClr val="1E1E1E"/>
                </a:solidFill>
                <a:latin typeface="open sans" panose="020B0606030504020204" pitchFamily="34" charset="0"/>
              </a:rPr>
              <a:t>therefore,  </a:t>
            </a:r>
            <a:r>
              <a:rPr lang="en-ID" dirty="0">
                <a:solidFill>
                  <a:srgbClr val="1E1E1E"/>
                </a:solidFill>
                <a:latin typeface="open sans" panose="020B0606030504020204" pitchFamily="34" charset="0"/>
              </a:rPr>
              <a:t>N</a:t>
            </a:r>
            <a:r>
              <a:rPr lang="en-ID" baseline="-25000" dirty="0">
                <a:solidFill>
                  <a:srgbClr val="1E1E1E"/>
                </a:solidFill>
                <a:latin typeface="open sans" panose="020B0606030504020204" pitchFamily="34" charset="0"/>
              </a:rPr>
              <a:t>s2</a:t>
            </a:r>
            <a:r>
              <a:rPr lang="en-ID" dirty="0">
                <a:solidFill>
                  <a:srgbClr val="1E1E1E"/>
                </a:solidFill>
                <a:latin typeface="open sans" panose="020B0606030504020204" pitchFamily="34" charset="0"/>
              </a:rPr>
              <a:t> = (120f</a:t>
            </a:r>
            <a:r>
              <a:rPr lang="en-ID" baseline="-25000" dirty="0">
                <a:solidFill>
                  <a:srgbClr val="1E1E1E"/>
                </a:solidFill>
                <a:latin typeface="open sans" panose="020B0606030504020204" pitchFamily="34" charset="0"/>
              </a:rPr>
              <a:t>1</a:t>
            </a:r>
            <a:r>
              <a:rPr lang="en-ID" dirty="0">
                <a:solidFill>
                  <a:srgbClr val="1E1E1E"/>
                </a:solidFill>
                <a:latin typeface="open sans" panose="020B0606030504020204" pitchFamily="34" charset="0"/>
              </a:rPr>
              <a:t>) / P</a:t>
            </a:r>
            <a:r>
              <a:rPr lang="en-ID" baseline="-25000" dirty="0">
                <a:solidFill>
                  <a:srgbClr val="1E1E1E"/>
                </a:solidFill>
                <a:latin typeface="open sans" panose="020B0606030504020204" pitchFamily="34" charset="0"/>
              </a:rPr>
              <a:t>2</a:t>
            </a:r>
            <a:r>
              <a:rPr lang="en-ID" dirty="0">
                <a:solidFill>
                  <a:srgbClr val="1E1E1E"/>
                </a:solidFill>
                <a:latin typeface="open sans" panose="020B0606030504020204" pitchFamily="34" charset="0"/>
              </a:rPr>
              <a:t>  =  (120S</a:t>
            </a:r>
            <a:r>
              <a:rPr lang="en-ID" baseline="-25000" dirty="0">
                <a:solidFill>
                  <a:srgbClr val="1E1E1E"/>
                </a:solidFill>
                <a:latin typeface="open sans" panose="020B0606030504020204" pitchFamily="34" charset="0"/>
              </a:rPr>
              <a:t>1</a:t>
            </a:r>
            <a:r>
              <a:rPr lang="en-ID" dirty="0">
                <a:solidFill>
                  <a:srgbClr val="1E1E1E"/>
                </a:solidFill>
                <a:latin typeface="open sans" panose="020B0606030504020204" pitchFamily="34" charset="0"/>
              </a:rPr>
              <a:t>f) / P</a:t>
            </a:r>
            <a:r>
              <a:rPr lang="en-ID" baseline="-25000" dirty="0">
                <a:solidFill>
                  <a:srgbClr val="1E1E1E"/>
                </a:solidFill>
                <a:latin typeface="open sans" panose="020B0606030504020204" pitchFamily="34" charset="0"/>
              </a:rPr>
              <a:t>2</a:t>
            </a:r>
            <a:r>
              <a:rPr lang="en-ID" dirty="0">
                <a:solidFill>
                  <a:srgbClr val="1E1E1E"/>
                </a:solidFill>
                <a:latin typeface="open sans" panose="020B0606030504020204" pitchFamily="34" charset="0"/>
              </a:rPr>
              <a:t>.</a:t>
            </a:r>
            <a:endParaRPr lang="en-US" dirty="0"/>
          </a:p>
        </p:txBody>
      </p:sp>
      <p:sp>
        <p:nvSpPr>
          <p:cNvPr id="9" name="Rectangle 8"/>
          <p:cNvSpPr/>
          <p:nvPr/>
        </p:nvSpPr>
        <p:spPr>
          <a:xfrm>
            <a:off x="570296" y="5073134"/>
            <a:ext cx="7202104" cy="461665"/>
          </a:xfrm>
          <a:prstGeom prst="rect">
            <a:avLst/>
          </a:prstGeom>
        </p:spPr>
        <p:txBody>
          <a:bodyPr wrap="square">
            <a:spAutoFit/>
          </a:bodyPr>
          <a:lstStyle/>
          <a:p>
            <a:r>
              <a:rPr lang="en-ID" sz="1800" dirty="0">
                <a:solidFill>
                  <a:srgbClr val="1E1E1E"/>
                </a:solidFill>
                <a:latin typeface="open sans" panose="020B0606030504020204" pitchFamily="34" charset="0"/>
              </a:rPr>
              <a:t>now putting the value of </a:t>
            </a:r>
            <a:r>
              <a:rPr lang="en-ID" dirty="0">
                <a:solidFill>
                  <a:srgbClr val="1E1E1E"/>
                </a:solidFill>
                <a:latin typeface="open sans" panose="020B0606030504020204" pitchFamily="34" charset="0"/>
              </a:rPr>
              <a:t> S</a:t>
            </a:r>
            <a:r>
              <a:rPr lang="en-ID" baseline="-25000" dirty="0">
                <a:solidFill>
                  <a:srgbClr val="1E1E1E"/>
                </a:solidFill>
                <a:latin typeface="open sans" panose="020B0606030504020204" pitchFamily="34" charset="0"/>
              </a:rPr>
              <a:t>1</a:t>
            </a:r>
            <a:r>
              <a:rPr lang="en-ID" dirty="0">
                <a:solidFill>
                  <a:srgbClr val="1E1E1E"/>
                </a:solidFill>
                <a:latin typeface="open sans" panose="020B0606030504020204" pitchFamily="34" charset="0"/>
              </a:rPr>
              <a:t> = (N</a:t>
            </a:r>
            <a:r>
              <a:rPr lang="en-ID" baseline="-25000" dirty="0">
                <a:solidFill>
                  <a:srgbClr val="1E1E1E"/>
                </a:solidFill>
                <a:latin typeface="open sans" panose="020B0606030504020204" pitchFamily="34" charset="0"/>
              </a:rPr>
              <a:t>s1 </a:t>
            </a:r>
            <a:r>
              <a:rPr lang="en-ID" dirty="0">
                <a:solidFill>
                  <a:srgbClr val="1E1E1E"/>
                </a:solidFill>
                <a:latin typeface="open sans" panose="020B0606030504020204" pitchFamily="34" charset="0"/>
              </a:rPr>
              <a:t>- N) / N</a:t>
            </a:r>
            <a:r>
              <a:rPr lang="en-ID" baseline="-25000" dirty="0">
                <a:solidFill>
                  <a:srgbClr val="1E1E1E"/>
                </a:solidFill>
                <a:latin typeface="open sans" panose="020B0606030504020204" pitchFamily="34" charset="0"/>
              </a:rPr>
              <a:t>s1</a:t>
            </a:r>
            <a:endParaRPr lang="en-US" dirty="0"/>
          </a:p>
        </p:txBody>
      </p:sp>
    </p:spTree>
    <p:extLst>
      <p:ext uri="{BB962C8B-B14F-4D97-AF65-F5344CB8AC3E}">
        <p14:creationId xmlns:p14="http://schemas.microsoft.com/office/powerpoint/2010/main" val="14500981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5" descr="https://1.bp.blogspot.com/-6DCQ5gPKeyk/UvcEdfVF4nI/AAAAAAAAAXA/R-9kDAJqeY8/s1600/synch-speed-casca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823" y="285550"/>
            <a:ext cx="2128758"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38200" y="1143000"/>
            <a:ext cx="8001000" cy="923330"/>
          </a:xfrm>
          <a:prstGeom prst="rect">
            <a:avLst/>
          </a:prstGeom>
        </p:spPr>
        <p:txBody>
          <a:bodyPr wrap="square">
            <a:spAutoFit/>
          </a:bodyPr>
          <a:lstStyle/>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At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no load, speed of the auxiliary rotor is almost same as its synchronous speed</a:t>
            </a:r>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 i.e</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N = N</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s2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from the above equations, it can be obtained that</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7" descr="https://4.bp.blogspot.com/-VWV02NVxmmM/UvcT2P4S7cI/AAAAAAAAAXQ/50mwbzhXO0Q/s1600/22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9" y="2142530"/>
            <a:ext cx="1534555" cy="7530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38200" y="3004066"/>
            <a:ext cx="8122118" cy="1477328"/>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With this method, four different speeds can be obtained</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1. when only motor A works, corresponding speed = .Ns1 = 120f /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2. when only motor B works, corresponding speed = Ns2 = 120f /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3. if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commulative</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cascading is done, speed of the set = N = 120f /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4. if differential cascading is done, speed of the set = N = 120f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1</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P</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87228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38488" y="304800"/>
            <a:ext cx="6248400" cy="461665"/>
          </a:xfrm>
          <a:prstGeom prst="rect">
            <a:avLst/>
          </a:prstGeom>
        </p:spPr>
        <p:txBody>
          <a:bodyPr wrap="square">
            <a:spAutoFit/>
          </a:bodyPr>
          <a:lstStyle/>
          <a:p>
            <a:r>
              <a:rPr lang="en-ID" b="1" dirty="0">
                <a:solidFill>
                  <a:srgbClr val="1E1E1E"/>
                </a:solidFill>
                <a:latin typeface="Raleway"/>
              </a:rPr>
              <a:t>3. By Injecting EMF In Rotor Circuit</a:t>
            </a:r>
            <a:endParaRPr lang="en-ID" b="1" i="0" dirty="0">
              <a:solidFill>
                <a:srgbClr val="1E1E1E"/>
              </a:solidFill>
              <a:effectLst/>
              <a:latin typeface="Raleway"/>
            </a:endParaRPr>
          </a:p>
        </p:txBody>
      </p:sp>
      <p:sp>
        <p:nvSpPr>
          <p:cNvPr id="8" name="Rectangle 7"/>
          <p:cNvSpPr/>
          <p:nvPr/>
        </p:nvSpPr>
        <p:spPr>
          <a:xfrm>
            <a:off x="685800" y="838200"/>
            <a:ext cx="7162800" cy="3416320"/>
          </a:xfrm>
          <a:prstGeom prst="rect">
            <a:avLst/>
          </a:prstGeom>
        </p:spPr>
        <p:txBody>
          <a:bodyPr wrap="square">
            <a:spAutoFit/>
          </a:bodyPr>
          <a:lstStyle/>
          <a:p>
            <a:r>
              <a:rPr lang="en-ID" sz="1800" dirty="0">
                <a:solidFill>
                  <a:srgbClr val="1E1E1E"/>
                </a:solidFill>
                <a:latin typeface="open sans" panose="020B0606030504020204" pitchFamily="34" charset="0"/>
              </a:rPr>
              <a:t>In this method, speed of an induction motor is controlled by injecting a voltage in rotor circuit. It is necessary that voltage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being injected must have same frequency as of the slip frequency. However, there is no restriction to the phase of injected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If we inject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which is in opposite phase with the rotor induced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rotor resistance will be increased. If we inject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which is in phase with the rotor induced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rotor resistance will decrease. Thus, by changing the phase of injected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speed can be controlled. The main advantage of this method is a wide rage of speed control (above normal as well as below normal) can be achieved. The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can be injected by various methods such as Kramer system, </a:t>
            </a:r>
            <a:r>
              <a:rPr lang="en-ID" sz="1800" dirty="0" err="1">
                <a:solidFill>
                  <a:srgbClr val="1E1E1E"/>
                </a:solidFill>
                <a:latin typeface="open sans" panose="020B0606030504020204" pitchFamily="34" charset="0"/>
              </a:rPr>
              <a:t>Scherbius</a:t>
            </a:r>
            <a:r>
              <a:rPr lang="en-ID" sz="1800" dirty="0">
                <a:solidFill>
                  <a:srgbClr val="1E1E1E"/>
                </a:solidFill>
                <a:latin typeface="open sans" panose="020B0606030504020204" pitchFamily="34" charset="0"/>
              </a:rPr>
              <a:t> system etc.</a:t>
            </a:r>
            <a:endParaRPr lang="en-US" sz="1800" dirty="0"/>
          </a:p>
        </p:txBody>
      </p:sp>
    </p:spTree>
    <p:extLst>
      <p:ext uri="{BB962C8B-B14F-4D97-AF65-F5344CB8AC3E}">
        <p14:creationId xmlns:p14="http://schemas.microsoft.com/office/powerpoint/2010/main" val="8153170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49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291164" y="277776"/>
            <a:ext cx="5880584" cy="523220"/>
          </a:xfrm>
          <a:prstGeom prst="rect">
            <a:avLst/>
          </a:prstGeom>
        </p:spPr>
        <p:txBody>
          <a:bodyPr wrap="none">
            <a:spAutoFit/>
          </a:bodyPr>
          <a:lstStyle/>
          <a:p>
            <a:r>
              <a:rPr lang="en-US" sz="2800" dirty="0" smtClean="0">
                <a:latin typeface="Arial" panose="020B0604020202020204" pitchFamily="34" charset="0"/>
                <a:ea typeface="Calibri" panose="020F0502020204030204" pitchFamily="34" charset="0"/>
                <a:cs typeface="Times New Roman" panose="02020603050405020304" pitchFamily="18" charset="0"/>
              </a:rPr>
              <a:t>STARTING PADA MOTOR LISTRIK</a:t>
            </a:r>
            <a:endParaRPr lang="en-US" sz="2800" dirty="0"/>
          </a:p>
        </p:txBody>
      </p:sp>
      <p:sp>
        <p:nvSpPr>
          <p:cNvPr id="8" name="Rectangle 7"/>
          <p:cNvSpPr/>
          <p:nvPr/>
        </p:nvSpPr>
        <p:spPr>
          <a:xfrm>
            <a:off x="291164" y="988747"/>
            <a:ext cx="7696200" cy="461665"/>
          </a:xfrm>
          <a:prstGeom prst="rect">
            <a:avLst/>
          </a:prstGeom>
        </p:spPr>
        <p:txBody>
          <a:bodyPr wrap="square">
            <a:spAutoFit/>
          </a:bodyPr>
          <a:lstStyle/>
          <a:p>
            <a:r>
              <a:rPr lang="en-ID" b="1" dirty="0">
                <a:solidFill>
                  <a:srgbClr val="000000"/>
                </a:solidFill>
                <a:latin typeface="Raleway"/>
              </a:rPr>
              <a:t>Starting Methods Of Three Phase Induction Motors</a:t>
            </a:r>
          </a:p>
        </p:txBody>
      </p:sp>
      <p:sp>
        <p:nvSpPr>
          <p:cNvPr id="9" name="Rectangle 8"/>
          <p:cNvSpPr/>
          <p:nvPr/>
        </p:nvSpPr>
        <p:spPr>
          <a:xfrm>
            <a:off x="304800" y="1600200"/>
            <a:ext cx="7315200" cy="3970318"/>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An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induction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similar to a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5"/>
              </a:rPr>
              <a:t>poly-phase transformer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whose secondary is short circuited. Thus, at normal supply voltage, like in transformers, the initial current taken by the primary is very large for a short while. Unlike in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6"/>
              </a:rPr>
              <a:t>DC motors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large current at starting is due to the absence of back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If an induction motor is directly switched on from the supply, it takes 5 to 7 times its full load current and develops a torque which is only 1.5 to 2.5 times the full load torque. This large starting current produces a large voltage drop in the line, which may affect the operation of other devices connected to the same line. Hence, it is not advisable to start induction motors of higher ratings (generally above 25kW) directly from the mains supply.</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Various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starting methods of induction motors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are described below.</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6771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81000" y="380145"/>
            <a:ext cx="5698996" cy="592726"/>
          </a:xfrm>
          <a:prstGeom prst="rect">
            <a:avLst/>
          </a:prstGeom>
        </p:spPr>
        <p:txBody>
          <a:bodyPr wrap="none">
            <a:spAutoFit/>
          </a:bodyPr>
          <a:lstStyle/>
          <a:p>
            <a:pPr marL="342900" lvl="0" indent="-342900">
              <a:lnSpc>
                <a:spcPct val="107000"/>
              </a:lnSpc>
              <a:spcAft>
                <a:spcPts val="0"/>
              </a:spcAft>
              <a:buFont typeface="+mj-lt"/>
              <a:buAutoNum type="arabicPeriod"/>
            </a:pPr>
            <a:r>
              <a:rPr lang="en-US" sz="3200" dirty="0" err="1" smtClean="0">
                <a:effectLst/>
                <a:latin typeface="Arial" panose="020B0604020202020204" pitchFamily="34" charset="0"/>
                <a:ea typeface="Calibri" panose="020F0502020204030204" pitchFamily="34" charset="0"/>
                <a:cs typeface="Times New Roman" panose="02020603050405020304" pitchFamily="18" charset="0"/>
              </a:rPr>
              <a:t>Macam-macam</a:t>
            </a:r>
            <a:r>
              <a:rPr lang="en-US" sz="3200" dirty="0" smtClean="0">
                <a:effectLst/>
                <a:latin typeface="Arial" panose="020B0604020202020204" pitchFamily="34" charset="0"/>
                <a:ea typeface="Calibri" panose="020F0502020204030204" pitchFamily="34" charset="0"/>
                <a:cs typeface="Times New Roman" panose="02020603050405020304" pitchFamily="18" charset="0"/>
              </a:rPr>
              <a:t> Motor </a:t>
            </a:r>
            <a:r>
              <a:rPr lang="en-US" sz="3200" dirty="0" err="1" smtClean="0">
                <a:effectLst/>
                <a:latin typeface="Arial" panose="020B0604020202020204" pitchFamily="34" charset="0"/>
                <a:ea typeface="Calibri" panose="020F0502020204030204" pitchFamily="34" charset="0"/>
                <a:cs typeface="Times New Roman" panose="02020603050405020304" pitchFamily="18" charset="0"/>
              </a:rPr>
              <a:t>Listrik</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762000" y="880485"/>
            <a:ext cx="6693526" cy="5053890"/>
          </a:xfrm>
          <a:prstGeom prst="rect">
            <a:avLst/>
          </a:prstGeom>
        </p:spPr>
      </p:pic>
    </p:spTree>
    <p:extLst>
      <p:ext uri="{BB962C8B-B14F-4D97-AF65-F5344CB8AC3E}">
        <p14:creationId xmlns:p14="http://schemas.microsoft.com/office/powerpoint/2010/main" val="7295566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35214" y="304800"/>
            <a:ext cx="4511171" cy="461665"/>
          </a:xfrm>
          <a:prstGeom prst="rect">
            <a:avLst/>
          </a:prstGeom>
        </p:spPr>
        <p:txBody>
          <a:bodyPr wrap="none">
            <a:spAutoFit/>
          </a:bodyPr>
          <a:lstStyle/>
          <a:p>
            <a:r>
              <a:rPr lang="en-US" b="1" dirty="0">
                <a:solidFill>
                  <a:srgbClr val="1E1E1E"/>
                </a:solidFill>
                <a:latin typeface="Raleway"/>
              </a:rPr>
              <a:t>Direct-On-Line (DOL) Starters</a:t>
            </a:r>
            <a:endParaRPr lang="en-US" b="1" i="0" dirty="0">
              <a:solidFill>
                <a:srgbClr val="1E1E1E"/>
              </a:solidFill>
              <a:effectLst/>
              <a:latin typeface="Raleway"/>
            </a:endParaRPr>
          </a:p>
        </p:txBody>
      </p:sp>
      <p:sp>
        <p:nvSpPr>
          <p:cNvPr id="8" name="Rectangle 7"/>
          <p:cNvSpPr/>
          <p:nvPr/>
        </p:nvSpPr>
        <p:spPr>
          <a:xfrm>
            <a:off x="457200" y="781705"/>
            <a:ext cx="7467600" cy="5632311"/>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Small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three phase induction motors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can be started direct-on-line, which means that the rated supply is directly applied to the motor. </a:t>
            </a:r>
            <a:endPar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endParaRPr>
          </a:p>
          <a:p>
            <a:endParaRPr lang="en-ID" sz="1200" dirty="0">
              <a:solidFill>
                <a:srgbClr val="1E1E1E"/>
              </a:solidFill>
              <a:latin typeface="Open Sans" panose="020B0606030504020204" pitchFamily="34" charset="0"/>
              <a:ea typeface="Open Sans" panose="020B0606030504020204" pitchFamily="34" charset="0"/>
              <a:cs typeface="Open Sans" panose="020B0606030504020204" pitchFamily="34" charset="0"/>
            </a:endParaRPr>
          </a:p>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But</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as mentioned above, here, the starting current would be very large, usually 5 to 7 times the rated current. The starting torque is likely to be 1.5 to 2.5 times the full load torque. Induction motors can be started directly on-line using a DOL starter which generally consists of a contactor and a motor protection equipment such as a circuit breaker. </a:t>
            </a:r>
            <a:endPar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endParaRPr>
          </a:p>
          <a:p>
            <a:endParaRPr lang="en-ID" sz="1400" dirty="0">
              <a:solidFill>
                <a:srgbClr val="1E1E1E"/>
              </a:solidFill>
              <a:latin typeface="Open Sans" panose="020B0606030504020204" pitchFamily="34" charset="0"/>
              <a:ea typeface="Open Sans" panose="020B0606030504020204" pitchFamily="34" charset="0"/>
              <a:cs typeface="Open Sans" panose="020B0606030504020204" pitchFamily="34" charset="0"/>
            </a:endParaRPr>
          </a:p>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A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DOL starter consists of a coil operated contactor which can be controlled by start and stop push buttons. When the start push button is pressed, the contactor gets energized and it closes all the three phases of the motor to the supply phases at a time. The stop push button de-energizes the contactor and disconnects all the three phases to stop the motor.</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endParaRPr lang="en-ID" sz="1800" dirty="0" smtClean="0">
              <a:latin typeface="Open Sans" panose="020B0606030504020204" pitchFamily="34" charset="0"/>
              <a:ea typeface="Open Sans" panose="020B0606030504020204" pitchFamily="34" charset="0"/>
              <a:cs typeface="Open Sans" panose="020B0606030504020204" pitchFamily="34" charset="0"/>
            </a:endParaRPr>
          </a:p>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In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order to avoid excessive voltage drop in the supply line due to large starting current, a DOL starter is generally used for motors that are rated below 5kW.</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8988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57200" y="228600"/>
            <a:ext cx="4953000" cy="461665"/>
          </a:xfrm>
          <a:prstGeom prst="rect">
            <a:avLst/>
          </a:prstGeom>
        </p:spPr>
        <p:txBody>
          <a:bodyPr wrap="square">
            <a:spAutoFit/>
          </a:bodyPr>
          <a:lstStyle/>
          <a:p>
            <a:r>
              <a:rPr lang="en-ID" b="1" dirty="0">
                <a:solidFill>
                  <a:srgbClr val="1E1E1E"/>
                </a:solidFill>
                <a:latin typeface="Raleway"/>
              </a:rPr>
              <a:t>Starting Of Squirrel Cage Motors</a:t>
            </a:r>
            <a:endParaRPr lang="en-ID" b="1" i="0" dirty="0">
              <a:solidFill>
                <a:srgbClr val="1E1E1E"/>
              </a:solidFill>
              <a:effectLst/>
              <a:latin typeface="Raleway"/>
            </a:endParaRPr>
          </a:p>
        </p:txBody>
      </p:sp>
      <p:sp>
        <p:nvSpPr>
          <p:cNvPr id="8" name="Rectangle 7"/>
          <p:cNvSpPr/>
          <p:nvPr/>
        </p:nvSpPr>
        <p:spPr>
          <a:xfrm>
            <a:off x="486076" y="690265"/>
            <a:ext cx="7391400" cy="1477328"/>
          </a:xfrm>
          <a:prstGeom prst="rect">
            <a:avLst/>
          </a:prstGeom>
        </p:spPr>
        <p:txBody>
          <a:bodyPr wrap="square">
            <a:spAutoFit/>
          </a:bodyPr>
          <a:lstStyle/>
          <a:p>
            <a:pPr algn="just"/>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Starting in-rush current in squirrel cage motors is controlled by applying reduced voltage to the stator. These methods are sometimes called as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reduced voltage methods for starting of squirrel cage induction motors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For this purpose, following methods are used</a:t>
            </a:r>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a:t>
            </a:r>
            <a:endParaRPr lang="en-ID" sz="1800" b="0" i="0" dirty="0">
              <a:solidFill>
                <a:srgbClr val="1E1E1E"/>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641651" y="2144332"/>
            <a:ext cx="3916713" cy="461665"/>
          </a:xfrm>
          <a:prstGeom prst="rect">
            <a:avLst/>
          </a:prstGeom>
        </p:spPr>
        <p:txBody>
          <a:bodyPr wrap="none">
            <a:spAutoFit/>
          </a:bodyPr>
          <a:lstStyle/>
          <a:p>
            <a:pPr algn="just"/>
            <a:r>
              <a:rPr lang="en-ID"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By using primary resistors</a:t>
            </a:r>
            <a:endParaRPr lang="en-ID" dirty="0">
              <a:solidFill>
                <a:srgbClr val="1E1E1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p:cNvSpPr/>
          <p:nvPr/>
        </p:nvSpPr>
        <p:spPr>
          <a:xfrm>
            <a:off x="641651" y="2557727"/>
            <a:ext cx="8332175" cy="1754326"/>
          </a:xfrm>
          <a:prstGeom prst="rect">
            <a:avLst/>
          </a:prstGeom>
        </p:spPr>
        <p:txBody>
          <a:bodyPr wrap="square">
            <a:spAutoFit/>
          </a:bodyPr>
          <a:lstStyle/>
          <a:p>
            <a:r>
              <a:rPr lang="en-ID" sz="1800" dirty="0">
                <a:solidFill>
                  <a:srgbClr val="1E1E1E"/>
                </a:solidFill>
                <a:latin typeface="open sans" panose="020B0606030504020204" pitchFamily="34" charset="0"/>
              </a:rPr>
              <a:t>Obviously, the purpose of primary resistors is to drop some voltage and apply a reduced voltage to the stator. Consider, the starting voltage is reduced by 50%. Then according to the Ohm's law (V=I/Z), the starting current will also be reduced by the same percentage. From the </a:t>
            </a:r>
            <a:r>
              <a:rPr lang="en-ID" sz="1800" dirty="0">
                <a:solidFill>
                  <a:srgbClr val="21618C"/>
                </a:solidFill>
                <a:latin typeface="open sans" panose="020B0606030504020204" pitchFamily="34" charset="0"/>
                <a:hlinkClick r:id="rId5"/>
              </a:rPr>
              <a:t>torque equation of a three phase induction motor</a:t>
            </a:r>
            <a:r>
              <a:rPr lang="en-ID" sz="1800" dirty="0">
                <a:solidFill>
                  <a:srgbClr val="1E1E1E"/>
                </a:solidFill>
                <a:latin typeface="open sans" panose="020B0606030504020204" pitchFamily="34" charset="0"/>
              </a:rPr>
              <a:t>, the starting torque is approximately proportional to the square of the applied voltage.</a:t>
            </a:r>
            <a:endParaRPr lang="en-US" sz="1800" dirty="0"/>
          </a:p>
        </p:txBody>
      </p:sp>
      <p:pic>
        <p:nvPicPr>
          <p:cNvPr id="11" name="Picture 2" descr="https://3.bp.blogspot.com/-k9mCnwbxQ-o/UwmQbF3L5rI/AAAAAAAAAiA/zulxuNu5C2o/s1600/starting-induction-mot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219574"/>
            <a:ext cx="5038725"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793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70836" y="457200"/>
            <a:ext cx="7391400" cy="3970318"/>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That means, if the applied voltage is 50% of the rated value, the starting torque will be only 25% of its normal voltage value. This method is generally used for a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smooth starting of small induction motors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It is not recommended to use primary resistors type of starting method for motors with high starting torque requirements.</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endParaRPr lang="en-ID" sz="1800" dirty="0" smtClean="0">
              <a:latin typeface="Open Sans" panose="020B0606030504020204" pitchFamily="34" charset="0"/>
              <a:ea typeface="Open Sans" panose="020B0606030504020204" pitchFamily="34" charset="0"/>
              <a:cs typeface="Open Sans" panose="020B0606030504020204" pitchFamily="34" charset="0"/>
            </a:endParaRPr>
          </a:p>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Resistors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are generally selected so that 70% of the rated voltage can be applied to the motor. At the time of starting, full resistance is connected in the series with the stator winding and it is gradually decreased as the motor speeds up. When the motor reaches an appropriate speed, the resistances are disconnected from the circuit and the stator phases are directly connected to the supply lines.</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44487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53188" y="302567"/>
            <a:ext cx="2600648" cy="461665"/>
          </a:xfrm>
          <a:prstGeom prst="rect">
            <a:avLst/>
          </a:prstGeom>
        </p:spPr>
        <p:txBody>
          <a:bodyPr wrap="none">
            <a:spAutoFit/>
          </a:bodyPr>
          <a:lstStyle/>
          <a:p>
            <a:pPr algn="just"/>
            <a:r>
              <a:rPr lang="en-ID"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Autotransformer</a:t>
            </a:r>
            <a:endParaRPr lang="en-ID" dirty="0">
              <a:solidFill>
                <a:srgbClr val="1E1E1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2" descr="https://4.bp.blogspot.com/-uAjOl8u_Ho0/Vz3DwZ32FzI/AAAAAAAAB7s/EVItlkxKx1oFWjBoy-D7Q3LRWTqn6wfrgCLcB/s1600/auto-transformer-starting-induction-mot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400"/>
            <a:ext cx="3197225" cy="40830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3188" y="764232"/>
            <a:ext cx="4191000" cy="2585323"/>
          </a:xfrm>
          <a:prstGeom prst="rect">
            <a:avLst/>
          </a:prstGeom>
        </p:spPr>
        <p:txBody>
          <a:bodyPr wrap="square">
            <a:spAutoFit/>
          </a:bodyPr>
          <a:lstStyle/>
          <a:p>
            <a:r>
              <a:rPr lang="en-ID" sz="1800" dirty="0">
                <a:solidFill>
                  <a:srgbClr val="21618C"/>
                </a:solidFill>
                <a:latin typeface="open sans" panose="020B0606030504020204" pitchFamily="34" charset="0"/>
                <a:hlinkClick r:id="rId6"/>
              </a:rPr>
              <a:t>Auto-transformers</a:t>
            </a:r>
            <a:r>
              <a:rPr lang="en-ID" sz="1800" dirty="0">
                <a:solidFill>
                  <a:srgbClr val="1E1E1E"/>
                </a:solidFill>
                <a:latin typeface="open sans" panose="020B0606030504020204" pitchFamily="34" charset="0"/>
              </a:rPr>
              <a:t> are also known as auto-starters. They can be used for both star connected or delta connected </a:t>
            </a:r>
            <a:r>
              <a:rPr lang="en-ID" sz="1800" dirty="0">
                <a:solidFill>
                  <a:srgbClr val="21618C"/>
                </a:solidFill>
                <a:latin typeface="open sans" panose="020B0606030504020204" pitchFamily="34" charset="0"/>
                <a:hlinkClick r:id="rId7"/>
              </a:rPr>
              <a:t>squirrel cage motors</a:t>
            </a:r>
            <a:r>
              <a:rPr lang="en-ID" sz="1800" dirty="0">
                <a:solidFill>
                  <a:srgbClr val="1E1E1E"/>
                </a:solidFill>
                <a:latin typeface="open sans" panose="020B0606030504020204" pitchFamily="34" charset="0"/>
              </a:rPr>
              <a:t>. It is basically a three phase step down transformer with different taps provided that permit the user to start the motor at, say, 50%, 65% or 80% of line voltage.</a:t>
            </a:r>
            <a:endParaRPr lang="en-US" sz="1800" dirty="0"/>
          </a:p>
        </p:txBody>
      </p:sp>
      <p:sp>
        <p:nvSpPr>
          <p:cNvPr id="10" name="Rectangle 9"/>
          <p:cNvSpPr/>
          <p:nvPr/>
        </p:nvSpPr>
        <p:spPr>
          <a:xfrm>
            <a:off x="466022" y="3447260"/>
            <a:ext cx="5096577" cy="1200329"/>
          </a:xfrm>
          <a:prstGeom prst="rect">
            <a:avLst/>
          </a:prstGeom>
        </p:spPr>
        <p:txBody>
          <a:bodyPr wrap="square">
            <a:spAutoFit/>
          </a:bodyPr>
          <a:lstStyle/>
          <a:p>
            <a:r>
              <a:rPr lang="en-ID" sz="1800" dirty="0">
                <a:solidFill>
                  <a:srgbClr val="1E1E1E"/>
                </a:solidFill>
                <a:latin typeface="open sans" panose="020B0606030504020204" pitchFamily="34" charset="0"/>
              </a:rPr>
              <a:t>With auto-transformer starting, the current drawn from supply line is always less than the motor current by an amount equal to the </a:t>
            </a:r>
            <a:r>
              <a:rPr lang="en-ID" sz="1800" dirty="0">
                <a:solidFill>
                  <a:srgbClr val="21618C"/>
                </a:solidFill>
                <a:latin typeface="open sans" panose="020B0606030504020204" pitchFamily="34" charset="0"/>
                <a:hlinkClick r:id="rId8"/>
              </a:rPr>
              <a:t>transformation ratio</a:t>
            </a:r>
            <a:r>
              <a:rPr lang="en-ID" sz="1800" dirty="0">
                <a:solidFill>
                  <a:srgbClr val="1E1E1E"/>
                </a:solidFill>
                <a:latin typeface="open sans" panose="020B0606030504020204" pitchFamily="34" charset="0"/>
              </a:rPr>
              <a:t>. </a:t>
            </a:r>
            <a:endParaRPr lang="en-US" sz="1800" dirty="0"/>
          </a:p>
        </p:txBody>
      </p:sp>
      <p:sp>
        <p:nvSpPr>
          <p:cNvPr id="11" name="Rectangle 10"/>
          <p:cNvSpPr/>
          <p:nvPr/>
        </p:nvSpPr>
        <p:spPr>
          <a:xfrm>
            <a:off x="533400" y="4742216"/>
            <a:ext cx="8305800" cy="1477328"/>
          </a:xfrm>
          <a:prstGeom prst="rect">
            <a:avLst/>
          </a:prstGeom>
        </p:spPr>
        <p:txBody>
          <a:bodyPr wrap="square">
            <a:spAutoFit/>
          </a:bodyPr>
          <a:lstStyle/>
          <a:p>
            <a:r>
              <a:rPr lang="en-ID" sz="1800" dirty="0">
                <a:solidFill>
                  <a:srgbClr val="1E1E1E"/>
                </a:solidFill>
                <a:latin typeface="open sans" panose="020B0606030504020204" pitchFamily="34" charset="0"/>
              </a:rPr>
              <a:t>For example, when a motor is started on a 65% tap, the applied voltage to the motor will be 65% of the line voltage and the applied current will be 65% of the line voltage starting value, while the line current will be 65% of 65% (i.e. 42%) of the line voltage starting value. This difference between the line current and the motor current is due to transformer action.</a:t>
            </a:r>
            <a:endParaRPr lang="en-US" sz="1800" dirty="0"/>
          </a:p>
        </p:txBody>
      </p:sp>
    </p:spTree>
    <p:extLst>
      <p:ext uri="{BB962C8B-B14F-4D97-AF65-F5344CB8AC3E}">
        <p14:creationId xmlns:p14="http://schemas.microsoft.com/office/powerpoint/2010/main" val="23311132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57200" y="343257"/>
            <a:ext cx="7391400" cy="2862322"/>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The internal connections of an auto-starter are as shown in the figure. At starting, switch is at "start" position, and a reduced voltage (which is selected using a tap) is applied across the stator. When the motor gathers an appropriate speed, say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upto</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80% of its rated speed, the auto-transformer automatically gets disconnected from the circuit as the switch goes to "run" position.</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The switch changing the connection from start to run position may be air-break (small motors) or oil-immersed (large motors) type. There are also provisions for no-voltage and overload, with time delay circuits on an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autostarter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457200" y="3315057"/>
            <a:ext cx="4572000" cy="461665"/>
          </a:xfrm>
          <a:prstGeom prst="rect">
            <a:avLst/>
          </a:prstGeom>
        </p:spPr>
        <p:txBody>
          <a:bodyPr>
            <a:spAutoFit/>
          </a:bodyPr>
          <a:lstStyle/>
          <a:p>
            <a:pPr algn="just"/>
            <a:r>
              <a:rPr lang="en-ID" dirty="0" smtClean="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Star-delta </a:t>
            </a:r>
            <a:r>
              <a:rPr lang="en-ID"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switches</a:t>
            </a:r>
            <a:endParaRPr lang="en-ID" dirty="0">
              <a:solidFill>
                <a:srgbClr val="1E1E1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495700" y="3886200"/>
            <a:ext cx="8191099" cy="2308324"/>
          </a:xfrm>
          <a:prstGeom prst="rect">
            <a:avLst/>
          </a:prstGeom>
        </p:spPr>
        <p:txBody>
          <a:bodyPr wrap="square">
            <a:spAutoFit/>
          </a:bodyPr>
          <a:lstStyle/>
          <a:p>
            <a:r>
              <a:rPr lang="en-ID" sz="1800" dirty="0">
                <a:solidFill>
                  <a:srgbClr val="1E1E1E"/>
                </a:solidFill>
                <a:latin typeface="open sans" panose="020B0606030504020204" pitchFamily="34" charset="0"/>
              </a:rPr>
              <a:t>This method is used in the motors, which are designed to run on delta connected stator. A two way switch is used to connect the stator winding in star while starting and in delta while running at normal speed. When the stator winding is star connected, voltage over each phase in motor will be reduced by a factor 1/(</a:t>
            </a:r>
            <a:r>
              <a:rPr lang="en-ID" sz="1800" dirty="0" err="1">
                <a:solidFill>
                  <a:srgbClr val="1E1E1E"/>
                </a:solidFill>
                <a:latin typeface="open sans" panose="020B0606030504020204" pitchFamily="34" charset="0"/>
              </a:rPr>
              <a:t>sqrt</a:t>
            </a:r>
            <a:r>
              <a:rPr lang="en-ID" sz="1800" dirty="0">
                <a:solidFill>
                  <a:srgbClr val="1E1E1E"/>
                </a:solidFill>
                <a:latin typeface="open sans" panose="020B0606030504020204" pitchFamily="34" charset="0"/>
              </a:rPr>
              <a:t>. 3) of that would be for delta connected winding. The starting torque will 1/3 times that it will be for delta connected winding. Hence a star-delta starter is equivalent to an auto-transformer of ratio 1/(</a:t>
            </a:r>
            <a:r>
              <a:rPr lang="en-ID" sz="1800" dirty="0" err="1">
                <a:solidFill>
                  <a:srgbClr val="1E1E1E"/>
                </a:solidFill>
                <a:latin typeface="open sans" panose="020B0606030504020204" pitchFamily="34" charset="0"/>
              </a:rPr>
              <a:t>sqrt</a:t>
            </a:r>
            <a:r>
              <a:rPr lang="en-ID" sz="1800" dirty="0">
                <a:solidFill>
                  <a:srgbClr val="1E1E1E"/>
                </a:solidFill>
                <a:latin typeface="open sans" panose="020B0606030504020204" pitchFamily="34" charset="0"/>
              </a:rPr>
              <a:t>. 3) or 58% reduced voltage.</a:t>
            </a:r>
            <a:endParaRPr lang="en-US" sz="1800" dirty="0"/>
          </a:p>
        </p:txBody>
      </p:sp>
    </p:spTree>
    <p:extLst>
      <p:ext uri="{BB962C8B-B14F-4D97-AF65-F5344CB8AC3E}">
        <p14:creationId xmlns:p14="http://schemas.microsoft.com/office/powerpoint/2010/main" val="5656748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04800" y="228600"/>
            <a:ext cx="4317207" cy="461665"/>
          </a:xfrm>
          <a:prstGeom prst="rect">
            <a:avLst/>
          </a:prstGeom>
        </p:spPr>
        <p:txBody>
          <a:bodyPr wrap="none">
            <a:spAutoFit/>
          </a:bodyPr>
          <a:lstStyle/>
          <a:p>
            <a:r>
              <a:rPr lang="en-US" b="1" dirty="0">
                <a:solidFill>
                  <a:srgbClr val="1E1E1E"/>
                </a:solidFill>
                <a:latin typeface="Raleway"/>
              </a:rPr>
              <a:t>Starting Of Slip-Ring Motors</a:t>
            </a:r>
            <a:endParaRPr lang="en-US" b="1" i="0" dirty="0">
              <a:solidFill>
                <a:srgbClr val="1E1E1E"/>
              </a:solidFill>
              <a:effectLst/>
              <a:latin typeface="Raleway"/>
            </a:endParaRPr>
          </a:p>
        </p:txBody>
      </p:sp>
      <p:pic>
        <p:nvPicPr>
          <p:cNvPr id="8" name="Picture 4" descr="https://4.bp.blogspot.com/-B79l1iEqcpI/UwmF1XIQf_I/AAAAAAAAAgk/mtrX7tgy8gY/s1600/phase-wound-ro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004" y="678507"/>
            <a:ext cx="4086225" cy="2790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16029" y="690265"/>
            <a:ext cx="3228975" cy="2585323"/>
          </a:xfrm>
          <a:prstGeom prst="rect">
            <a:avLst/>
          </a:prstGeom>
        </p:spPr>
        <p:txBody>
          <a:bodyPr wrap="square">
            <a:spAutoFit/>
          </a:bodyPr>
          <a:lstStyle/>
          <a:p>
            <a:r>
              <a:rPr lang="en-ID" sz="1800" dirty="0">
                <a:solidFill>
                  <a:srgbClr val="21618C"/>
                </a:solidFill>
                <a:latin typeface="open sans" panose="020B0606030504020204" pitchFamily="34" charset="0"/>
                <a:hlinkClick r:id="rId5"/>
              </a:rPr>
              <a:t>Slip-ring motors</a:t>
            </a:r>
            <a:r>
              <a:rPr lang="en-ID" sz="1800" dirty="0">
                <a:solidFill>
                  <a:srgbClr val="1E1E1E"/>
                </a:solidFill>
                <a:latin typeface="open sans" panose="020B0606030504020204" pitchFamily="34" charset="0"/>
              </a:rPr>
              <a:t> are started with full line voltage, as external resistance can be easily added in the rotor circuit with the help of slip-rings. A star connected rheostat is connected in series with the rotor via slip-rings as shown in the fig.</a:t>
            </a:r>
            <a:endParaRPr lang="en-US" sz="1800" dirty="0"/>
          </a:p>
        </p:txBody>
      </p:sp>
      <p:sp>
        <p:nvSpPr>
          <p:cNvPr id="10" name="Rectangle 9"/>
          <p:cNvSpPr/>
          <p:nvPr/>
        </p:nvSpPr>
        <p:spPr>
          <a:xfrm>
            <a:off x="457200" y="3492319"/>
            <a:ext cx="8382000" cy="2308324"/>
          </a:xfrm>
          <a:prstGeom prst="rect">
            <a:avLst/>
          </a:prstGeom>
        </p:spPr>
        <p:txBody>
          <a:bodyPr wrap="square">
            <a:spAutoFit/>
          </a:bodyPr>
          <a:lstStyle/>
          <a:p>
            <a:pPr algn="just"/>
            <a:r>
              <a:rPr lang="en-ID" sz="1800" dirty="0">
                <a:solidFill>
                  <a:srgbClr val="1E1E1E"/>
                </a:solidFill>
                <a:latin typeface="open sans" panose="020B0606030504020204" pitchFamily="34" charset="0"/>
              </a:rPr>
              <a:t>Introducing resistance in rotor current will decrease the starting current in rotor (and, hence, in stator). Also, it improves power factor and the torque is increased. The connected rheostat may be hand-operated or automatic.</a:t>
            </a:r>
            <a:br>
              <a:rPr lang="en-ID" sz="1800" dirty="0">
                <a:solidFill>
                  <a:srgbClr val="1E1E1E"/>
                </a:solidFill>
                <a:latin typeface="open sans" panose="020B0606030504020204" pitchFamily="34" charset="0"/>
              </a:rPr>
            </a:br>
            <a:r>
              <a:rPr lang="en-ID" sz="1800" dirty="0">
                <a:solidFill>
                  <a:srgbClr val="1E1E1E"/>
                </a:solidFill>
                <a:latin typeface="open sans" panose="020B0606030504020204" pitchFamily="34" charset="0"/>
              </a:rPr>
              <a:t>As, introduction of additional resistance in rotor improves the starting torque, slip-ring motors can be started on load</a:t>
            </a:r>
            <a:r>
              <a:rPr lang="en-ID" sz="1800" dirty="0" smtClean="0">
                <a:solidFill>
                  <a:srgbClr val="1E1E1E"/>
                </a:solidFill>
                <a:latin typeface="open sans" panose="020B0606030504020204" pitchFamily="34" charset="0"/>
              </a:rPr>
              <a:t>.</a:t>
            </a:r>
          </a:p>
          <a:p>
            <a:pPr algn="just"/>
            <a:endParaRPr lang="en-ID" sz="1800" dirty="0" smtClean="0">
              <a:solidFill>
                <a:srgbClr val="1E1E1E"/>
              </a:solidFill>
              <a:latin typeface="open sans" panose="020B0606030504020204" pitchFamily="34" charset="0"/>
            </a:endParaRPr>
          </a:p>
          <a:p>
            <a:pPr algn="just"/>
            <a:r>
              <a:rPr lang="en-ID" sz="1800" dirty="0" smtClean="0">
                <a:solidFill>
                  <a:srgbClr val="1E1E1E"/>
                </a:solidFill>
                <a:latin typeface="open sans" panose="020B0606030504020204" pitchFamily="34" charset="0"/>
              </a:rPr>
              <a:t>The </a:t>
            </a:r>
            <a:r>
              <a:rPr lang="en-ID" sz="1800" dirty="0">
                <a:solidFill>
                  <a:srgbClr val="1E1E1E"/>
                </a:solidFill>
                <a:latin typeface="open sans" panose="020B0606030504020204" pitchFamily="34" charset="0"/>
              </a:rPr>
              <a:t>external resistance introduced is only for starting purposes, and is gradually cut out as the motor gathers the speed</a:t>
            </a:r>
            <a:r>
              <a:rPr lang="en-ID" sz="1800" dirty="0" smtClean="0">
                <a:solidFill>
                  <a:srgbClr val="1E1E1E"/>
                </a:solidFill>
                <a:latin typeface="open sans" panose="020B0606030504020204" pitchFamily="34" charset="0"/>
              </a:rPr>
              <a:t>.</a:t>
            </a:r>
            <a:endParaRPr lang="en-ID" sz="1800" dirty="0">
              <a:solidFill>
                <a:srgbClr val="1E1E1E"/>
              </a:solidFill>
              <a:latin typeface="open sans" panose="020B0606030504020204" pitchFamily="34" charset="0"/>
            </a:endParaRPr>
          </a:p>
        </p:txBody>
      </p:sp>
    </p:spTree>
    <p:extLst>
      <p:ext uri="{BB962C8B-B14F-4D97-AF65-F5344CB8AC3E}">
        <p14:creationId xmlns:p14="http://schemas.microsoft.com/office/powerpoint/2010/main" val="3463859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04800" y="228600"/>
            <a:ext cx="5029200" cy="461665"/>
          </a:xfrm>
          <a:prstGeom prst="rect">
            <a:avLst/>
          </a:prstGeom>
        </p:spPr>
        <p:txBody>
          <a:bodyPr wrap="square">
            <a:spAutoFit/>
          </a:bodyPr>
          <a:lstStyle/>
          <a:p>
            <a:r>
              <a:rPr lang="en-ID" b="1" dirty="0">
                <a:solidFill>
                  <a:srgbClr val="000000"/>
                </a:solidFill>
                <a:latin typeface="Raleway"/>
              </a:rPr>
              <a:t>Starting Methods Of A DC Motor</a:t>
            </a:r>
          </a:p>
        </p:txBody>
      </p:sp>
      <p:sp>
        <p:nvSpPr>
          <p:cNvPr id="8" name="Rectangle 7"/>
          <p:cNvSpPr/>
          <p:nvPr/>
        </p:nvSpPr>
        <p:spPr>
          <a:xfrm>
            <a:off x="304800" y="762000"/>
            <a:ext cx="7543800" cy="3262432"/>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Basic operational voltage equation of a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DC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given as</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E =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a:t>
            </a:r>
            <a:r>
              <a:rPr lang="en-ID" sz="1800" baseline="-250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b</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I</a:t>
            </a:r>
            <a:r>
              <a:rPr lang="en-ID" sz="1800" baseline="-250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a</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R</a:t>
            </a:r>
            <a:r>
              <a:rPr lang="en-ID" sz="1800" baseline="-250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a</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and hence,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I</a:t>
            </a:r>
            <a:r>
              <a:rPr lang="en-ID" sz="1800" baseline="-250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a</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(E -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a:t>
            </a:r>
            <a:r>
              <a:rPr lang="en-ID" sz="1800" baseline="-250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b</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R</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a</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endParaRPr lang="en-ID" sz="1400" dirty="0" smtClean="0">
              <a:latin typeface="Open Sans" panose="020B0606030504020204" pitchFamily="34" charset="0"/>
              <a:ea typeface="Open Sans" panose="020B0606030504020204" pitchFamily="34" charset="0"/>
              <a:cs typeface="Open Sans" panose="020B0606030504020204" pitchFamily="34" charset="0"/>
            </a:endParaRPr>
          </a:p>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Now</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when the motor is at rest, obviously, the back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a:t>
            </a:r>
            <a:r>
              <a:rPr lang="en-ID" sz="1800" baseline="-250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b</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0. Hence, armature current at the moment of starting can be given as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I</a:t>
            </a:r>
            <a:r>
              <a:rPr lang="en-ID" sz="1800" baseline="-250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a</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 E / R</a:t>
            </a:r>
            <a:r>
              <a:rPr lang="en-ID" sz="1800" baseline="-25000" dirty="0">
                <a:solidFill>
                  <a:srgbClr val="1E1E1E"/>
                </a:solidFill>
                <a:latin typeface="Open Sans" panose="020B0606030504020204" pitchFamily="34" charset="0"/>
                <a:ea typeface="Open Sans" panose="020B0606030504020204" pitchFamily="34" charset="0"/>
                <a:cs typeface="Open Sans" panose="020B0606030504020204" pitchFamily="34" charset="0"/>
              </a:rPr>
              <a:t>a</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t>
            </a:r>
            <a:endPar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endParaRPr>
          </a:p>
          <a:p>
            <a:endParaRPr lang="en-ID" sz="1200" dirty="0">
              <a:solidFill>
                <a:srgbClr val="1E1E1E"/>
              </a:solidFill>
              <a:latin typeface="Open Sans" panose="020B0606030504020204" pitchFamily="34" charset="0"/>
              <a:ea typeface="Open Sans" panose="020B0606030504020204" pitchFamily="34" charset="0"/>
              <a:cs typeface="Open Sans" panose="020B0606030504020204" pitchFamily="34" charset="0"/>
            </a:endParaRPr>
          </a:p>
          <a:p>
            <a:r>
              <a:rPr lang="en-ID" sz="1800" dirty="0" smtClean="0">
                <a:solidFill>
                  <a:srgbClr val="1E1E1E"/>
                </a:solidFill>
                <a:latin typeface="Open Sans" panose="020B0606030504020204" pitchFamily="34" charset="0"/>
                <a:ea typeface="Open Sans" panose="020B0606030504020204" pitchFamily="34" charset="0"/>
                <a:cs typeface="Open Sans" panose="020B0606030504020204" pitchFamily="34" charset="0"/>
              </a:rPr>
              <a:t>In </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practical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5"/>
              </a:rPr>
              <a:t>DC machines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armature resistance is basically very low, generally about 0.5 Ω. Therefore, a large current flows through the armature during starting. This current is large enough to damage the armature circuit.</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Due to this excessive starting current -</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457200" y="4024432"/>
            <a:ext cx="8534400" cy="2031325"/>
          </a:xfrm>
          <a:prstGeom prst="rect">
            <a:avLst/>
          </a:prstGeom>
        </p:spPr>
        <p:txBody>
          <a:bodyPr wrap="square">
            <a:spAutoFit/>
          </a:bodyPr>
          <a:lstStyle/>
          <a:p>
            <a:pPr algn="just">
              <a:buFont typeface="+mj-lt"/>
              <a:buAutoNum type="arabicPeriod"/>
            </a:pPr>
            <a:r>
              <a:rPr lang="en-ID" sz="1800" dirty="0">
                <a:solidFill>
                  <a:srgbClr val="1E1E1E"/>
                </a:solidFill>
                <a:latin typeface="open sans" panose="020B0606030504020204" pitchFamily="34" charset="0"/>
              </a:rPr>
              <a:t>the fuses may blow out and the </a:t>
            </a:r>
            <a:r>
              <a:rPr lang="en-ID" sz="1800" dirty="0">
                <a:solidFill>
                  <a:srgbClr val="21618C"/>
                </a:solidFill>
                <a:latin typeface="open sans" panose="020B0606030504020204" pitchFamily="34" charset="0"/>
                <a:hlinkClick r:id="rId6"/>
              </a:rPr>
              <a:t>armature winding</a:t>
            </a:r>
            <a:r>
              <a:rPr lang="en-ID" sz="1800" dirty="0">
                <a:solidFill>
                  <a:srgbClr val="1E1E1E"/>
                </a:solidFill>
                <a:latin typeface="open sans" panose="020B0606030504020204" pitchFamily="34" charset="0"/>
              </a:rPr>
              <a:t> and/or commutator brush arrangement may get damaged.</a:t>
            </a:r>
          </a:p>
          <a:p>
            <a:pPr algn="just">
              <a:buFont typeface="+mj-lt"/>
              <a:buAutoNum type="arabicPeriod"/>
            </a:pPr>
            <a:r>
              <a:rPr lang="en-ID" sz="1800" dirty="0">
                <a:solidFill>
                  <a:srgbClr val="1E1E1E"/>
                </a:solidFill>
                <a:latin typeface="open sans" panose="020B0606030504020204" pitchFamily="34" charset="0"/>
              </a:rPr>
              <a:t>very high starting torque will be produced (as torque is directly proportional to the armature current), and this high starting torque may cause huge centrifugal force which may throw off the armature winding.</a:t>
            </a:r>
          </a:p>
          <a:p>
            <a:pPr algn="just">
              <a:buFont typeface="+mj-lt"/>
              <a:buAutoNum type="arabicPeriod"/>
            </a:pPr>
            <a:r>
              <a:rPr lang="en-ID" sz="1800" dirty="0">
                <a:solidFill>
                  <a:srgbClr val="1E1E1E"/>
                </a:solidFill>
                <a:latin typeface="open sans" panose="020B0606030504020204" pitchFamily="34" charset="0"/>
              </a:rPr>
              <a:t>other loads connected to the same source may experience a dip in the terminal voltage.</a:t>
            </a:r>
            <a:endParaRPr lang="en-ID" sz="1800" b="0" i="0" dirty="0">
              <a:solidFill>
                <a:srgbClr val="1E1E1E"/>
              </a:solidFill>
              <a:effectLst/>
              <a:latin typeface="open sans" panose="020B0606030504020204" pitchFamily="34" charset="0"/>
            </a:endParaRPr>
          </a:p>
        </p:txBody>
      </p:sp>
    </p:spTree>
    <p:extLst>
      <p:ext uri="{BB962C8B-B14F-4D97-AF65-F5344CB8AC3E}">
        <p14:creationId xmlns:p14="http://schemas.microsoft.com/office/powerpoint/2010/main" val="2726337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457200" y="3562689"/>
            <a:ext cx="2820003" cy="461665"/>
          </a:xfrm>
          <a:prstGeom prst="rect">
            <a:avLst/>
          </a:prstGeom>
        </p:spPr>
        <p:txBody>
          <a:bodyPr wrap="none">
            <a:spAutoFit/>
          </a:bodyPr>
          <a:lstStyle/>
          <a:p>
            <a:r>
              <a:rPr lang="en-US" b="1" dirty="0">
                <a:solidFill>
                  <a:srgbClr val="1E1E1E"/>
                </a:solidFill>
                <a:latin typeface="Raleway"/>
              </a:rPr>
              <a:t>DC Motor Starters</a:t>
            </a:r>
            <a:endParaRPr lang="en-US" b="1" i="0" dirty="0">
              <a:solidFill>
                <a:srgbClr val="1E1E1E"/>
              </a:solidFill>
              <a:effectLst/>
              <a:latin typeface="Raleway"/>
            </a:endParaRPr>
          </a:p>
        </p:txBody>
      </p:sp>
      <p:sp>
        <p:nvSpPr>
          <p:cNvPr id="8" name="Rectangle 7"/>
          <p:cNvSpPr/>
          <p:nvPr/>
        </p:nvSpPr>
        <p:spPr>
          <a:xfrm>
            <a:off x="628650" y="512951"/>
            <a:ext cx="7467600" cy="3016210"/>
          </a:xfrm>
          <a:prstGeom prst="rect">
            <a:avLst/>
          </a:prstGeom>
        </p:spPr>
        <p:txBody>
          <a:bodyPr wrap="square">
            <a:spAutoFit/>
          </a:bodyPr>
          <a:lstStyle/>
          <a:p>
            <a:r>
              <a:rPr lang="en-ID" sz="1800" dirty="0">
                <a:solidFill>
                  <a:srgbClr val="1E1E1E"/>
                </a:solidFill>
                <a:latin typeface="open sans" panose="020B0606030504020204" pitchFamily="34" charset="0"/>
              </a:rPr>
              <a:t>A large DC motor will pick up speed rather slowly due to its large rotor inertia. Hence, building up the back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 slowly causing the level of high starting current maintained for quite some time. This may cause severe damage. </a:t>
            </a:r>
            <a:endParaRPr lang="en-ID" sz="1800" dirty="0" smtClean="0">
              <a:solidFill>
                <a:srgbClr val="1E1E1E"/>
              </a:solidFill>
              <a:latin typeface="open sans" panose="020B0606030504020204" pitchFamily="34" charset="0"/>
            </a:endParaRPr>
          </a:p>
          <a:p>
            <a:endParaRPr lang="en-ID" sz="1000" dirty="0">
              <a:solidFill>
                <a:srgbClr val="1E1E1E"/>
              </a:solidFill>
              <a:latin typeface="open sans" panose="020B0606030504020204" pitchFamily="34" charset="0"/>
            </a:endParaRPr>
          </a:p>
          <a:p>
            <a:r>
              <a:rPr lang="en-ID" sz="1800" dirty="0" smtClean="0">
                <a:solidFill>
                  <a:srgbClr val="1E1E1E"/>
                </a:solidFill>
                <a:latin typeface="open sans" panose="020B0606030504020204" pitchFamily="34" charset="0"/>
              </a:rPr>
              <a:t>To </a:t>
            </a:r>
            <a:r>
              <a:rPr lang="en-ID" sz="1800" dirty="0">
                <a:solidFill>
                  <a:srgbClr val="1E1E1E"/>
                </a:solidFill>
                <a:latin typeface="open sans" panose="020B0606030504020204" pitchFamily="34" charset="0"/>
              </a:rPr>
              <a:t>avoid this, a suitable </a:t>
            </a:r>
            <a:r>
              <a:rPr lang="en-ID" sz="1800" b="1" dirty="0">
                <a:solidFill>
                  <a:srgbClr val="1E1E1E"/>
                </a:solidFill>
                <a:latin typeface="open sans" panose="020B0606030504020204" pitchFamily="34" charset="0"/>
              </a:rPr>
              <a:t>DC motor starter</a:t>
            </a:r>
            <a:r>
              <a:rPr lang="en-ID" sz="1800" dirty="0">
                <a:solidFill>
                  <a:srgbClr val="1E1E1E"/>
                </a:solidFill>
                <a:latin typeface="open sans" panose="020B0606030504020204" pitchFamily="34" charset="0"/>
              </a:rPr>
              <a:t> must be used. Very small dc motors, however, may be started directly by connecting them to the supply with the help of a contactor or a switch. It does not result in any harm because they gather speed quickly due to small rotor inertia. In this case, the large starting current will die down quickly because of the fast rise in the back </a:t>
            </a:r>
            <a:r>
              <a:rPr lang="en-ID" sz="1800" dirty="0" err="1">
                <a:solidFill>
                  <a:srgbClr val="1E1E1E"/>
                </a:solidFill>
                <a:latin typeface="open sans" panose="020B0606030504020204" pitchFamily="34" charset="0"/>
              </a:rPr>
              <a:t>emf</a:t>
            </a:r>
            <a:r>
              <a:rPr lang="en-ID" sz="1800" dirty="0">
                <a:solidFill>
                  <a:srgbClr val="1E1E1E"/>
                </a:solidFill>
                <a:latin typeface="open sans" panose="020B0606030504020204" pitchFamily="34" charset="0"/>
              </a:rPr>
              <a:t>.</a:t>
            </a:r>
            <a:endParaRPr lang="en-US" sz="1800" dirty="0"/>
          </a:p>
        </p:txBody>
      </p:sp>
      <p:sp>
        <p:nvSpPr>
          <p:cNvPr id="6" name="Rectangle 5"/>
          <p:cNvSpPr/>
          <p:nvPr/>
        </p:nvSpPr>
        <p:spPr>
          <a:xfrm>
            <a:off x="628649" y="4024354"/>
            <a:ext cx="8387925" cy="2031325"/>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To avoid the above dangers while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starting a DC motor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it is necessary to limit the starting current. So, a DC motor is started by using a starter. There are various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types of dc motor starters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such as 3 point starter, 4 point starter, no-load release coil starter,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thyristor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controller starter etc.</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The basic concept behind every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DC motor starter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adding external resistance to the armature winding during starting.</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498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457200" y="248334"/>
            <a:ext cx="7239000" cy="646331"/>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From the followings, 3 point starters and 4 point starters are used for starting shunt wound motors and compound wound motors.</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457200" y="1002616"/>
            <a:ext cx="2287806" cy="461665"/>
          </a:xfrm>
          <a:prstGeom prst="rect">
            <a:avLst/>
          </a:prstGeom>
        </p:spPr>
        <p:txBody>
          <a:bodyPr wrap="none">
            <a:spAutoFit/>
          </a:bodyPr>
          <a:lstStyle/>
          <a:p>
            <a:r>
              <a:rPr lang="en-US" b="1" dirty="0">
                <a:solidFill>
                  <a:srgbClr val="1E1E1E"/>
                </a:solidFill>
                <a:latin typeface="Raleway"/>
              </a:rPr>
              <a:t>3 Point Starter</a:t>
            </a:r>
            <a:endParaRPr lang="en-US" b="1" i="0" dirty="0">
              <a:solidFill>
                <a:srgbClr val="1E1E1E"/>
              </a:solidFill>
              <a:effectLst/>
              <a:latin typeface="Raleway"/>
            </a:endParaRPr>
          </a:p>
        </p:txBody>
      </p:sp>
      <p:sp>
        <p:nvSpPr>
          <p:cNvPr id="8" name="Rectangle 7"/>
          <p:cNvSpPr/>
          <p:nvPr/>
        </p:nvSpPr>
        <p:spPr>
          <a:xfrm>
            <a:off x="639980" y="1454601"/>
            <a:ext cx="4694019" cy="3447098"/>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The internal wiring of a </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3 point starter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as shown in the figure.</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When the connected dc motor is to be started, the lever is turned gradually to the right. When the lever touches point 1, the field winding gets directly connected across the supply, and the armature winding gets connected with resistances R1 to R5 in series. </a:t>
            </a:r>
            <a:r>
              <a:rPr lang="en-ID" sz="1400" dirty="0">
                <a:solidFill>
                  <a:srgbClr val="1E1E1E"/>
                </a:solidFill>
                <a:latin typeface="Open Sans" panose="020B0606030504020204" pitchFamily="34" charset="0"/>
                <a:ea typeface="Open Sans" panose="020B0606030504020204" pitchFamily="34" charset="0"/>
                <a:cs typeface="Open Sans" panose="020B0606030504020204" pitchFamily="34" charset="0"/>
              </a:rPr>
              <a:t>During starting, full resistance is added in series with the armature winding. Then, as the lever is moved further, the resistance is gradually is cut out from the armature circuit. Now, as the lever reaches to position 6,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9156" name="Picture 4" descr="https://4.bp.blogspot.com/-JySLbMnOoMs/UwmBsf_VlfI/AAAAAAAAAf8/pETCcXpFk-k/s1600/3-point-star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206" y="1683691"/>
            <a:ext cx="3371984" cy="3839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28650" y="5275226"/>
            <a:ext cx="8534400" cy="830997"/>
          </a:xfrm>
          <a:prstGeom prst="rect">
            <a:avLst/>
          </a:prstGeom>
        </p:spPr>
        <p:txBody>
          <a:bodyPr wrap="square">
            <a:spAutoFit/>
          </a:bodyPr>
          <a:lstStyle/>
          <a:p>
            <a:r>
              <a:rPr lang="en-ID" sz="1600" dirty="0">
                <a:solidFill>
                  <a:srgbClr val="1E1E1E"/>
                </a:solidFill>
                <a:latin typeface="Open Sans" panose="020B0606030504020204" pitchFamily="34" charset="0"/>
                <a:ea typeface="Open Sans" panose="020B0606030504020204" pitchFamily="34" charset="0"/>
                <a:cs typeface="Open Sans" panose="020B0606030504020204" pitchFamily="34" charset="0"/>
              </a:rPr>
              <a:t>all the resistance is cut out from the armature circuit and armature gets directly connected across the supply. The electromagnet 'E' (no voltage coil) holds the lever at this position.</a:t>
            </a:r>
            <a:endParaRPr lang="en-US" sz="1600" dirty="0"/>
          </a:p>
        </p:txBody>
      </p:sp>
    </p:spTree>
    <p:extLst>
      <p:ext uri="{BB962C8B-B14F-4D97-AF65-F5344CB8AC3E}">
        <p14:creationId xmlns:p14="http://schemas.microsoft.com/office/powerpoint/2010/main" val="6072550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59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381000" y="1066800"/>
            <a:ext cx="7524750" cy="4247317"/>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The electromagnet 'E' (no voltage coil) holds the lever at this position. This electromagnet releases the lever when there is no (or low) supply voltage.</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It can be seen that, when the arm is moved from the position 1 to the last position, the starter resistance gets added in series with the field winding. But, as the value of starter resistance is very small as compared to the shunt resistance, the decrease in shunt field current may be negligible. However, to overcome this drawback a brass or copper arc may be employed within a 3 point starter which makes a connection between the moving arm and the field winding, as shown in the figure of 4 point starter below.</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When the motor is overloaded beyond a predefined value, 'overcurrent release electromagnet' D gets activated, which short-circuits electromagnet E and, hence, releases the lever and the motor is turned off.</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0063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381000" y="381000"/>
            <a:ext cx="2676525" cy="714375"/>
          </a:xfrm>
          <a:prstGeom prst="rect">
            <a:avLst/>
          </a:prstGeom>
        </p:spPr>
      </p:pic>
      <p:pic>
        <p:nvPicPr>
          <p:cNvPr id="8" name="Picture 2" descr="https://upload.wikimedia.org/wikipedia/commons/thumb/8/89/Electric_motor.gif/220px-Electric_moto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 y="914400"/>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upload.wikimedia.org/wikipedia/commons/thumb/1/1c/Serie_Shunt_Coumpound.svg/1920px-Serie_Shunt_Coumpound.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3009901"/>
            <a:ext cx="7172324" cy="257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565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368566" y="228600"/>
            <a:ext cx="2287806" cy="461665"/>
          </a:xfrm>
          <a:prstGeom prst="rect">
            <a:avLst/>
          </a:prstGeom>
        </p:spPr>
        <p:txBody>
          <a:bodyPr wrap="none">
            <a:spAutoFit/>
          </a:bodyPr>
          <a:lstStyle/>
          <a:p>
            <a:r>
              <a:rPr lang="en-US" b="1" dirty="0">
                <a:solidFill>
                  <a:srgbClr val="1E1E1E"/>
                </a:solidFill>
                <a:latin typeface="Raleway"/>
              </a:rPr>
              <a:t>4 Point Starter</a:t>
            </a:r>
            <a:endParaRPr lang="en-US" b="1" i="0" dirty="0">
              <a:solidFill>
                <a:srgbClr val="1E1E1E"/>
              </a:solidFill>
              <a:effectLst/>
              <a:latin typeface="Raleway"/>
            </a:endParaRPr>
          </a:p>
        </p:txBody>
      </p:sp>
      <p:sp>
        <p:nvSpPr>
          <p:cNvPr id="6" name="Rectangle 5"/>
          <p:cNvSpPr/>
          <p:nvPr/>
        </p:nvSpPr>
        <p:spPr>
          <a:xfrm>
            <a:off x="628650" y="690265"/>
            <a:ext cx="4572000" cy="5663089"/>
          </a:xfrm>
          <a:prstGeom prst="rect">
            <a:avLst/>
          </a:prstGeom>
        </p:spPr>
        <p:txBody>
          <a:bodyPr>
            <a:spAutoFit/>
          </a:bodyPr>
          <a:lstStyle/>
          <a:p>
            <a:r>
              <a:rPr lang="en-ID" sz="1800" dirty="0">
                <a:solidFill>
                  <a:srgbClr val="1E1E1E"/>
                </a:solidFill>
                <a:latin typeface="open sans" panose="020B0606030504020204" pitchFamily="34" charset="0"/>
              </a:rPr>
              <a:t>The main </a:t>
            </a:r>
            <a:r>
              <a:rPr lang="en-ID" sz="1800" b="1" dirty="0">
                <a:solidFill>
                  <a:srgbClr val="1E1E1E"/>
                </a:solidFill>
                <a:latin typeface="open sans" panose="020B0606030504020204" pitchFamily="34" charset="0"/>
              </a:rPr>
              <a:t>difference between a 3 point starter and a 4 point starter</a:t>
            </a:r>
            <a:r>
              <a:rPr lang="en-ID" sz="1800" dirty="0">
                <a:solidFill>
                  <a:srgbClr val="1E1E1E"/>
                </a:solidFill>
                <a:latin typeface="open sans" panose="020B0606030504020204" pitchFamily="34" charset="0"/>
              </a:rPr>
              <a:t> is that the </a:t>
            </a:r>
            <a:r>
              <a:rPr lang="en-ID" sz="1800" i="1" dirty="0">
                <a:solidFill>
                  <a:srgbClr val="1E1E1E"/>
                </a:solidFill>
                <a:latin typeface="open sans" panose="020B0606030504020204" pitchFamily="34" charset="0"/>
              </a:rPr>
              <a:t>no voltage coil</a:t>
            </a:r>
            <a:r>
              <a:rPr lang="en-ID" sz="1800" dirty="0">
                <a:solidFill>
                  <a:srgbClr val="1E1E1E"/>
                </a:solidFill>
                <a:latin typeface="open sans" panose="020B0606030504020204" pitchFamily="34" charset="0"/>
              </a:rPr>
              <a:t>(electromagnet E) is not connected in series with the field coil. The field winding gets directly connected to the supply, as the lever moves touching the brass arc (the arc below the resistance studs). The no voltage coil (or Hold-on coil) is connected with a current limiting resistance Rh. This arrangement ensures that any change of current in the shunt field does not affect the current through hold-on coil at all. </a:t>
            </a:r>
            <a:r>
              <a:rPr lang="en-ID" sz="1600" dirty="0">
                <a:solidFill>
                  <a:srgbClr val="1E1E1E"/>
                </a:solidFill>
                <a:latin typeface="open sans" panose="020B0606030504020204" pitchFamily="34" charset="0"/>
              </a:rPr>
              <a:t>This means, electromagnetic pull of the hold-on coil will always be sufficient so that the spring does not unnecessarily restore the lever to the off position. A 4 point starter is used where field current is to be adjusted by means of a field rheostat for the purpose of </a:t>
            </a:r>
            <a:r>
              <a:rPr lang="en-ID" sz="1600" dirty="0">
                <a:solidFill>
                  <a:srgbClr val="21618C"/>
                </a:solidFill>
                <a:latin typeface="open sans" panose="020B0606030504020204" pitchFamily="34" charset="0"/>
                <a:hlinkClick r:id="rId4"/>
              </a:rPr>
              <a:t>operating the motor above rated speed</a:t>
            </a:r>
            <a:r>
              <a:rPr lang="en-ID" sz="1600" dirty="0">
                <a:solidFill>
                  <a:srgbClr val="1E1E1E"/>
                </a:solidFill>
                <a:latin typeface="open sans" panose="020B0606030504020204" pitchFamily="34" charset="0"/>
              </a:rPr>
              <a:t> by reducing the field current.</a:t>
            </a:r>
            <a:endParaRPr lang="en-US" sz="1600" dirty="0"/>
          </a:p>
        </p:txBody>
      </p:sp>
      <p:pic>
        <p:nvPicPr>
          <p:cNvPr id="49154" name="Picture 2" descr="https://1.bp.blogspot.com/-lCOi0GHwhtc/UwmCrrJiBjI/AAAAAAAAAgE/VnwHaMeVPNE/s1600/4-point-start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066" y="1676400"/>
            <a:ext cx="3648509" cy="342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900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400050" y="228600"/>
            <a:ext cx="4572000" cy="461665"/>
          </a:xfrm>
          <a:prstGeom prst="rect">
            <a:avLst/>
          </a:prstGeom>
        </p:spPr>
        <p:txBody>
          <a:bodyPr>
            <a:spAutoFit/>
          </a:bodyPr>
          <a:lstStyle/>
          <a:p>
            <a:r>
              <a:rPr lang="en-US" b="1" dirty="0">
                <a:solidFill>
                  <a:srgbClr val="1E1E1E"/>
                </a:solidFill>
                <a:latin typeface="Raleway"/>
              </a:rPr>
              <a:t>DC Series Motor </a:t>
            </a:r>
            <a:r>
              <a:rPr lang="en-US" b="1" dirty="0" smtClean="0">
                <a:solidFill>
                  <a:srgbClr val="1E1E1E"/>
                </a:solidFill>
                <a:latin typeface="Raleway"/>
              </a:rPr>
              <a:t>Starter</a:t>
            </a:r>
            <a:endParaRPr lang="en-US" b="1" dirty="0">
              <a:solidFill>
                <a:srgbClr val="1E1E1E"/>
              </a:solidFill>
              <a:latin typeface="Raleway"/>
            </a:endParaRPr>
          </a:p>
        </p:txBody>
      </p:sp>
      <p:sp>
        <p:nvSpPr>
          <p:cNvPr id="6" name="Rectangle 5"/>
          <p:cNvSpPr/>
          <p:nvPr/>
        </p:nvSpPr>
        <p:spPr>
          <a:xfrm>
            <a:off x="400050" y="838200"/>
            <a:ext cx="3867150" cy="5324535"/>
          </a:xfrm>
          <a:prstGeom prst="rect">
            <a:avLst/>
          </a:prstGeom>
        </p:spPr>
        <p:txBody>
          <a:bodyPr wrap="square">
            <a:spAutoFit/>
          </a:bodyPr>
          <a:lstStyle/>
          <a:p>
            <a:r>
              <a:rPr lang="en-ID" sz="20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Construction of DC series motor starters</a:t>
            </a:r>
            <a:r>
              <a:rPr lang="en-ID" sz="20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very basic as shown in the figure. The start arm is simply moved towards right to start the motor. Thus, maximum resistance is connected in series with the armature during starting and then gradually decreased as the start arm moves towards right. This starter is sometimes also called as a </a:t>
            </a:r>
            <a:r>
              <a:rPr lang="en-ID" sz="20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2 point starter</a:t>
            </a:r>
            <a:r>
              <a:rPr lang="en-ID" sz="20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r>
              <a:rPr lang="en-ID" sz="2000" dirty="0">
                <a:latin typeface="Open Sans" panose="020B0606030504020204" pitchFamily="34" charset="0"/>
                <a:ea typeface="Open Sans" panose="020B0606030504020204" pitchFamily="34" charset="0"/>
                <a:cs typeface="Open Sans" panose="020B0606030504020204" pitchFamily="34" charset="0"/>
              </a:rPr>
              <a:t/>
            </a:r>
            <a:br>
              <a:rPr lang="en-ID" sz="2000" dirty="0">
                <a:latin typeface="Open Sans" panose="020B0606030504020204" pitchFamily="34" charset="0"/>
                <a:ea typeface="Open Sans" panose="020B0606030504020204" pitchFamily="34" charset="0"/>
                <a:cs typeface="Open Sans" panose="020B0606030504020204" pitchFamily="34" charset="0"/>
              </a:rPr>
            </a:br>
            <a:r>
              <a:rPr lang="en-ID" sz="2000" dirty="0">
                <a:solidFill>
                  <a:srgbClr val="1E1E1E"/>
                </a:solidFill>
                <a:latin typeface="Open Sans" panose="020B0606030504020204" pitchFamily="34" charset="0"/>
                <a:ea typeface="Open Sans" panose="020B0606030504020204" pitchFamily="34" charset="0"/>
                <a:cs typeface="Open Sans" panose="020B0606030504020204" pitchFamily="34" charset="0"/>
              </a:rPr>
              <a:t>The no load release coil holds the start arm to the run position and leaves it when the voltage is lost.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0178" name="Picture 2" descr="https://2.bp.blogspot.com/-6GQ-c4f4UG4/UuvLnGDeTLI/AAAAAAAAARY/p4oimbzLOaE/s1600/series-motor-star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961" y="1752600"/>
            <a:ext cx="3976951" cy="162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866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228600" y="425871"/>
            <a:ext cx="7924800" cy="619272"/>
          </a:xfrm>
          <a:prstGeom prst="rect">
            <a:avLst/>
          </a:prstGeom>
        </p:spPr>
        <p:txBody>
          <a:bodyPr wrap="square">
            <a:spAutoFit/>
          </a:bodyPr>
          <a:lstStyle/>
          <a:p>
            <a:pPr lvl="0">
              <a:lnSpc>
                <a:spcPct val="107000"/>
              </a:lnSpc>
              <a:spcAft>
                <a:spcPts val="0"/>
              </a:spcAft>
            </a:pPr>
            <a:r>
              <a:rPr lang="en-US" sz="3200" b="1" dirty="0" smtClean="0">
                <a:latin typeface="Arial" panose="020B0604020202020204" pitchFamily="34" charset="0"/>
                <a:ea typeface="Calibri" panose="020F0502020204030204" pitchFamily="34" charset="0"/>
                <a:cs typeface="Times New Roman" panose="02020603050405020304" pitchFamily="18" charset="0"/>
              </a:rPr>
              <a:t>PENGEREMAN PADA MOTOR LISTRIK</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2570" y="1163981"/>
            <a:ext cx="4596130" cy="461665"/>
          </a:xfrm>
          <a:prstGeom prst="rect">
            <a:avLst/>
          </a:prstGeom>
        </p:spPr>
        <p:txBody>
          <a:bodyPr wrap="none">
            <a:spAutoFit/>
          </a:bodyPr>
          <a:lstStyle/>
          <a:p>
            <a:r>
              <a:rPr lang="en-ID" b="1" dirty="0">
                <a:solidFill>
                  <a:srgbClr val="000000"/>
                </a:solidFill>
                <a:latin typeface="Raleway"/>
              </a:rPr>
              <a:t>Electric Braking Of DC Motors</a:t>
            </a:r>
            <a:endParaRPr lang="en-ID" b="1" i="0" dirty="0">
              <a:solidFill>
                <a:srgbClr val="000000"/>
              </a:solidFill>
              <a:effectLst/>
              <a:latin typeface="Raleway"/>
            </a:endParaRPr>
          </a:p>
        </p:txBody>
      </p:sp>
      <p:sp>
        <p:nvSpPr>
          <p:cNvPr id="8" name="Rectangle 7"/>
          <p:cNvSpPr/>
          <p:nvPr/>
        </p:nvSpPr>
        <p:spPr>
          <a:xfrm>
            <a:off x="243371" y="1733597"/>
            <a:ext cx="8773203" cy="1477328"/>
          </a:xfrm>
          <a:prstGeom prst="rect">
            <a:avLst/>
          </a:prstGeom>
        </p:spPr>
        <p:txBody>
          <a:bodyPr wrap="square">
            <a:spAutoFit/>
          </a:bodyPr>
          <a:lstStyle/>
          <a:p>
            <a:r>
              <a:rPr lang="en-ID" sz="1800" dirty="0">
                <a:solidFill>
                  <a:srgbClr val="1E1E1E"/>
                </a:solidFill>
                <a:latin typeface="open sans" panose="020B0606030504020204" pitchFamily="34" charset="0"/>
              </a:rPr>
              <a:t>A running motor may be brought to rest quickly by either mechanical braking or </a:t>
            </a:r>
            <a:r>
              <a:rPr lang="en-ID" sz="1800" b="1" dirty="0">
                <a:solidFill>
                  <a:srgbClr val="1E1E1E"/>
                </a:solidFill>
                <a:latin typeface="open sans" panose="020B0606030504020204" pitchFamily="34" charset="0"/>
              </a:rPr>
              <a:t>electrical braking</a:t>
            </a:r>
            <a:r>
              <a:rPr lang="en-ID" sz="1800" dirty="0">
                <a:solidFill>
                  <a:srgbClr val="1E1E1E"/>
                </a:solidFill>
                <a:latin typeface="open sans" panose="020B0606030504020204" pitchFamily="34" charset="0"/>
              </a:rPr>
              <a:t>. The mechanical braking is applied by means of mechanical break shoes. Hence the smoothness of mechanical braking is dependent on the surface and physical condition of brakes. Smooth </a:t>
            </a:r>
            <a:r>
              <a:rPr lang="en-ID" sz="1800" b="1" dirty="0">
                <a:solidFill>
                  <a:srgbClr val="1E1E1E"/>
                </a:solidFill>
                <a:latin typeface="open sans" panose="020B0606030504020204" pitchFamily="34" charset="0"/>
              </a:rPr>
              <a:t>braking of a motor</a:t>
            </a:r>
            <a:r>
              <a:rPr lang="en-ID" sz="1800" dirty="0">
                <a:solidFill>
                  <a:srgbClr val="1E1E1E"/>
                </a:solidFill>
                <a:latin typeface="open sans" panose="020B0606030504020204" pitchFamily="34" charset="0"/>
              </a:rPr>
              <a:t> can be achieved by </a:t>
            </a:r>
            <a:r>
              <a:rPr lang="en-ID" sz="1800" b="1" dirty="0">
                <a:solidFill>
                  <a:srgbClr val="1E1E1E"/>
                </a:solidFill>
                <a:latin typeface="open sans" panose="020B0606030504020204" pitchFamily="34" charset="0"/>
              </a:rPr>
              <a:t>electric braking</a:t>
            </a:r>
            <a:r>
              <a:rPr lang="en-ID" sz="1800" dirty="0">
                <a:solidFill>
                  <a:srgbClr val="1E1E1E"/>
                </a:solidFill>
                <a:latin typeface="open sans" panose="020B0606030504020204" pitchFamily="34" charset="0"/>
              </a:rPr>
              <a:t>.</a:t>
            </a:r>
            <a:endParaRPr lang="en-US" sz="1800" dirty="0"/>
          </a:p>
        </p:txBody>
      </p:sp>
      <p:sp>
        <p:nvSpPr>
          <p:cNvPr id="9" name="Rectangle 8"/>
          <p:cNvSpPr/>
          <p:nvPr/>
        </p:nvSpPr>
        <p:spPr>
          <a:xfrm>
            <a:off x="259872" y="3416057"/>
            <a:ext cx="2528256" cy="461665"/>
          </a:xfrm>
          <a:prstGeom prst="rect">
            <a:avLst/>
          </a:prstGeom>
        </p:spPr>
        <p:txBody>
          <a:bodyPr wrap="none">
            <a:spAutoFit/>
          </a:bodyPr>
          <a:lstStyle/>
          <a:p>
            <a:r>
              <a:rPr lang="en-US" b="1" dirty="0">
                <a:solidFill>
                  <a:srgbClr val="1E1E1E"/>
                </a:solidFill>
                <a:latin typeface="Raleway"/>
              </a:rPr>
              <a:t>Electric Braking</a:t>
            </a:r>
            <a:endParaRPr lang="en-US" b="1" i="0" dirty="0">
              <a:solidFill>
                <a:srgbClr val="1E1E1E"/>
              </a:solidFill>
              <a:effectLst/>
              <a:latin typeface="Raleway"/>
            </a:endParaRPr>
          </a:p>
        </p:txBody>
      </p:sp>
      <p:sp>
        <p:nvSpPr>
          <p:cNvPr id="10" name="Rectangle 9"/>
          <p:cNvSpPr/>
          <p:nvPr/>
        </p:nvSpPr>
        <p:spPr>
          <a:xfrm>
            <a:off x="633462" y="3854924"/>
            <a:ext cx="7881888" cy="1200329"/>
          </a:xfrm>
          <a:prstGeom prst="rect">
            <a:avLst/>
          </a:prstGeom>
        </p:spPr>
        <p:txBody>
          <a:bodyPr wrap="square">
            <a:spAutoFit/>
          </a:bodyPr>
          <a:lstStyle/>
          <a:p>
            <a:r>
              <a:rPr lang="en-ID" sz="1800" dirty="0">
                <a:solidFill>
                  <a:srgbClr val="1E1E1E"/>
                </a:solidFill>
                <a:latin typeface="open sans" panose="020B0606030504020204" pitchFamily="34" charset="0"/>
              </a:rPr>
              <a:t>The </a:t>
            </a:r>
            <a:r>
              <a:rPr lang="en-ID" sz="1800" b="1" dirty="0">
                <a:solidFill>
                  <a:srgbClr val="1E1E1E"/>
                </a:solidFill>
                <a:latin typeface="open sans" panose="020B0606030504020204" pitchFamily="34" charset="0"/>
              </a:rPr>
              <a:t>electric braking of a </a:t>
            </a:r>
            <a:r>
              <a:rPr lang="en-ID" sz="1800" b="1" dirty="0">
                <a:solidFill>
                  <a:srgbClr val="21618C"/>
                </a:solidFill>
                <a:latin typeface="open sans" panose="020B0606030504020204" pitchFamily="34" charset="0"/>
                <a:hlinkClick r:id="rId4"/>
              </a:rPr>
              <a:t>DC motor</a:t>
            </a:r>
            <a:r>
              <a:rPr lang="en-ID" sz="1800" dirty="0">
                <a:solidFill>
                  <a:srgbClr val="1E1E1E"/>
                </a:solidFill>
                <a:latin typeface="open sans" panose="020B0606030504020204" pitchFamily="34" charset="0"/>
              </a:rPr>
              <a:t> is of three types, </a:t>
            </a:r>
            <a:endParaRPr lang="en-ID" sz="1800" dirty="0" smtClean="0">
              <a:solidFill>
                <a:srgbClr val="1E1E1E"/>
              </a:solidFill>
              <a:latin typeface="open sans" panose="020B0606030504020204" pitchFamily="34" charset="0"/>
            </a:endParaRPr>
          </a:p>
          <a:p>
            <a:r>
              <a:rPr lang="en-ID" sz="1800" dirty="0" smtClean="0">
                <a:solidFill>
                  <a:srgbClr val="1E1E1E"/>
                </a:solidFill>
                <a:latin typeface="open sans" panose="020B0606030504020204" pitchFamily="34" charset="0"/>
              </a:rPr>
              <a:t>(</a:t>
            </a:r>
            <a:r>
              <a:rPr lang="en-ID" sz="1800" dirty="0" err="1">
                <a:solidFill>
                  <a:srgbClr val="1E1E1E"/>
                </a:solidFill>
                <a:latin typeface="open sans" panose="020B0606030504020204" pitchFamily="34" charset="0"/>
              </a:rPr>
              <a:t>i</a:t>
            </a:r>
            <a:r>
              <a:rPr lang="en-ID" sz="1800" dirty="0" smtClean="0">
                <a:solidFill>
                  <a:srgbClr val="1E1E1E"/>
                </a:solidFill>
                <a:latin typeface="open sans" panose="020B0606030504020204" pitchFamily="34" charset="0"/>
              </a:rPr>
              <a:t>)  </a:t>
            </a:r>
            <a:r>
              <a:rPr lang="en-ID" sz="1800" dirty="0" err="1">
                <a:solidFill>
                  <a:srgbClr val="1E1E1E"/>
                </a:solidFill>
                <a:latin typeface="open sans" panose="020B0606030504020204" pitchFamily="34" charset="0"/>
              </a:rPr>
              <a:t>Rheostatic</a:t>
            </a:r>
            <a:r>
              <a:rPr lang="en-ID" sz="1800" dirty="0">
                <a:solidFill>
                  <a:srgbClr val="1E1E1E"/>
                </a:solidFill>
                <a:latin typeface="open sans" panose="020B0606030504020204" pitchFamily="34" charset="0"/>
              </a:rPr>
              <a:t> or dynamic </a:t>
            </a:r>
            <a:r>
              <a:rPr lang="en-ID" sz="1800" dirty="0" smtClean="0">
                <a:solidFill>
                  <a:srgbClr val="1E1E1E"/>
                </a:solidFill>
                <a:latin typeface="open sans" panose="020B0606030504020204" pitchFamily="34" charset="0"/>
              </a:rPr>
              <a:t>braking</a:t>
            </a:r>
          </a:p>
          <a:p>
            <a:r>
              <a:rPr lang="en-ID" sz="1800" dirty="0" smtClean="0">
                <a:solidFill>
                  <a:srgbClr val="1E1E1E"/>
                </a:solidFill>
                <a:latin typeface="open sans" panose="020B0606030504020204" pitchFamily="34" charset="0"/>
              </a:rPr>
              <a:t>(</a:t>
            </a:r>
            <a:r>
              <a:rPr lang="en-ID" sz="1800" dirty="0">
                <a:solidFill>
                  <a:srgbClr val="1E1E1E"/>
                </a:solidFill>
                <a:latin typeface="open sans" panose="020B0606030504020204" pitchFamily="34" charset="0"/>
              </a:rPr>
              <a:t>ii) Plugging or reverse current braking  </a:t>
            </a:r>
            <a:r>
              <a:rPr lang="en-ID" sz="1800" dirty="0" smtClean="0">
                <a:solidFill>
                  <a:srgbClr val="1E1E1E"/>
                </a:solidFill>
                <a:latin typeface="open sans" panose="020B0606030504020204" pitchFamily="34" charset="0"/>
              </a:rPr>
              <a:t>and</a:t>
            </a:r>
          </a:p>
          <a:p>
            <a:r>
              <a:rPr lang="en-ID" sz="1800" dirty="0" smtClean="0">
                <a:solidFill>
                  <a:srgbClr val="1E1E1E"/>
                </a:solidFill>
                <a:latin typeface="open sans" panose="020B0606030504020204" pitchFamily="34" charset="0"/>
              </a:rPr>
              <a:t>(</a:t>
            </a:r>
            <a:r>
              <a:rPr lang="en-ID" sz="1800" dirty="0">
                <a:solidFill>
                  <a:srgbClr val="1E1E1E"/>
                </a:solidFill>
                <a:latin typeface="open sans" panose="020B0606030504020204" pitchFamily="34" charset="0"/>
              </a:rPr>
              <a:t>iii) </a:t>
            </a:r>
            <a:r>
              <a:rPr lang="en-ID" sz="1800" b="1" dirty="0">
                <a:solidFill>
                  <a:srgbClr val="1E1E1E"/>
                </a:solidFill>
                <a:latin typeface="open sans" panose="020B0606030504020204" pitchFamily="34" charset="0"/>
              </a:rPr>
              <a:t>Regenerative </a:t>
            </a:r>
            <a:r>
              <a:rPr lang="en-ID" sz="1800" b="1" dirty="0" err="1">
                <a:solidFill>
                  <a:srgbClr val="1E1E1E"/>
                </a:solidFill>
                <a:latin typeface="open sans" panose="020B0606030504020204" pitchFamily="34" charset="0"/>
              </a:rPr>
              <a:t>beaking</a:t>
            </a:r>
            <a:r>
              <a:rPr lang="en-ID" sz="1800" dirty="0">
                <a:solidFill>
                  <a:srgbClr val="1E1E1E"/>
                </a:solidFill>
                <a:latin typeface="open sans" panose="020B0606030504020204" pitchFamily="34" charset="0"/>
              </a:rPr>
              <a:t>.</a:t>
            </a:r>
            <a:endParaRPr lang="en-US" sz="1800" dirty="0"/>
          </a:p>
        </p:txBody>
      </p:sp>
    </p:spTree>
    <p:extLst>
      <p:ext uri="{BB962C8B-B14F-4D97-AF65-F5344CB8AC3E}">
        <p14:creationId xmlns:p14="http://schemas.microsoft.com/office/powerpoint/2010/main" val="38681006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304800" y="340667"/>
            <a:ext cx="5562600" cy="461665"/>
          </a:xfrm>
          <a:prstGeom prst="rect">
            <a:avLst/>
          </a:prstGeom>
        </p:spPr>
        <p:txBody>
          <a:bodyPr wrap="square">
            <a:spAutoFit/>
          </a:bodyPr>
          <a:lstStyle/>
          <a:p>
            <a:r>
              <a:rPr lang="en-ID" b="1" dirty="0">
                <a:solidFill>
                  <a:srgbClr val="1E1E1E"/>
                </a:solidFill>
                <a:latin typeface="open sans" panose="020B0606030504020204" pitchFamily="34" charset="0"/>
              </a:rPr>
              <a:t>(</a:t>
            </a:r>
            <a:r>
              <a:rPr lang="en-ID" b="1" dirty="0" err="1">
                <a:solidFill>
                  <a:srgbClr val="1E1E1E"/>
                </a:solidFill>
                <a:latin typeface="open sans" panose="020B0606030504020204" pitchFamily="34" charset="0"/>
              </a:rPr>
              <a:t>i</a:t>
            </a:r>
            <a:r>
              <a:rPr lang="en-ID" b="1" dirty="0">
                <a:solidFill>
                  <a:srgbClr val="1E1E1E"/>
                </a:solidFill>
                <a:latin typeface="open sans" panose="020B0606030504020204" pitchFamily="34" charset="0"/>
              </a:rPr>
              <a:t>) </a:t>
            </a:r>
            <a:r>
              <a:rPr lang="en-ID" b="1" dirty="0" err="1">
                <a:solidFill>
                  <a:srgbClr val="1E1E1E"/>
                </a:solidFill>
                <a:latin typeface="open sans" panose="020B0606030504020204" pitchFamily="34" charset="0"/>
              </a:rPr>
              <a:t>Rheostatic</a:t>
            </a:r>
            <a:r>
              <a:rPr lang="en-ID" b="1" dirty="0">
                <a:solidFill>
                  <a:srgbClr val="1E1E1E"/>
                </a:solidFill>
                <a:latin typeface="open sans" panose="020B0606030504020204" pitchFamily="34" charset="0"/>
              </a:rPr>
              <a:t> or dynamic braking:</a:t>
            </a:r>
            <a:endParaRPr lang="en-US" b="1" dirty="0"/>
          </a:p>
        </p:txBody>
      </p:sp>
      <p:sp>
        <p:nvSpPr>
          <p:cNvPr id="9" name="Rectangle 8"/>
          <p:cNvSpPr/>
          <p:nvPr/>
        </p:nvSpPr>
        <p:spPr>
          <a:xfrm>
            <a:off x="628650" y="839229"/>
            <a:ext cx="7677150" cy="3416320"/>
          </a:xfrm>
          <a:prstGeom prst="rect">
            <a:avLst/>
          </a:prstGeom>
        </p:spPr>
        <p:txBody>
          <a:bodyPr wrap="square">
            <a:spAutoFit/>
          </a:bodyPr>
          <a:lstStyle/>
          <a:p>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In case of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DC shunt motors</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armature is disconnected from the supply and a rheostat (variable resistor) is connected across it. The field winding is left connected across the supply. Obviously, now armature is driven by the inertia and hence machine starts acting as a generator. Thus the machine will now feed the current to the connected rheostat and heat will dissipate at the rate of I</a:t>
            </a:r>
            <a:r>
              <a:rPr lang="en-ID" sz="1800" baseline="30000" dirty="0">
                <a:solidFill>
                  <a:srgbClr val="1E1E1E"/>
                </a:solidFill>
                <a:latin typeface="Open Sans" panose="020B0606030504020204" pitchFamily="34" charset="0"/>
                <a:ea typeface="Open Sans" panose="020B0606030504020204" pitchFamily="34" charset="0"/>
                <a:cs typeface="Open Sans" panose="020B0606030504020204" pitchFamily="34" charset="0"/>
              </a:rPr>
              <a:t>2</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R. Braking effect is controlled by varying the resistance connected across the armature.</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In case of DC series motor, motor is disconnected from the supply and </a:t>
            </a:r>
            <a:r>
              <a:rPr lang="en-ID" sz="1800" u="sng" dirty="0">
                <a:solidFill>
                  <a:srgbClr val="1E1E1E"/>
                </a:solidFill>
                <a:latin typeface="Open Sans" panose="020B0606030504020204" pitchFamily="34" charset="0"/>
                <a:ea typeface="Open Sans" panose="020B0606030504020204" pitchFamily="34" charset="0"/>
                <a:cs typeface="Open Sans" panose="020B0606030504020204" pitchFamily="34" charset="0"/>
              </a:rPr>
              <a:t>field connections are reversed</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and a rheostat is connected in series. The field connections are reversed to make sure that the current through field winding will flow in the same direction as before.</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150954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663141" y="304800"/>
            <a:ext cx="8515350" cy="3508653"/>
          </a:xfrm>
          <a:prstGeom prst="rect">
            <a:avLst/>
          </a:prstGeom>
        </p:spPr>
        <p:txBody>
          <a:bodyPr wrap="square">
            <a:spAutoFit/>
          </a:bodyPr>
          <a:lstStyle/>
          <a:p>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r>
              <a:rPr lang="en-ID" b="1" dirty="0">
                <a:solidFill>
                  <a:srgbClr val="1E1E1E"/>
                </a:solidFill>
                <a:latin typeface="Open Sans" panose="020B0606030504020204" pitchFamily="34" charset="0"/>
                <a:ea typeface="Open Sans" panose="020B0606030504020204" pitchFamily="34" charset="0"/>
                <a:cs typeface="Open Sans" panose="020B0606030504020204" pitchFamily="34" charset="0"/>
              </a:rPr>
              <a:t>ii) Plugging or Reverse current braking:</a:t>
            </a:r>
            <a:r>
              <a:rPr lang="en-ID" b="1" dirty="0">
                <a:latin typeface="Open Sans" panose="020B0606030504020204" pitchFamily="34" charset="0"/>
                <a:ea typeface="Open Sans" panose="020B0606030504020204" pitchFamily="34" charset="0"/>
                <a:cs typeface="Open Sans" panose="020B0606030504020204" pitchFamily="34" charset="0"/>
              </a:rPr>
              <a:t/>
            </a:r>
            <a:br>
              <a:rPr lang="en-ID" b="1"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In this method, armature connections are reversed and hence motor tends to run in opposite direction. Due to reversal of the armature terminals, applied voltage V and back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Eb</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starts acting in the same direction and hence the total armature current exceeds. To limit this armature current a variable resistor is connected across the armature. This is similar for both series and shunt wound methods.</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Plugging gives greater braking torque as compared to </a:t>
            </a:r>
            <a:r>
              <a:rPr lang="en-ID" sz="1800" b="1"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rheostatic</a:t>
            </a: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 braking</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This method is generally used in controlling elevators, machine tools, printing presses etc.</a:t>
            </a: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r>
              <a:rPr lang="en-ID" sz="1800" dirty="0">
                <a:latin typeface="Open Sans" panose="020B0606030504020204" pitchFamily="34" charset="0"/>
                <a:ea typeface="Open Sans" panose="020B0606030504020204" pitchFamily="34" charset="0"/>
                <a:cs typeface="Open Sans" panose="020B0606030504020204" pitchFamily="34" charset="0"/>
              </a:rPr>
              <a:t/>
            </a:r>
            <a:br>
              <a:rPr lang="en-ID" sz="1800" dirty="0">
                <a:latin typeface="Open Sans" panose="020B0606030504020204" pitchFamily="34" charset="0"/>
                <a:ea typeface="Open Sans" panose="020B0606030504020204" pitchFamily="34" charset="0"/>
                <a:cs typeface="Open Sans" panose="020B0606030504020204" pitchFamily="34" charset="0"/>
              </a:rPr>
            </a:b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682392" y="3293745"/>
            <a:ext cx="8166434" cy="2954655"/>
          </a:xfrm>
          <a:prstGeom prst="rect">
            <a:avLst/>
          </a:prstGeom>
        </p:spPr>
        <p:txBody>
          <a:bodyPr wrap="square">
            <a:spAutoFit/>
          </a:bodyPr>
          <a:lstStyle/>
          <a:p>
            <a:r>
              <a:rPr lang="en-ID" b="1" dirty="0">
                <a:solidFill>
                  <a:srgbClr val="1E1E1E"/>
                </a:solidFill>
                <a:latin typeface="Open Sans" panose="020B0606030504020204" pitchFamily="34" charset="0"/>
                <a:ea typeface="Open Sans" panose="020B0606030504020204" pitchFamily="34" charset="0"/>
                <a:cs typeface="Open Sans" panose="020B0606030504020204" pitchFamily="34" charset="0"/>
              </a:rPr>
              <a:t>(iii) Regenerative braking:</a:t>
            </a:r>
            <a:r>
              <a:rPr lang="en-ID" dirty="0">
                <a:latin typeface="Open Sans" panose="020B0606030504020204" pitchFamily="34" charset="0"/>
                <a:ea typeface="Open Sans" panose="020B0606030504020204" pitchFamily="34" charset="0"/>
                <a:cs typeface="Open Sans" panose="020B0606030504020204" pitchFamily="34" charset="0"/>
              </a:rPr>
              <a:t/>
            </a:r>
            <a:br>
              <a:rPr lang="en-ID" dirty="0">
                <a:latin typeface="Open Sans" panose="020B0606030504020204" pitchFamily="34" charset="0"/>
                <a:ea typeface="Open Sans" panose="020B0606030504020204" pitchFamily="34" charset="0"/>
                <a:cs typeface="Open Sans" panose="020B0606030504020204" pitchFamily="34" charset="0"/>
              </a:rPr>
            </a:br>
            <a:r>
              <a:rPr lang="en-ID" sz="1800" b="1" dirty="0">
                <a:solidFill>
                  <a:srgbClr val="1E1E1E"/>
                </a:solidFill>
                <a:latin typeface="Open Sans" panose="020B0606030504020204" pitchFamily="34" charset="0"/>
                <a:ea typeface="Open Sans" panose="020B0606030504020204" pitchFamily="34" charset="0"/>
                <a:cs typeface="Open Sans" panose="020B0606030504020204" pitchFamily="34" charset="0"/>
              </a:rPr>
              <a:t>Regenerative braking</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used where, load on the motor has very high inertia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e.g</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in electric trains). When applied voltage to the motor is reduced to less than back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Eb</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obviously armature current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Ia</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will get reversed, and hence armature torque is reversed. Thus speed falls. As generated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is greater than applied voltage (machine is acting as a </a:t>
            </a:r>
            <a:r>
              <a:rPr lang="en-ID" sz="1800" dirty="0">
                <a:solidFill>
                  <a:srgbClr val="21618C"/>
                </a:solidFill>
                <a:latin typeface="Open Sans" panose="020B0606030504020204" pitchFamily="34" charset="0"/>
                <a:ea typeface="Open Sans" panose="020B0606030504020204" pitchFamily="34" charset="0"/>
                <a:cs typeface="Open Sans" panose="020B0606030504020204" pitchFamily="34" charset="0"/>
                <a:hlinkClick r:id="rId4"/>
              </a:rPr>
              <a:t>DC generator</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power will be returned to the line, this action is called as regeneration. Speed keeps falling, back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emf</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Eb</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 also falls until it becomes lower than applied voltage and direction of armature current again becomes opposite to </a:t>
            </a:r>
            <a:r>
              <a:rPr lang="en-ID" sz="1800" dirty="0" err="1">
                <a:solidFill>
                  <a:srgbClr val="1E1E1E"/>
                </a:solidFill>
                <a:latin typeface="Open Sans" panose="020B0606030504020204" pitchFamily="34" charset="0"/>
                <a:ea typeface="Open Sans" panose="020B0606030504020204" pitchFamily="34" charset="0"/>
                <a:cs typeface="Open Sans" panose="020B0606030504020204" pitchFamily="34" charset="0"/>
              </a:rPr>
              <a:t>Eb</a:t>
            </a:r>
            <a:r>
              <a:rPr lang="en-ID" sz="1800" dirty="0">
                <a:solidFill>
                  <a:srgbClr val="1E1E1E"/>
                </a:solidFill>
                <a:latin typeface="Open Sans" panose="020B0606030504020204" pitchFamily="34" charset="0"/>
                <a:ea typeface="Open Sans" panose="020B0606030504020204" pitchFamily="34" charset="0"/>
                <a:cs typeface="Open Sans" panose="020B0606030504020204" pitchFamily="34" charset="0"/>
              </a:rPr>
              <a:t>.</a:t>
            </a:r>
            <a:endParaRPr lang="en-US" sz="1800" dirty="0"/>
          </a:p>
        </p:txBody>
      </p:sp>
    </p:spTree>
    <p:extLst>
      <p:ext uri="{BB962C8B-B14F-4D97-AF65-F5344CB8AC3E}">
        <p14:creationId xmlns:p14="http://schemas.microsoft.com/office/powerpoint/2010/main" val="39504139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228600" y="286352"/>
            <a:ext cx="3931910" cy="461665"/>
          </a:xfrm>
          <a:prstGeom prst="rect">
            <a:avLst/>
          </a:prstGeom>
        </p:spPr>
        <p:txBody>
          <a:bodyPr wrap="none">
            <a:spAutoFit/>
          </a:bodyPr>
          <a:lstStyle/>
          <a:p>
            <a:r>
              <a:rPr lang="en-US" dirty="0">
                <a:solidFill>
                  <a:srgbClr val="222222"/>
                </a:solidFill>
                <a:latin typeface="verdana" panose="020B0604030504040204" pitchFamily="34" charset="0"/>
              </a:rPr>
              <a:t>Induction Motor Braking</a:t>
            </a:r>
            <a:endParaRPr lang="en-US" b="0" i="0" dirty="0">
              <a:solidFill>
                <a:srgbClr val="222222"/>
              </a:solidFill>
              <a:effectLst/>
              <a:latin typeface="verdana" panose="020B0604030504040204" pitchFamily="34" charset="0"/>
            </a:endParaRPr>
          </a:p>
        </p:txBody>
      </p:sp>
      <p:sp>
        <p:nvSpPr>
          <p:cNvPr id="8" name="Rectangle 7"/>
          <p:cNvSpPr/>
          <p:nvPr/>
        </p:nvSpPr>
        <p:spPr>
          <a:xfrm>
            <a:off x="447185" y="798216"/>
            <a:ext cx="3494739" cy="461665"/>
          </a:xfrm>
          <a:prstGeom prst="rect">
            <a:avLst/>
          </a:prstGeom>
        </p:spPr>
        <p:txBody>
          <a:bodyPr wrap="none">
            <a:spAutoFit/>
          </a:bodyPr>
          <a:lstStyle/>
          <a:p>
            <a:r>
              <a:rPr lang="en-US" dirty="0">
                <a:solidFill>
                  <a:srgbClr val="222222"/>
                </a:solidFill>
                <a:latin typeface="verdana" panose="020B0604030504040204" pitchFamily="34" charset="0"/>
              </a:rPr>
              <a:t>Regenerative Braking</a:t>
            </a:r>
            <a:endParaRPr lang="en-US" b="0" i="0" dirty="0">
              <a:solidFill>
                <a:srgbClr val="222222"/>
              </a:solidFill>
              <a:effectLst/>
              <a:latin typeface="verdana" panose="020B0604030504040204" pitchFamily="34" charset="0"/>
            </a:endParaRPr>
          </a:p>
        </p:txBody>
      </p:sp>
      <p:sp>
        <p:nvSpPr>
          <p:cNvPr id="9" name="Rectangle 8"/>
          <p:cNvSpPr/>
          <p:nvPr/>
        </p:nvSpPr>
        <p:spPr>
          <a:xfrm>
            <a:off x="448343" y="1328029"/>
            <a:ext cx="8463402" cy="646331"/>
          </a:xfrm>
          <a:prstGeom prst="rect">
            <a:avLst/>
          </a:prstGeom>
        </p:spPr>
        <p:txBody>
          <a:bodyPr wrap="square">
            <a:spAutoFit/>
          </a:bodyPr>
          <a:lstStyle/>
          <a:p>
            <a:r>
              <a:rPr lang="en-ID" sz="1800" dirty="0">
                <a:solidFill>
                  <a:srgbClr val="000000"/>
                </a:solidFill>
                <a:latin typeface="verdana" panose="020B0604030504040204" pitchFamily="34" charset="0"/>
              </a:rPr>
              <a:t>The input power of the </a:t>
            </a:r>
            <a:r>
              <a:rPr lang="en-ID" sz="1800" dirty="0">
                <a:solidFill>
                  <a:srgbClr val="4682B4"/>
                </a:solidFill>
                <a:latin typeface="verdana" panose="020B0604030504040204" pitchFamily="34" charset="0"/>
                <a:hlinkClick r:id="rId4"/>
              </a:rPr>
              <a:t>induction motor drive</a:t>
            </a:r>
            <a:r>
              <a:rPr lang="en-ID" sz="1800" dirty="0">
                <a:solidFill>
                  <a:srgbClr val="000000"/>
                </a:solidFill>
                <a:latin typeface="verdana" panose="020B0604030504040204" pitchFamily="34" charset="0"/>
              </a:rPr>
              <a:t> is given by the formula shown below</a:t>
            </a:r>
            <a:endParaRPr lang="en-US" sz="1800" dirty="0"/>
          </a:p>
        </p:txBody>
      </p:sp>
      <p:sp>
        <p:nvSpPr>
          <p:cNvPr id="10" name="AutoShape 2" descr="https://circuitglobe.com/wp-content/uploads/2016/11/ereggenerative-braki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regenerative-brak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478021" y="2667000"/>
            <a:ext cx="4246380" cy="2862322"/>
          </a:xfrm>
          <a:prstGeom prst="rect">
            <a:avLst/>
          </a:prstGeom>
        </p:spPr>
        <p:txBody>
          <a:bodyPr wrap="square">
            <a:spAutoFit/>
          </a:bodyPr>
          <a:lstStyle/>
          <a:p>
            <a:r>
              <a:rPr lang="en-ID" sz="1800" dirty="0">
                <a:solidFill>
                  <a:srgbClr val="000000"/>
                </a:solidFill>
                <a:latin typeface="verdana" panose="020B0604030504040204" pitchFamily="34" charset="0"/>
              </a:rPr>
              <a:t>Where </a:t>
            </a:r>
            <a:r>
              <a:rPr lang="en-ID" sz="1800" dirty="0" err="1">
                <a:solidFill>
                  <a:srgbClr val="000000"/>
                </a:solidFill>
                <a:latin typeface="verdana" panose="020B0604030504040204" pitchFamily="34" charset="0"/>
              </a:rPr>
              <a:t>φ</a:t>
            </a:r>
            <a:r>
              <a:rPr lang="en-ID" sz="1800" baseline="-25000" dirty="0" err="1">
                <a:solidFill>
                  <a:srgbClr val="000000"/>
                </a:solidFill>
                <a:latin typeface="verdana" panose="020B0604030504040204" pitchFamily="34" charset="0"/>
              </a:rPr>
              <a:t>s</a:t>
            </a:r>
            <a:r>
              <a:rPr lang="en-ID" sz="1800" dirty="0">
                <a:solidFill>
                  <a:srgbClr val="000000"/>
                </a:solidFill>
                <a:latin typeface="verdana" panose="020B0604030504040204" pitchFamily="34" charset="0"/>
              </a:rPr>
              <a:t> is the phase angle between stator phase voltage and the stator phase current I</a:t>
            </a:r>
            <a:r>
              <a:rPr lang="en-ID" sz="1800" baseline="-25000" dirty="0">
                <a:solidFill>
                  <a:srgbClr val="000000"/>
                </a:solidFill>
                <a:latin typeface="verdana" panose="020B0604030504040204" pitchFamily="34" charset="0"/>
              </a:rPr>
              <a:t>s</a:t>
            </a:r>
            <a:r>
              <a:rPr lang="en-ID" sz="1800" dirty="0">
                <a:solidFill>
                  <a:srgbClr val="000000"/>
                </a:solidFill>
                <a:latin typeface="verdana" panose="020B0604030504040204" pitchFamily="34" charset="0"/>
              </a:rPr>
              <a:t>. For motoring operation, the phase angle is always less than the 90º. If the rotor speed becomes greater than synchronous speed, then the relative speed between the rotor conductor and air gap rotating field reverse.</a:t>
            </a:r>
            <a:endParaRPr lang="en-US" sz="1800" dirty="0"/>
          </a:p>
        </p:txBody>
      </p:sp>
      <p:sp>
        <p:nvSpPr>
          <p:cNvPr id="13" name="AutoShape 6" descr="https://circuitglobe.com/wp-content/uploads/2016/11/ereggenerative-brakin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08" name="Picture 8" descr="https://circuitglobe.com/wp-content/uploads/2016/11/regenrative-brak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49" y="2189637"/>
            <a:ext cx="333375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51210" name="Picture 10" descr="regenerative-bra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082311"/>
            <a:ext cx="2338750" cy="58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2443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628650" y="1066800"/>
            <a:ext cx="8305800" cy="4524315"/>
          </a:xfrm>
          <a:prstGeom prst="rect">
            <a:avLst/>
          </a:prstGeom>
        </p:spPr>
        <p:txBody>
          <a:bodyPr wrap="square">
            <a:spAutoFit/>
          </a:bodyPr>
          <a:lstStyle/>
          <a:p>
            <a:r>
              <a:rPr lang="en-ID" sz="1800" dirty="0">
                <a:solidFill>
                  <a:srgbClr val="000000"/>
                </a:solidFill>
                <a:latin typeface="verdana" panose="020B0604030504040204" pitchFamily="34" charset="0"/>
              </a:rPr>
              <a:t>This reverse the rotor induces </a:t>
            </a:r>
            <a:r>
              <a:rPr lang="en-ID" sz="1800" dirty="0" err="1">
                <a:solidFill>
                  <a:srgbClr val="000000"/>
                </a:solidFill>
                <a:latin typeface="verdana" panose="020B0604030504040204" pitchFamily="34" charset="0"/>
              </a:rPr>
              <a:t>emf</a:t>
            </a:r>
            <a:r>
              <a:rPr lang="en-ID" sz="1800" dirty="0">
                <a:solidFill>
                  <a:srgbClr val="000000"/>
                </a:solidFill>
                <a:latin typeface="verdana" panose="020B0604030504040204" pitchFamily="34" charset="0"/>
              </a:rPr>
              <a:t>, rotor current and component of stator current which balances the rotor ampere turns. When the </a:t>
            </a:r>
            <a:r>
              <a:rPr lang="en-ID" sz="1800" dirty="0" err="1">
                <a:solidFill>
                  <a:srgbClr val="000000"/>
                </a:solidFill>
                <a:latin typeface="verdana" panose="020B0604030504040204" pitchFamily="34" charset="0"/>
              </a:rPr>
              <a:t>φ</a:t>
            </a:r>
            <a:r>
              <a:rPr lang="en-ID" sz="1800" baseline="-25000" dirty="0" err="1">
                <a:solidFill>
                  <a:srgbClr val="000000"/>
                </a:solidFill>
                <a:latin typeface="verdana" panose="020B0604030504040204" pitchFamily="34" charset="0"/>
              </a:rPr>
              <a:t>s</a:t>
            </a:r>
            <a:r>
              <a:rPr lang="en-ID" sz="1800" dirty="0">
                <a:solidFill>
                  <a:srgbClr val="000000"/>
                </a:solidFill>
                <a:latin typeface="verdana" panose="020B0604030504040204" pitchFamily="34" charset="0"/>
              </a:rPr>
              <a:t> is greater than the 90º, then the power flow to reverse and gives the regenerative braking. The magnetising current produced the air gap flux.</a:t>
            </a:r>
          </a:p>
          <a:p>
            <a:endParaRPr lang="en-ID" sz="1800" dirty="0" smtClean="0">
              <a:solidFill>
                <a:srgbClr val="000000"/>
              </a:solidFill>
              <a:latin typeface="verdana" panose="020B0604030504040204" pitchFamily="34" charset="0"/>
            </a:endParaRPr>
          </a:p>
          <a:p>
            <a:r>
              <a:rPr lang="en-ID" sz="1800" dirty="0" smtClean="0">
                <a:solidFill>
                  <a:srgbClr val="000000"/>
                </a:solidFill>
                <a:latin typeface="verdana" panose="020B0604030504040204" pitchFamily="34" charset="0"/>
              </a:rPr>
              <a:t>The </a:t>
            </a:r>
            <a:r>
              <a:rPr lang="en-ID" sz="1800" dirty="0">
                <a:solidFill>
                  <a:srgbClr val="000000"/>
                </a:solidFill>
                <a:latin typeface="verdana" panose="020B0604030504040204" pitchFamily="34" charset="0"/>
              </a:rPr>
              <a:t>nature of the speed torque curve is shown in the figure above. When the supply frequency is fixed, the regenerative braking is possible only for speeds greater than synchronous speed. With a variable frequency speed, it cannot be obtained for speed below synchronous speed.</a:t>
            </a:r>
          </a:p>
          <a:p>
            <a:endParaRPr lang="en-ID" sz="1800" dirty="0" smtClean="0">
              <a:solidFill>
                <a:srgbClr val="000000"/>
              </a:solidFill>
              <a:latin typeface="verdana" panose="020B0604030504040204" pitchFamily="34" charset="0"/>
            </a:endParaRPr>
          </a:p>
          <a:p>
            <a:r>
              <a:rPr lang="en-ID" sz="1800" dirty="0" smtClean="0">
                <a:solidFill>
                  <a:srgbClr val="000000"/>
                </a:solidFill>
                <a:latin typeface="verdana" panose="020B0604030504040204" pitchFamily="34" charset="0"/>
              </a:rPr>
              <a:t>The </a:t>
            </a:r>
            <a:r>
              <a:rPr lang="en-ID" sz="1800" dirty="0">
                <a:solidFill>
                  <a:srgbClr val="000000"/>
                </a:solidFill>
                <a:latin typeface="verdana" panose="020B0604030504040204" pitchFamily="34" charset="0"/>
              </a:rPr>
              <a:t>main advantage of regenerative braking is that the generated power is fully used. And the main drawback is that when fed from a constant frequency source the motor can not employ below synchronous speed.</a:t>
            </a:r>
            <a:endParaRPr lang="en-ID" sz="1800" b="0" i="0" dirty="0">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21826002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304800" y="228600"/>
            <a:ext cx="1508746" cy="461665"/>
          </a:xfrm>
          <a:prstGeom prst="rect">
            <a:avLst/>
          </a:prstGeom>
        </p:spPr>
        <p:txBody>
          <a:bodyPr wrap="none">
            <a:spAutoFit/>
          </a:bodyPr>
          <a:lstStyle/>
          <a:p>
            <a:r>
              <a:rPr lang="en-US" dirty="0">
                <a:solidFill>
                  <a:srgbClr val="222222"/>
                </a:solidFill>
                <a:latin typeface="verdana" panose="020B0604030504040204" pitchFamily="34" charset="0"/>
              </a:rPr>
              <a:t>Plugging</a:t>
            </a:r>
            <a:endParaRPr lang="en-US" b="0" i="0" dirty="0">
              <a:solidFill>
                <a:srgbClr val="222222"/>
              </a:solidFill>
              <a:effectLst/>
              <a:latin typeface="verdana" panose="020B0604030504040204" pitchFamily="34" charset="0"/>
            </a:endParaRPr>
          </a:p>
        </p:txBody>
      </p:sp>
      <p:sp>
        <p:nvSpPr>
          <p:cNvPr id="6" name="Rectangle 5"/>
          <p:cNvSpPr/>
          <p:nvPr/>
        </p:nvSpPr>
        <p:spPr>
          <a:xfrm>
            <a:off x="341835" y="798216"/>
            <a:ext cx="3468165" cy="4801314"/>
          </a:xfrm>
          <a:prstGeom prst="rect">
            <a:avLst/>
          </a:prstGeom>
        </p:spPr>
        <p:txBody>
          <a:bodyPr wrap="square">
            <a:spAutoFit/>
          </a:bodyPr>
          <a:lstStyle/>
          <a:p>
            <a:r>
              <a:rPr lang="en-ID" sz="1800" dirty="0">
                <a:solidFill>
                  <a:srgbClr val="000000"/>
                </a:solidFill>
                <a:latin typeface="verdana" panose="020B0604030504040204" pitchFamily="34" charset="0"/>
              </a:rPr>
              <a:t>When the phase sequence of supply of the motor running at speed is reversed by interchanging the connection of any two phases of the stator on the supply terminal, operation change from motoring to plugging as shown in the figure below. Plugging is the extension of motoring characteristic for a negative phase sequence from quadrant third to second. The reversal of phase sequence reverses the direction of a rotating field.</a:t>
            </a:r>
            <a:endParaRPr lang="en-US" sz="1800" dirty="0"/>
          </a:p>
        </p:txBody>
      </p:sp>
      <p:pic>
        <p:nvPicPr>
          <p:cNvPr id="52232" name="Picture 8" descr="plugg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599" y="1715670"/>
            <a:ext cx="4687821" cy="300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90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249240" y="228600"/>
            <a:ext cx="3616696" cy="523220"/>
          </a:xfrm>
          <a:prstGeom prst="rect">
            <a:avLst/>
          </a:prstGeom>
        </p:spPr>
        <p:txBody>
          <a:bodyPr wrap="none">
            <a:spAutoFit/>
          </a:bodyPr>
          <a:lstStyle/>
          <a:p>
            <a:r>
              <a:rPr lang="en-US" sz="2800" b="1" dirty="0">
                <a:solidFill>
                  <a:srgbClr val="222222"/>
                </a:solidFill>
                <a:latin typeface="verdana" panose="020B0604030504040204" pitchFamily="34" charset="0"/>
              </a:rPr>
              <a:t>Dynamic Braking</a:t>
            </a:r>
            <a:endParaRPr lang="en-US" sz="2800" b="1" i="0" dirty="0">
              <a:solidFill>
                <a:srgbClr val="222222"/>
              </a:solidFill>
              <a:effectLst/>
              <a:latin typeface="verdana" panose="020B0604030504040204" pitchFamily="34" charset="0"/>
            </a:endParaRPr>
          </a:p>
        </p:txBody>
      </p:sp>
      <p:sp>
        <p:nvSpPr>
          <p:cNvPr id="6" name="Rectangle 5"/>
          <p:cNvSpPr/>
          <p:nvPr/>
        </p:nvSpPr>
        <p:spPr>
          <a:xfrm>
            <a:off x="249240" y="805435"/>
            <a:ext cx="8305800" cy="1569660"/>
          </a:xfrm>
          <a:prstGeom prst="rect">
            <a:avLst/>
          </a:prstGeom>
        </p:spPr>
        <p:txBody>
          <a:bodyPr wrap="square">
            <a:spAutoFit/>
          </a:bodyPr>
          <a:lstStyle/>
          <a:p>
            <a:r>
              <a:rPr lang="en-ID" b="1" dirty="0">
                <a:solidFill>
                  <a:srgbClr val="000000"/>
                </a:solidFill>
                <a:latin typeface="verdana" panose="020B0604030504040204" pitchFamily="34" charset="0"/>
              </a:rPr>
              <a:t>AC Dynamic Braking –</a:t>
            </a:r>
            <a:r>
              <a:rPr lang="en-ID" dirty="0">
                <a:solidFill>
                  <a:srgbClr val="000000"/>
                </a:solidFill>
                <a:latin typeface="verdana" panose="020B0604030504040204" pitchFamily="34" charset="0"/>
              </a:rPr>
              <a:t> </a:t>
            </a:r>
            <a:r>
              <a:rPr lang="en-ID" sz="1800" dirty="0">
                <a:solidFill>
                  <a:srgbClr val="000000"/>
                </a:solidFill>
                <a:latin typeface="verdana" panose="020B0604030504040204" pitchFamily="34" charset="0"/>
              </a:rPr>
              <a:t>The dynamic braking is obtained when the motor is run on the single phase supply by disconnecting the one phase from the source and either leaving it open or connecting it with another phase. The two connections are respectively known as two and three lead connection.</a:t>
            </a:r>
            <a:endParaRPr lang="en-US" sz="1800" dirty="0"/>
          </a:p>
        </p:txBody>
      </p:sp>
      <p:pic>
        <p:nvPicPr>
          <p:cNvPr id="53250" name="Picture 2" descr="dynamic-bra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890" y="2428710"/>
            <a:ext cx="4762500"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187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69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381000" y="228600"/>
            <a:ext cx="7772400" cy="1754326"/>
          </a:xfrm>
          <a:prstGeom prst="rect">
            <a:avLst/>
          </a:prstGeom>
        </p:spPr>
        <p:txBody>
          <a:bodyPr wrap="square">
            <a:spAutoFit/>
          </a:bodyPr>
          <a:lstStyle/>
          <a:p>
            <a:r>
              <a:rPr lang="en-ID" sz="1800" dirty="0">
                <a:solidFill>
                  <a:srgbClr val="000000"/>
                </a:solidFill>
                <a:latin typeface="verdana" panose="020B0604030504040204" pitchFamily="34" charset="0"/>
              </a:rPr>
              <a:t>When connected to a one phase supply the motor can be considered as to be fed by positive and negative sequence three phase set of voltage. The total torque produced by the machine is the sum of torque due to positive and negative sequence voltage. When the rotor has high resistance, then the net torque is negative, and the braking operation is obtained.</a:t>
            </a:r>
            <a:endParaRPr lang="en-US" sz="1800" dirty="0"/>
          </a:p>
        </p:txBody>
      </p:sp>
      <p:sp>
        <p:nvSpPr>
          <p:cNvPr id="3" name="Rectangle 2"/>
          <p:cNvSpPr/>
          <p:nvPr/>
        </p:nvSpPr>
        <p:spPr>
          <a:xfrm>
            <a:off x="685800" y="1982926"/>
            <a:ext cx="8330774" cy="1477328"/>
          </a:xfrm>
          <a:prstGeom prst="rect">
            <a:avLst/>
          </a:prstGeom>
        </p:spPr>
        <p:txBody>
          <a:bodyPr wrap="square">
            <a:spAutoFit/>
          </a:bodyPr>
          <a:lstStyle/>
          <a:p>
            <a:r>
              <a:rPr lang="en-ID" sz="1800" dirty="0">
                <a:solidFill>
                  <a:srgbClr val="000000"/>
                </a:solidFill>
                <a:latin typeface="verdana" panose="020B0604030504040204" pitchFamily="34" charset="0"/>
              </a:rPr>
              <a:t>Assume the phase A of the star connected motor is open circuited. Then the current flow through the phase A becomes zero, i.e., </a:t>
            </a:r>
            <a:r>
              <a:rPr lang="en-ID" sz="1800" dirty="0" err="1">
                <a:solidFill>
                  <a:srgbClr val="000000"/>
                </a:solidFill>
                <a:latin typeface="verdana" panose="020B0604030504040204" pitchFamily="34" charset="0"/>
              </a:rPr>
              <a:t>I</a:t>
            </a:r>
            <a:r>
              <a:rPr lang="en-ID" sz="1800" baseline="-25000" dirty="0" err="1">
                <a:solidFill>
                  <a:srgbClr val="000000"/>
                </a:solidFill>
                <a:latin typeface="verdana" panose="020B0604030504040204" pitchFamily="34" charset="0"/>
              </a:rPr>
              <a:t>a</a:t>
            </a:r>
            <a:r>
              <a:rPr lang="en-ID" sz="1800" dirty="0">
                <a:solidFill>
                  <a:srgbClr val="000000"/>
                </a:solidFill>
                <a:latin typeface="verdana" panose="020B0604030504040204" pitchFamily="34" charset="0"/>
              </a:rPr>
              <a:t> = 0 and current through the other two phases is I</a:t>
            </a:r>
            <a:r>
              <a:rPr lang="en-ID" sz="1800" baseline="-25000" dirty="0">
                <a:solidFill>
                  <a:srgbClr val="000000"/>
                </a:solidFill>
                <a:latin typeface="verdana" panose="020B0604030504040204" pitchFamily="34" charset="0"/>
              </a:rPr>
              <a:t>B</a:t>
            </a:r>
            <a:r>
              <a:rPr lang="en-ID" sz="1800" dirty="0">
                <a:solidFill>
                  <a:srgbClr val="000000"/>
                </a:solidFill>
                <a:latin typeface="verdana" panose="020B0604030504040204" pitchFamily="34" charset="0"/>
              </a:rPr>
              <a:t> = – I</a:t>
            </a:r>
            <a:r>
              <a:rPr lang="en-ID" sz="1800" baseline="-25000" dirty="0">
                <a:solidFill>
                  <a:srgbClr val="000000"/>
                </a:solidFill>
                <a:latin typeface="verdana" panose="020B0604030504040204" pitchFamily="34" charset="0"/>
              </a:rPr>
              <a:t>C</a:t>
            </a:r>
            <a:r>
              <a:rPr lang="en-ID" sz="1800" dirty="0">
                <a:solidFill>
                  <a:srgbClr val="000000"/>
                </a:solidFill>
                <a:latin typeface="verdana" panose="020B0604030504040204" pitchFamily="34" charset="0"/>
              </a:rPr>
              <a:t>.</a:t>
            </a:r>
          </a:p>
          <a:p>
            <a:r>
              <a:rPr lang="en-ID" sz="1800" dirty="0">
                <a:solidFill>
                  <a:srgbClr val="000000"/>
                </a:solidFill>
                <a:latin typeface="verdana" panose="020B0604030504040204" pitchFamily="34" charset="0"/>
              </a:rPr>
              <a:t>The positive and negative sequence component </a:t>
            </a:r>
            <a:r>
              <a:rPr lang="en-ID" sz="1800" dirty="0" err="1">
                <a:solidFill>
                  <a:srgbClr val="000000"/>
                </a:solidFill>
                <a:latin typeface="verdana" panose="020B0604030504040204" pitchFamily="34" charset="0"/>
              </a:rPr>
              <a:t>I</a:t>
            </a:r>
            <a:r>
              <a:rPr lang="en-ID" sz="1800" baseline="-25000" dirty="0" err="1">
                <a:solidFill>
                  <a:srgbClr val="000000"/>
                </a:solidFill>
                <a:latin typeface="verdana" panose="020B0604030504040204" pitchFamily="34" charset="0"/>
              </a:rPr>
              <a:t>p</a:t>
            </a:r>
            <a:r>
              <a:rPr lang="en-ID" sz="1800" dirty="0">
                <a:solidFill>
                  <a:srgbClr val="000000"/>
                </a:solidFill>
                <a:latin typeface="verdana" panose="020B0604030504040204" pitchFamily="34" charset="0"/>
              </a:rPr>
              <a:t> and I</a:t>
            </a:r>
            <a:r>
              <a:rPr lang="en-ID" sz="1800" baseline="-25000" dirty="0">
                <a:solidFill>
                  <a:srgbClr val="000000"/>
                </a:solidFill>
                <a:latin typeface="verdana" panose="020B0604030504040204" pitchFamily="34" charset="0"/>
              </a:rPr>
              <a:t>n</a:t>
            </a:r>
            <a:r>
              <a:rPr lang="en-ID" sz="1800" dirty="0">
                <a:solidFill>
                  <a:srgbClr val="000000"/>
                </a:solidFill>
                <a:latin typeface="verdana" panose="020B0604030504040204" pitchFamily="34" charset="0"/>
              </a:rPr>
              <a:t> are represented by the equation.</a:t>
            </a:r>
            <a:endParaRPr lang="en-ID" sz="1800" b="0" i="0" dirty="0">
              <a:solidFill>
                <a:srgbClr val="000000"/>
              </a:solidFill>
              <a:effectLst/>
              <a:latin typeface="verdana" panose="020B0604030504040204" pitchFamily="34" charset="0"/>
            </a:endParaRPr>
          </a:p>
        </p:txBody>
      </p:sp>
      <p:pic>
        <p:nvPicPr>
          <p:cNvPr id="54274" name="Picture 2" descr="induction-motor-bra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07424"/>
            <a:ext cx="6552848" cy="15071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85800" y="5446682"/>
            <a:ext cx="2576346" cy="461665"/>
          </a:xfrm>
          <a:prstGeom prst="rect">
            <a:avLst/>
          </a:prstGeom>
        </p:spPr>
        <p:txBody>
          <a:bodyPr wrap="none">
            <a:spAutoFit/>
          </a:bodyPr>
          <a:lstStyle/>
          <a:p>
            <a:r>
              <a:rPr lang="en-US" dirty="0">
                <a:solidFill>
                  <a:srgbClr val="000000"/>
                </a:solidFill>
                <a:latin typeface="verdana" panose="020B0604030504040204" pitchFamily="34" charset="0"/>
              </a:rPr>
              <a:t>Where </a:t>
            </a:r>
            <a:r>
              <a:rPr lang="el-GR" dirty="0">
                <a:solidFill>
                  <a:srgbClr val="000000"/>
                </a:solidFill>
                <a:latin typeface="verdana" panose="020B0604030504040204" pitchFamily="34" charset="0"/>
              </a:rPr>
              <a:t>α = </a:t>
            </a:r>
            <a:r>
              <a:rPr lang="en-US" dirty="0">
                <a:solidFill>
                  <a:srgbClr val="000000"/>
                </a:solidFill>
                <a:latin typeface="verdana" panose="020B0604030504040204" pitchFamily="34" charset="0"/>
              </a:rPr>
              <a:t>e</a:t>
            </a:r>
            <a:r>
              <a:rPr lang="en-US" baseline="30000" dirty="0">
                <a:solidFill>
                  <a:srgbClr val="000000"/>
                </a:solidFill>
                <a:latin typeface="verdana" panose="020B0604030504040204" pitchFamily="34" charset="0"/>
              </a:rPr>
              <a:t>j20°</a:t>
            </a:r>
            <a:endParaRPr lang="en-US" dirty="0"/>
          </a:p>
        </p:txBody>
      </p:sp>
    </p:spTree>
    <p:extLst>
      <p:ext uri="{BB962C8B-B14F-4D97-AF65-F5344CB8AC3E}">
        <p14:creationId xmlns:p14="http://schemas.microsoft.com/office/powerpoint/2010/main" val="1187079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685800" y="457200"/>
            <a:ext cx="6635016" cy="381000"/>
          </a:xfrm>
          <a:prstGeom prst="rect">
            <a:avLst/>
          </a:prstGeom>
        </p:spPr>
      </p:pic>
      <p:pic>
        <p:nvPicPr>
          <p:cNvPr id="8" name="Picture 7"/>
          <p:cNvPicPr>
            <a:picLocks noChangeAspect="1"/>
          </p:cNvPicPr>
          <p:nvPr/>
        </p:nvPicPr>
        <p:blipFill>
          <a:blip r:embed="rId5"/>
          <a:stretch>
            <a:fillRect/>
          </a:stretch>
        </p:blipFill>
        <p:spPr>
          <a:xfrm>
            <a:off x="685800" y="990600"/>
            <a:ext cx="8259496" cy="609600"/>
          </a:xfrm>
          <a:prstGeom prst="rect">
            <a:avLst/>
          </a:prstGeom>
        </p:spPr>
      </p:pic>
      <p:pic>
        <p:nvPicPr>
          <p:cNvPr id="9" name="Picture 8"/>
          <p:cNvPicPr>
            <a:picLocks noChangeAspect="1"/>
          </p:cNvPicPr>
          <p:nvPr/>
        </p:nvPicPr>
        <p:blipFill>
          <a:blip r:embed="rId6"/>
          <a:stretch>
            <a:fillRect/>
          </a:stretch>
        </p:blipFill>
        <p:spPr>
          <a:xfrm>
            <a:off x="762000" y="1905000"/>
            <a:ext cx="7995478" cy="990600"/>
          </a:xfrm>
          <a:prstGeom prst="rect">
            <a:avLst/>
          </a:prstGeom>
        </p:spPr>
      </p:pic>
      <p:pic>
        <p:nvPicPr>
          <p:cNvPr id="10" name="Picture 9"/>
          <p:cNvPicPr>
            <a:picLocks noChangeAspect="1"/>
          </p:cNvPicPr>
          <p:nvPr/>
        </p:nvPicPr>
        <p:blipFill>
          <a:blip r:embed="rId7"/>
          <a:stretch>
            <a:fillRect/>
          </a:stretch>
        </p:blipFill>
        <p:spPr>
          <a:xfrm>
            <a:off x="685800" y="3239271"/>
            <a:ext cx="8335164" cy="951729"/>
          </a:xfrm>
          <a:prstGeom prst="rect">
            <a:avLst/>
          </a:prstGeom>
        </p:spPr>
      </p:pic>
      <p:pic>
        <p:nvPicPr>
          <p:cNvPr id="11" name="Picture 10"/>
          <p:cNvPicPr>
            <a:picLocks noChangeAspect="1"/>
          </p:cNvPicPr>
          <p:nvPr/>
        </p:nvPicPr>
        <p:blipFill>
          <a:blip r:embed="rId8"/>
          <a:stretch>
            <a:fillRect/>
          </a:stretch>
        </p:blipFill>
        <p:spPr>
          <a:xfrm>
            <a:off x="685800" y="4267200"/>
            <a:ext cx="8170521" cy="1676400"/>
          </a:xfrm>
          <a:prstGeom prst="rect">
            <a:avLst/>
          </a:prstGeom>
        </p:spPr>
      </p:pic>
    </p:spTree>
    <p:extLst>
      <p:ext uri="{BB962C8B-B14F-4D97-AF65-F5344CB8AC3E}">
        <p14:creationId xmlns:p14="http://schemas.microsoft.com/office/powerpoint/2010/main" val="32734983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228600" y="279638"/>
            <a:ext cx="7785524" cy="1846659"/>
          </a:xfrm>
          <a:prstGeom prst="rect">
            <a:avLst/>
          </a:prstGeom>
        </p:spPr>
        <p:txBody>
          <a:bodyPr wrap="square">
            <a:spAutoFit/>
          </a:bodyPr>
          <a:lstStyle/>
          <a:p>
            <a:r>
              <a:rPr lang="en-ID" b="1" dirty="0">
                <a:solidFill>
                  <a:srgbClr val="000000"/>
                </a:solidFill>
                <a:latin typeface="verdana" panose="020B0604030504040204" pitchFamily="34" charset="0"/>
              </a:rPr>
              <a:t>Self Excited Braking Using Capacitor –</a:t>
            </a:r>
            <a:r>
              <a:rPr lang="en-ID" dirty="0">
                <a:solidFill>
                  <a:srgbClr val="000000"/>
                </a:solidFill>
                <a:latin typeface="verdana" panose="020B0604030504040204" pitchFamily="34" charset="0"/>
              </a:rPr>
              <a:t> </a:t>
            </a:r>
            <a:r>
              <a:rPr lang="en-ID" sz="1800" dirty="0">
                <a:solidFill>
                  <a:srgbClr val="000000"/>
                </a:solidFill>
                <a:latin typeface="verdana" panose="020B0604030504040204" pitchFamily="34" charset="0"/>
              </a:rPr>
              <a:t>In this method the three capacitors are permanently connected to the motor. The value of the capacitor is so chosen that when disconnecting from the line, the motor works as a self-excited induction generator. The braking connection and self-excitation process is shown in the figure below.</a:t>
            </a:r>
            <a:endParaRPr lang="en-US" dirty="0"/>
          </a:p>
        </p:txBody>
      </p:sp>
      <p:sp>
        <p:nvSpPr>
          <p:cNvPr id="9" name="AutoShape 6" descr="self-excited-braking-of-an-induction-motor-d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561550" y="4867007"/>
            <a:ext cx="8455025" cy="1200329"/>
          </a:xfrm>
          <a:prstGeom prst="rect">
            <a:avLst/>
          </a:prstGeom>
        </p:spPr>
        <p:txBody>
          <a:bodyPr wrap="square">
            <a:spAutoFit/>
          </a:bodyPr>
          <a:lstStyle/>
          <a:p>
            <a:r>
              <a:rPr lang="en-ID" sz="1800" dirty="0">
                <a:solidFill>
                  <a:srgbClr val="000000"/>
                </a:solidFill>
                <a:latin typeface="verdana" panose="020B0604030504040204" pitchFamily="34" charset="0"/>
              </a:rPr>
              <a:t>The curve A is the no load magnetisation curve and line B represent the current through the capacitor. E is the stator induced voltage per phase of the line. The capacitor supplies the necessary reactive current for excitation.</a:t>
            </a:r>
            <a:endParaRPr lang="en-US" sz="1800" dirty="0"/>
          </a:p>
        </p:txBody>
      </p:sp>
      <p:pic>
        <p:nvPicPr>
          <p:cNvPr id="55306" name="Picture 10" descr="self-excited-braking-of-an-induction-motor-dr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16270"/>
            <a:ext cx="6327040" cy="27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602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304800" y="228600"/>
            <a:ext cx="7848600" cy="1292662"/>
          </a:xfrm>
          <a:prstGeom prst="rect">
            <a:avLst/>
          </a:prstGeom>
        </p:spPr>
        <p:txBody>
          <a:bodyPr wrap="square">
            <a:spAutoFit/>
          </a:bodyPr>
          <a:lstStyle/>
          <a:p>
            <a:r>
              <a:rPr lang="en-ID" b="1" dirty="0">
                <a:solidFill>
                  <a:srgbClr val="000000"/>
                </a:solidFill>
                <a:latin typeface="verdana" panose="020B0604030504040204" pitchFamily="34" charset="0"/>
              </a:rPr>
              <a:t>DC  Dynamic Braking –</a:t>
            </a:r>
            <a:r>
              <a:rPr lang="en-ID" dirty="0">
                <a:solidFill>
                  <a:srgbClr val="000000"/>
                </a:solidFill>
                <a:latin typeface="verdana" panose="020B0604030504040204" pitchFamily="34" charset="0"/>
              </a:rPr>
              <a:t> </a:t>
            </a:r>
            <a:r>
              <a:rPr lang="en-ID" sz="1800" dirty="0">
                <a:solidFill>
                  <a:srgbClr val="000000"/>
                </a:solidFill>
                <a:latin typeface="verdana" panose="020B0604030504040204" pitchFamily="34" charset="0"/>
              </a:rPr>
              <a:t>In this method, the stator of induction is connected across the DC supply. The method for getting DC supply with the help of a diode bridge is shown in the figure below.</a:t>
            </a:r>
            <a:endParaRPr lang="en-US" dirty="0"/>
          </a:p>
        </p:txBody>
      </p:sp>
      <p:pic>
        <p:nvPicPr>
          <p:cNvPr id="56327" name="Picture 7" descr="three-lead-connection-of-dc-dynamic-brra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629213"/>
            <a:ext cx="4844028" cy="25794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2508" y="4316610"/>
            <a:ext cx="8115300" cy="1477328"/>
          </a:xfrm>
          <a:prstGeom prst="rect">
            <a:avLst/>
          </a:prstGeom>
        </p:spPr>
        <p:txBody>
          <a:bodyPr wrap="square">
            <a:spAutoFit/>
          </a:bodyPr>
          <a:lstStyle/>
          <a:p>
            <a:r>
              <a:rPr lang="en-ID" sz="1800" dirty="0">
                <a:solidFill>
                  <a:srgbClr val="000000"/>
                </a:solidFill>
                <a:latin typeface="verdana" panose="020B0604030504040204" pitchFamily="34" charset="0"/>
              </a:rPr>
              <a:t>The direct current flow through the stator produces a stationary magnetic field, and the motion of the rotor in this field produces induces voltage in the stationary windings. The machine therefore works as a generator and the generated energy is dissipated in the rotor circuit resistance, thus giving the dynamic winding.</a:t>
            </a:r>
            <a:endParaRPr lang="en-US" sz="1800" dirty="0"/>
          </a:p>
        </p:txBody>
      </p:sp>
    </p:spTree>
    <p:extLst>
      <p:ext uri="{BB962C8B-B14F-4D97-AF65-F5344CB8AC3E}">
        <p14:creationId xmlns:p14="http://schemas.microsoft.com/office/powerpoint/2010/main" val="282350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AutoShape 2" descr="https://circuitglobe.com/wp-content/uploads/2016/11/DC-dynamic-braking-connec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7354" name="Picture 10" descr="https://circuitglobe.com/wp-content/uploads/2016/11/DC-dynamic-braking-conn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127" y="838200"/>
            <a:ext cx="4417146" cy="478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4196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49156" name="Picture 4" descr="Image result for speed torque characteristics of various types of lo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000"/>
            <a:ext cx="54864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8528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50180" name="Picture 4" descr="Image result for speed torque characteristics of various types of lo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62000"/>
            <a:ext cx="336326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Image result for speed torque characteristics of various types of loa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762000"/>
            <a:ext cx="313696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descr="Image result for speed torque characteristics of various types of loa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124200"/>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50188" name="Picture 12" descr="Image result for speed torque characteristics of various types of loa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8535" y="3016249"/>
            <a:ext cx="2824866" cy="1856050"/>
          </a:xfrm>
          <a:prstGeom prst="rect">
            <a:avLst/>
          </a:prstGeom>
          <a:noFill/>
          <a:extLst>
            <a:ext uri="{909E8E84-426E-40DD-AFC4-6F175D3DCCD1}">
              <a14:hiddenFill xmlns:a14="http://schemas.microsoft.com/office/drawing/2010/main">
                <a:solidFill>
                  <a:srgbClr val="FFFFFF"/>
                </a:solidFill>
              </a14:hiddenFill>
            </a:ext>
          </a:extLst>
        </p:spPr>
      </p:pic>
      <p:pic>
        <p:nvPicPr>
          <p:cNvPr id="50190" name="Picture 14" descr="Image result for speed torque characteristics of various types of loa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893" y="3013593"/>
            <a:ext cx="253365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8555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228600" y="228600"/>
            <a:ext cx="7785524" cy="523220"/>
          </a:xfrm>
          <a:prstGeom prst="rect">
            <a:avLst/>
          </a:prstGeom>
        </p:spPr>
        <p:txBody>
          <a:bodyPr wrap="square">
            <a:spAutoFit/>
          </a:bodyPr>
          <a:lstStyle/>
          <a:p>
            <a:r>
              <a:rPr lang="en-ID" sz="2800" b="1" dirty="0">
                <a:solidFill>
                  <a:srgbClr val="111111"/>
                </a:solidFill>
                <a:latin typeface="Fjalla One"/>
              </a:rPr>
              <a:t>Step 1: Know the load characteristics</a:t>
            </a:r>
            <a:endParaRPr lang="en-ID" sz="2800" b="1" i="0" dirty="0">
              <a:solidFill>
                <a:srgbClr val="111111"/>
              </a:solidFill>
              <a:effectLst/>
              <a:latin typeface="Fjalla One"/>
            </a:endParaRPr>
          </a:p>
        </p:txBody>
      </p:sp>
      <p:sp>
        <p:nvSpPr>
          <p:cNvPr id="6" name="Rectangle 5"/>
          <p:cNvSpPr/>
          <p:nvPr/>
        </p:nvSpPr>
        <p:spPr>
          <a:xfrm>
            <a:off x="361949" y="697192"/>
            <a:ext cx="8153400" cy="1200329"/>
          </a:xfrm>
          <a:prstGeom prst="rect">
            <a:avLst/>
          </a:prstGeom>
        </p:spPr>
        <p:txBody>
          <a:bodyPr wrap="square">
            <a:spAutoFit/>
          </a:bodyPr>
          <a:lstStyle/>
          <a:p>
            <a:r>
              <a:rPr lang="en-ID" sz="1800" dirty="0">
                <a:solidFill>
                  <a:srgbClr val="000000"/>
                </a:solidFill>
                <a:latin typeface="Arial" panose="020B0604020202020204" pitchFamily="34" charset="0"/>
              </a:rPr>
              <a:t>For line-operated </a:t>
            </a:r>
            <a:r>
              <a:rPr lang="en-ID" sz="1800" dirty="0">
                <a:solidFill>
                  <a:srgbClr val="218CB5"/>
                </a:solidFill>
                <a:latin typeface="Arial" panose="020B0604020202020204" pitchFamily="34" charset="0"/>
                <a:hlinkClick r:id="rId4" tooltip="Construction of 3-Phase AC induction motors"/>
              </a:rPr>
              <a:t>motors</a:t>
            </a:r>
            <a:r>
              <a:rPr lang="en-ID" sz="1800" dirty="0">
                <a:solidFill>
                  <a:srgbClr val="000000"/>
                </a:solidFill>
                <a:latin typeface="Arial" panose="020B0604020202020204" pitchFamily="34" charset="0"/>
              </a:rPr>
              <a:t>, loads fall into three general categories: </a:t>
            </a:r>
            <a:r>
              <a:rPr lang="en-ID" sz="1800" dirty="0">
                <a:solidFill>
                  <a:srgbClr val="218CB5"/>
                </a:solidFill>
                <a:latin typeface="Arial" panose="020B0604020202020204" pitchFamily="34" charset="0"/>
                <a:hlinkClick r:id="rId5" tooltip="Why do we need variable speed drives (VSD)?"/>
              </a:rPr>
              <a:t>constant torque</a:t>
            </a:r>
            <a:r>
              <a:rPr lang="en-ID" sz="1800" dirty="0">
                <a:solidFill>
                  <a:srgbClr val="000000"/>
                </a:solidFill>
                <a:latin typeface="Arial" panose="020B0604020202020204" pitchFamily="34" charset="0"/>
              </a:rPr>
              <a:t>, torque that changes abruptly, and torque that change gradually over time. Bulk material conveyors, extruders, positive displacement pumps, and compressors without air unloaders run at relatively steady levels of torque.</a:t>
            </a:r>
            <a:endParaRPr lang="en-US" sz="1800" dirty="0"/>
          </a:p>
        </p:txBody>
      </p:sp>
      <p:sp>
        <p:nvSpPr>
          <p:cNvPr id="8" name="Rectangle 7"/>
          <p:cNvSpPr/>
          <p:nvPr/>
        </p:nvSpPr>
        <p:spPr>
          <a:xfrm>
            <a:off x="628650" y="4868611"/>
            <a:ext cx="8203276" cy="1200329"/>
          </a:xfrm>
          <a:prstGeom prst="rect">
            <a:avLst/>
          </a:prstGeom>
        </p:spPr>
        <p:txBody>
          <a:bodyPr wrap="square">
            <a:spAutoFit/>
          </a:bodyPr>
          <a:lstStyle/>
          <a:p>
            <a:r>
              <a:rPr lang="en-ID" sz="1800" dirty="0">
                <a:solidFill>
                  <a:srgbClr val="000000"/>
                </a:solidFill>
                <a:latin typeface="Arial" panose="020B0604020202020204" pitchFamily="34" charset="0"/>
              </a:rPr>
              <a:t>Sizing a motor for these applications is simple once the torque (or horsepower) for the application is known. Load demands by elevators, compactors, punch presses, saws, and batch conveyors change abruptly from low to high in a short time, often in a fraction of a second.</a:t>
            </a:r>
            <a:endParaRPr lang="en-US" sz="1800" dirty="0"/>
          </a:p>
        </p:txBody>
      </p:sp>
      <p:pic>
        <p:nvPicPr>
          <p:cNvPr id="51202" name="Picture 2" descr="Few steps you should know before choosing best motor for your applic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0040" y="1876682"/>
            <a:ext cx="4624527" cy="288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3857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6" name="Rectangle 5"/>
          <p:cNvSpPr/>
          <p:nvPr/>
        </p:nvSpPr>
        <p:spPr>
          <a:xfrm>
            <a:off x="481317" y="803087"/>
            <a:ext cx="8034032" cy="1200329"/>
          </a:xfrm>
          <a:prstGeom prst="rect">
            <a:avLst/>
          </a:prstGeom>
        </p:spPr>
        <p:txBody>
          <a:bodyPr wrap="square">
            <a:spAutoFit/>
          </a:bodyPr>
          <a:lstStyle/>
          <a:p>
            <a:r>
              <a:rPr lang="en-ID" sz="1800" dirty="0">
                <a:solidFill>
                  <a:srgbClr val="000000"/>
                </a:solidFill>
                <a:latin typeface="Arial" panose="020B0604020202020204" pitchFamily="34" charset="0"/>
              </a:rPr>
              <a:t>Loads from </a:t>
            </a:r>
            <a:r>
              <a:rPr lang="en-ID" sz="1800" dirty="0">
                <a:solidFill>
                  <a:srgbClr val="218CB5"/>
                </a:solidFill>
                <a:latin typeface="Arial" panose="020B0604020202020204" pitchFamily="34" charset="0"/>
                <a:hlinkClick r:id="rId4" tooltip="Using variable speed drives (VSDs) in pump applications (by ABB)"/>
              </a:rPr>
              <a:t>centrifugal pumps</a:t>
            </a:r>
            <a:r>
              <a:rPr lang="en-ID" sz="1800" dirty="0">
                <a:solidFill>
                  <a:srgbClr val="000000"/>
                </a:solidFill>
                <a:latin typeface="Arial" panose="020B0604020202020204" pitchFamily="34" charset="0"/>
              </a:rPr>
              <a:t>, fans, blowers, compressors with unloaders, and similar equipment tend to be variable over time. In choosing a motor for these conditions, consider the highest continuous load point, which typically occurs at the highest speed</a:t>
            </a:r>
            <a:r>
              <a:rPr lang="en-ID" sz="1800" dirty="0" smtClean="0">
                <a:solidFill>
                  <a:srgbClr val="000000"/>
                </a:solidFill>
                <a:latin typeface="Arial" panose="020B0604020202020204" pitchFamily="34" charset="0"/>
              </a:rPr>
              <a:t>.</a:t>
            </a:r>
            <a:endParaRPr lang="en-ID" sz="1800" dirty="0">
              <a:solidFill>
                <a:srgbClr val="000000"/>
              </a:solidFill>
              <a:latin typeface="Arial" panose="020B0604020202020204" pitchFamily="34" charset="0"/>
            </a:endParaRPr>
          </a:p>
        </p:txBody>
      </p:sp>
      <p:sp>
        <p:nvSpPr>
          <p:cNvPr id="3" name="Rectangle 2"/>
          <p:cNvSpPr/>
          <p:nvPr/>
        </p:nvSpPr>
        <p:spPr>
          <a:xfrm>
            <a:off x="304800" y="2118586"/>
            <a:ext cx="6477000" cy="523220"/>
          </a:xfrm>
          <a:prstGeom prst="rect">
            <a:avLst/>
          </a:prstGeom>
        </p:spPr>
        <p:txBody>
          <a:bodyPr wrap="square">
            <a:spAutoFit/>
          </a:bodyPr>
          <a:lstStyle/>
          <a:p>
            <a:r>
              <a:rPr lang="en-ID" sz="2800" b="1" dirty="0">
                <a:solidFill>
                  <a:srgbClr val="111111"/>
                </a:solidFill>
                <a:latin typeface="Arial" panose="020B0604020202020204" pitchFamily="34" charset="0"/>
                <a:cs typeface="Arial" panose="020B0604020202020204" pitchFamily="34" charset="0"/>
              </a:rPr>
              <a:t>Step 2: Get a handle on horsepower</a:t>
            </a:r>
            <a:endParaRPr lang="en-ID" sz="2800" b="1" i="0" dirty="0">
              <a:solidFill>
                <a:srgbClr val="111111"/>
              </a:solidFill>
              <a:effectLst/>
              <a:latin typeface="Arial" panose="020B0604020202020204" pitchFamily="34" charset="0"/>
              <a:cs typeface="Arial" panose="020B0604020202020204" pitchFamily="34" charset="0"/>
            </a:endParaRPr>
          </a:p>
        </p:txBody>
      </p:sp>
      <p:sp>
        <p:nvSpPr>
          <p:cNvPr id="8" name="Rectangle 7"/>
          <p:cNvSpPr/>
          <p:nvPr/>
        </p:nvSpPr>
        <p:spPr>
          <a:xfrm>
            <a:off x="489338" y="2756976"/>
            <a:ext cx="8197462" cy="923330"/>
          </a:xfrm>
          <a:prstGeom prst="rect">
            <a:avLst/>
          </a:prstGeom>
        </p:spPr>
        <p:txBody>
          <a:bodyPr wrap="square">
            <a:spAutoFit/>
          </a:bodyPr>
          <a:lstStyle/>
          <a:p>
            <a:r>
              <a:rPr lang="en-ID" sz="1800" b="1" i="1" u="sng" dirty="0">
                <a:solidFill>
                  <a:srgbClr val="000000"/>
                </a:solidFill>
                <a:latin typeface="Arial" panose="020B0604020202020204" pitchFamily="34" charset="0"/>
              </a:rPr>
              <a:t>The rule of thumb for motor horsepower is:</a:t>
            </a:r>
            <a:r>
              <a:rPr lang="en-ID" sz="1800" dirty="0">
                <a:solidFill>
                  <a:srgbClr val="000000"/>
                </a:solidFill>
                <a:latin typeface="Arial" panose="020B0604020202020204" pitchFamily="34" charset="0"/>
              </a:rPr>
              <a:t> Select only what you need, and avoid the temptation to oversize or undersize. Calculate the required horsepower from this formula:</a:t>
            </a:r>
            <a:endParaRPr lang="en-US" sz="1800" dirty="0"/>
          </a:p>
        </p:txBody>
      </p:sp>
      <p:sp>
        <p:nvSpPr>
          <p:cNvPr id="9" name="Rectangle 8"/>
          <p:cNvSpPr/>
          <p:nvPr/>
        </p:nvSpPr>
        <p:spPr>
          <a:xfrm>
            <a:off x="1219200" y="3787535"/>
            <a:ext cx="6267450" cy="646331"/>
          </a:xfrm>
          <a:prstGeom prst="rect">
            <a:avLst/>
          </a:prstGeom>
        </p:spPr>
        <p:txBody>
          <a:bodyPr wrap="square">
            <a:spAutoFit/>
          </a:bodyPr>
          <a:lstStyle/>
          <a:p>
            <a:r>
              <a:rPr lang="en-ID" sz="1800" b="1" dirty="0">
                <a:solidFill>
                  <a:srgbClr val="000000"/>
                </a:solidFill>
                <a:latin typeface="Arial" panose="020B0604020202020204" pitchFamily="34" charset="0"/>
              </a:rPr>
              <a:t>Horsepower = Torque x Speed / 5250</a:t>
            </a:r>
            <a:r>
              <a:rPr lang="en-ID" sz="1800" dirty="0"/>
              <a:t/>
            </a:r>
            <a:br>
              <a:rPr lang="en-ID" sz="1800" dirty="0"/>
            </a:br>
            <a:r>
              <a:rPr lang="en-ID" sz="1800" dirty="0">
                <a:solidFill>
                  <a:srgbClr val="000000"/>
                </a:solidFill>
                <a:latin typeface="Arial" panose="020B0604020202020204" pitchFamily="34" charset="0"/>
              </a:rPr>
              <a:t>Where torque is in lb-</a:t>
            </a:r>
            <a:r>
              <a:rPr lang="en-ID" sz="1800" dirty="0" err="1">
                <a:solidFill>
                  <a:srgbClr val="000000"/>
                </a:solidFill>
                <a:latin typeface="Arial" panose="020B0604020202020204" pitchFamily="34" charset="0"/>
              </a:rPr>
              <a:t>ft</a:t>
            </a:r>
            <a:r>
              <a:rPr lang="en-ID" sz="1800" dirty="0">
                <a:solidFill>
                  <a:srgbClr val="000000"/>
                </a:solidFill>
                <a:latin typeface="Arial" panose="020B0604020202020204" pitchFamily="34" charset="0"/>
              </a:rPr>
              <a:t> and speed is in rpm.</a:t>
            </a:r>
            <a:endParaRPr lang="en-US" sz="1800" dirty="0"/>
          </a:p>
        </p:txBody>
      </p:sp>
      <p:sp>
        <p:nvSpPr>
          <p:cNvPr id="10" name="Rectangle 9"/>
          <p:cNvSpPr/>
          <p:nvPr/>
        </p:nvSpPr>
        <p:spPr>
          <a:xfrm>
            <a:off x="321644" y="4448628"/>
            <a:ext cx="4041491" cy="523220"/>
          </a:xfrm>
          <a:prstGeom prst="rect">
            <a:avLst/>
          </a:prstGeom>
        </p:spPr>
        <p:txBody>
          <a:bodyPr wrap="none">
            <a:spAutoFit/>
          </a:bodyPr>
          <a:lstStyle/>
          <a:p>
            <a:r>
              <a:rPr lang="en-US" sz="2800" b="1" dirty="0">
                <a:solidFill>
                  <a:srgbClr val="111111"/>
                </a:solidFill>
                <a:latin typeface="Fjalla One"/>
              </a:rPr>
              <a:t>Step 3: Getting started</a:t>
            </a:r>
            <a:endParaRPr lang="en-US" sz="2800" b="1" i="0" dirty="0">
              <a:solidFill>
                <a:srgbClr val="111111"/>
              </a:solidFill>
              <a:effectLst/>
              <a:latin typeface="Fjalla One"/>
            </a:endParaRPr>
          </a:p>
        </p:txBody>
      </p:sp>
      <p:sp>
        <p:nvSpPr>
          <p:cNvPr id="11" name="Rectangle 10"/>
          <p:cNvSpPr/>
          <p:nvPr/>
        </p:nvSpPr>
        <p:spPr>
          <a:xfrm>
            <a:off x="608596" y="4986610"/>
            <a:ext cx="8306803" cy="1200329"/>
          </a:xfrm>
          <a:prstGeom prst="rect">
            <a:avLst/>
          </a:prstGeom>
        </p:spPr>
        <p:txBody>
          <a:bodyPr wrap="square">
            <a:spAutoFit/>
          </a:bodyPr>
          <a:lstStyle/>
          <a:p>
            <a:r>
              <a:rPr lang="en-ID" sz="1800" dirty="0">
                <a:solidFill>
                  <a:srgbClr val="000000"/>
                </a:solidFill>
                <a:latin typeface="Arial" panose="020B0604020202020204" pitchFamily="34" charset="0"/>
              </a:rPr>
              <a:t>Another consideration is inertia, particularly during </a:t>
            </a:r>
            <a:r>
              <a:rPr lang="en-ID" sz="1800" dirty="0" err="1">
                <a:solidFill>
                  <a:srgbClr val="000000"/>
                </a:solidFill>
                <a:latin typeface="Arial" panose="020B0604020202020204" pitchFamily="34" charset="0"/>
              </a:rPr>
              <a:t>startup</a:t>
            </a:r>
            <a:r>
              <a:rPr lang="en-ID" sz="1800" dirty="0">
                <a:solidFill>
                  <a:srgbClr val="000000"/>
                </a:solidFill>
                <a:latin typeface="Arial" panose="020B0604020202020204" pitchFamily="34" charset="0"/>
              </a:rPr>
              <a:t>. Every load represents some value of inertia, but punch presses, ball mills, crushers, gearboxes that drive large rolls, and certain types of pumps require high starting torques due to the huge mass of the rotating elements.</a:t>
            </a:r>
            <a:endParaRPr lang="en-US" sz="1800" dirty="0"/>
          </a:p>
        </p:txBody>
      </p:sp>
    </p:spTree>
    <p:extLst>
      <p:ext uri="{BB962C8B-B14F-4D97-AF65-F5344CB8AC3E}">
        <p14:creationId xmlns:p14="http://schemas.microsoft.com/office/powerpoint/2010/main" val="32286741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381000" y="328136"/>
            <a:ext cx="7633124" cy="1477328"/>
          </a:xfrm>
          <a:prstGeom prst="rect">
            <a:avLst/>
          </a:prstGeom>
        </p:spPr>
        <p:txBody>
          <a:bodyPr wrap="square">
            <a:spAutoFit/>
          </a:bodyPr>
          <a:lstStyle/>
          <a:p>
            <a:r>
              <a:rPr lang="en-ID" sz="1800" dirty="0">
                <a:solidFill>
                  <a:srgbClr val="000000"/>
                </a:solidFill>
                <a:latin typeface="Arial" panose="020B0604020202020204" pitchFamily="34" charset="0"/>
              </a:rPr>
              <a:t>Motors for these applications need to have special ratings so that the temperature rise at </a:t>
            </a:r>
            <a:r>
              <a:rPr lang="en-ID" sz="1800" dirty="0" err="1">
                <a:solidFill>
                  <a:srgbClr val="000000"/>
                </a:solidFill>
                <a:latin typeface="Arial" panose="020B0604020202020204" pitchFamily="34" charset="0"/>
              </a:rPr>
              <a:t>startup</a:t>
            </a:r>
            <a:r>
              <a:rPr lang="en-ID" sz="1800" dirty="0">
                <a:solidFill>
                  <a:srgbClr val="000000"/>
                </a:solidFill>
                <a:latin typeface="Arial" panose="020B0604020202020204" pitchFamily="34" charset="0"/>
              </a:rPr>
              <a:t> does not exceed the allowable temperature limit. A properly sized motor must be able to turn the load from a dead stop (locked-rotor torque), pull it up to operating speed (pull-up torque), and then maintain the operating speed.</a:t>
            </a:r>
            <a:endParaRPr lang="en-US" sz="1800" dirty="0"/>
          </a:p>
        </p:txBody>
      </p:sp>
      <p:sp>
        <p:nvSpPr>
          <p:cNvPr id="6" name="Rectangle 5"/>
          <p:cNvSpPr/>
          <p:nvPr/>
        </p:nvSpPr>
        <p:spPr>
          <a:xfrm>
            <a:off x="762000" y="1740403"/>
            <a:ext cx="8077200" cy="1477328"/>
          </a:xfrm>
          <a:prstGeom prst="rect">
            <a:avLst/>
          </a:prstGeom>
        </p:spPr>
        <p:txBody>
          <a:bodyPr wrap="square">
            <a:spAutoFit/>
          </a:bodyPr>
          <a:lstStyle/>
          <a:p>
            <a:r>
              <a:rPr lang="en-ID" sz="1800" dirty="0">
                <a:solidFill>
                  <a:srgbClr val="000000"/>
                </a:solidFill>
                <a:latin typeface="Arial" panose="020B0604020202020204" pitchFamily="34" charset="0"/>
              </a:rPr>
              <a:t>Motors are rated as one of four “</a:t>
            </a:r>
            <a:r>
              <a:rPr lang="en-ID" sz="1800" b="1" i="1" dirty="0">
                <a:solidFill>
                  <a:srgbClr val="000000"/>
                </a:solidFill>
                <a:latin typeface="Arial" panose="020B0604020202020204" pitchFamily="34" charset="0"/>
              </a:rPr>
              <a:t>design types</a:t>
            </a:r>
            <a:r>
              <a:rPr lang="en-ID" sz="1800" dirty="0">
                <a:solidFill>
                  <a:srgbClr val="000000"/>
                </a:solidFill>
                <a:latin typeface="Arial" panose="020B0604020202020204" pitchFamily="34" charset="0"/>
              </a:rPr>
              <a:t>” for their ability to endure the heat of that starting and pull up.</a:t>
            </a:r>
          </a:p>
          <a:p>
            <a:r>
              <a:rPr lang="en-ID" sz="1800" dirty="0">
                <a:solidFill>
                  <a:srgbClr val="000000"/>
                </a:solidFill>
                <a:latin typeface="Arial" panose="020B0604020202020204" pitchFamily="34" charset="0"/>
              </a:rPr>
              <a:t>In ascending order of their ability to start inertial loads, NEMA designates these as design type A, B, C, and D. Type B is the industry standard and is a good choice for most commercial and industrial applications.</a:t>
            </a:r>
            <a:endParaRPr lang="en-ID" sz="1800" b="0" i="0" dirty="0">
              <a:solidFill>
                <a:srgbClr val="000000"/>
              </a:solidFill>
              <a:effectLst/>
              <a:latin typeface="Arial" panose="020B0604020202020204" pitchFamily="34" charset="0"/>
            </a:endParaRPr>
          </a:p>
        </p:txBody>
      </p:sp>
      <p:sp>
        <p:nvSpPr>
          <p:cNvPr id="8" name="Rectangle 7"/>
          <p:cNvSpPr/>
          <p:nvPr/>
        </p:nvSpPr>
        <p:spPr>
          <a:xfrm>
            <a:off x="381000" y="3317144"/>
            <a:ext cx="5026825" cy="523220"/>
          </a:xfrm>
          <a:prstGeom prst="rect">
            <a:avLst/>
          </a:prstGeom>
        </p:spPr>
        <p:txBody>
          <a:bodyPr wrap="none">
            <a:spAutoFit/>
          </a:bodyPr>
          <a:lstStyle/>
          <a:p>
            <a:r>
              <a:rPr lang="en-ID" sz="2800" b="1" dirty="0">
                <a:solidFill>
                  <a:srgbClr val="111111"/>
                </a:solidFill>
                <a:latin typeface="Fjalla One"/>
              </a:rPr>
              <a:t>Step 4: Adjust for duty cycle</a:t>
            </a:r>
            <a:endParaRPr lang="en-ID" sz="2800" b="1" i="0" dirty="0">
              <a:solidFill>
                <a:srgbClr val="111111"/>
              </a:solidFill>
              <a:effectLst/>
              <a:latin typeface="Fjalla One"/>
            </a:endParaRPr>
          </a:p>
        </p:txBody>
      </p:sp>
      <p:sp>
        <p:nvSpPr>
          <p:cNvPr id="9" name="Rectangle 8"/>
          <p:cNvSpPr/>
          <p:nvPr/>
        </p:nvSpPr>
        <p:spPr>
          <a:xfrm>
            <a:off x="381000" y="3805080"/>
            <a:ext cx="8153400" cy="646331"/>
          </a:xfrm>
          <a:prstGeom prst="rect">
            <a:avLst/>
          </a:prstGeom>
        </p:spPr>
        <p:txBody>
          <a:bodyPr wrap="square">
            <a:spAutoFit/>
          </a:bodyPr>
          <a:lstStyle/>
          <a:p>
            <a:r>
              <a:rPr lang="en-ID" sz="1800" b="1" dirty="0">
                <a:solidFill>
                  <a:srgbClr val="000000"/>
                </a:solidFill>
                <a:latin typeface="Arial" panose="020B0604020202020204" pitchFamily="34" charset="0"/>
              </a:rPr>
              <a:t>Duty cycle</a:t>
            </a:r>
            <a:r>
              <a:rPr lang="en-ID" sz="1800" dirty="0">
                <a:solidFill>
                  <a:srgbClr val="000000"/>
                </a:solidFill>
                <a:latin typeface="Arial" panose="020B0604020202020204" pitchFamily="34" charset="0"/>
              </a:rPr>
              <a:t> is the load that a motor must handle over the period when it starts, runs, and stops.</a:t>
            </a:r>
            <a:endParaRPr lang="en-US" sz="1800" dirty="0"/>
          </a:p>
        </p:txBody>
      </p:sp>
      <p:sp>
        <p:nvSpPr>
          <p:cNvPr id="10" name="Rectangle 9"/>
          <p:cNvSpPr/>
          <p:nvPr/>
        </p:nvSpPr>
        <p:spPr>
          <a:xfrm>
            <a:off x="457200" y="4343400"/>
            <a:ext cx="2411238" cy="461665"/>
          </a:xfrm>
          <a:prstGeom prst="rect">
            <a:avLst/>
          </a:prstGeom>
        </p:spPr>
        <p:txBody>
          <a:bodyPr wrap="none">
            <a:spAutoFit/>
          </a:bodyPr>
          <a:lstStyle/>
          <a:p>
            <a:r>
              <a:rPr lang="en-US" dirty="0">
                <a:solidFill>
                  <a:srgbClr val="111111"/>
                </a:solidFill>
                <a:latin typeface="Fjalla One"/>
              </a:rPr>
              <a:t>Continuous duty</a:t>
            </a:r>
            <a:endParaRPr lang="en-US" b="0" i="0" dirty="0">
              <a:solidFill>
                <a:srgbClr val="111111"/>
              </a:solidFill>
              <a:effectLst/>
              <a:latin typeface="Fjalla One"/>
            </a:endParaRPr>
          </a:p>
        </p:txBody>
      </p:sp>
      <p:sp>
        <p:nvSpPr>
          <p:cNvPr id="11" name="Rectangle 10"/>
          <p:cNvSpPr/>
          <p:nvPr/>
        </p:nvSpPr>
        <p:spPr>
          <a:xfrm>
            <a:off x="484472" y="4743508"/>
            <a:ext cx="8354728" cy="1477328"/>
          </a:xfrm>
          <a:prstGeom prst="rect">
            <a:avLst/>
          </a:prstGeom>
        </p:spPr>
        <p:txBody>
          <a:bodyPr wrap="square">
            <a:spAutoFit/>
          </a:bodyPr>
          <a:lstStyle/>
          <a:p>
            <a:r>
              <a:rPr lang="en-ID" sz="1800" dirty="0">
                <a:solidFill>
                  <a:srgbClr val="000000"/>
                </a:solidFill>
                <a:latin typeface="Arial" panose="020B0604020202020204" pitchFamily="34" charset="0"/>
              </a:rPr>
              <a:t>Continuous duty is by far the simplest and most efficient application. The duty cycle begins with </a:t>
            </a:r>
            <a:r>
              <a:rPr lang="en-ID" sz="1800" dirty="0" err="1">
                <a:solidFill>
                  <a:srgbClr val="000000"/>
                </a:solidFill>
                <a:latin typeface="Arial" panose="020B0604020202020204" pitchFamily="34" charset="0"/>
              </a:rPr>
              <a:t>startup</a:t>
            </a:r>
            <a:r>
              <a:rPr lang="en-ID" sz="1800" dirty="0">
                <a:solidFill>
                  <a:srgbClr val="000000"/>
                </a:solidFill>
                <a:latin typeface="Arial" panose="020B0604020202020204" pitchFamily="34" charset="0"/>
              </a:rPr>
              <a:t>, then long periods of steady operation where the heat in the motor can stabilize as it runs.</a:t>
            </a:r>
          </a:p>
          <a:p>
            <a:r>
              <a:rPr lang="en-ID" sz="1800" dirty="0">
                <a:solidFill>
                  <a:srgbClr val="000000"/>
                </a:solidFill>
                <a:latin typeface="Arial" panose="020B0604020202020204" pitchFamily="34" charset="0"/>
              </a:rPr>
              <a:t>A motor in continuous duty can be operated safely at or near its rated capacity because the temperature has a chance to stabilize.</a:t>
            </a:r>
            <a:endParaRPr lang="en-ID" sz="1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615499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
        <p:nvSpPr>
          <p:cNvPr id="3" name="Rectangle 2"/>
          <p:cNvSpPr/>
          <p:nvPr/>
        </p:nvSpPr>
        <p:spPr>
          <a:xfrm>
            <a:off x="328801" y="143523"/>
            <a:ext cx="2390398" cy="461665"/>
          </a:xfrm>
          <a:prstGeom prst="rect">
            <a:avLst/>
          </a:prstGeom>
        </p:spPr>
        <p:txBody>
          <a:bodyPr wrap="none">
            <a:spAutoFit/>
          </a:bodyPr>
          <a:lstStyle/>
          <a:p>
            <a:r>
              <a:rPr lang="en-US" dirty="0">
                <a:solidFill>
                  <a:srgbClr val="111111"/>
                </a:solidFill>
                <a:latin typeface="Fjalla One"/>
              </a:rPr>
              <a:t>Intermittent duty</a:t>
            </a:r>
            <a:endParaRPr lang="en-US" b="0" i="0" dirty="0">
              <a:solidFill>
                <a:srgbClr val="111111"/>
              </a:solidFill>
              <a:effectLst/>
              <a:latin typeface="Fjalla One"/>
            </a:endParaRPr>
          </a:p>
        </p:txBody>
      </p:sp>
      <p:sp>
        <p:nvSpPr>
          <p:cNvPr id="8" name="Rectangle 7"/>
          <p:cNvSpPr/>
          <p:nvPr/>
        </p:nvSpPr>
        <p:spPr>
          <a:xfrm>
            <a:off x="457200" y="638876"/>
            <a:ext cx="7467600" cy="1477328"/>
          </a:xfrm>
          <a:prstGeom prst="rect">
            <a:avLst/>
          </a:prstGeom>
        </p:spPr>
        <p:txBody>
          <a:bodyPr wrap="square">
            <a:spAutoFit/>
          </a:bodyPr>
          <a:lstStyle/>
          <a:p>
            <a:r>
              <a:rPr lang="en-ID" sz="1800" dirty="0">
                <a:solidFill>
                  <a:srgbClr val="000000"/>
                </a:solidFill>
                <a:latin typeface="Arial" panose="020B0604020202020204" pitchFamily="34" charset="0"/>
              </a:rPr>
              <a:t>Intermittent duty is more complicated. The life of commercial airplanes is measured by their number of landings; in the same way, the life of a motor is proportional to the number of starts it makes. </a:t>
            </a:r>
            <a:r>
              <a:rPr lang="en-ID" sz="1800" b="1" dirty="0">
                <a:solidFill>
                  <a:srgbClr val="000000"/>
                </a:solidFill>
                <a:latin typeface="Arial" panose="020B0604020202020204" pitchFamily="34" charset="0"/>
              </a:rPr>
              <a:t>Frequent starts shorten life because inrush current at </a:t>
            </a:r>
            <a:r>
              <a:rPr lang="en-ID" sz="1800" b="1" dirty="0" err="1">
                <a:solidFill>
                  <a:srgbClr val="000000"/>
                </a:solidFill>
                <a:latin typeface="Arial" panose="020B0604020202020204" pitchFamily="34" charset="0"/>
              </a:rPr>
              <a:t>startup</a:t>
            </a:r>
            <a:r>
              <a:rPr lang="en-ID" sz="1800" b="1" dirty="0">
                <a:solidFill>
                  <a:srgbClr val="000000"/>
                </a:solidFill>
                <a:latin typeface="Arial" panose="020B0604020202020204" pitchFamily="34" charset="0"/>
              </a:rPr>
              <a:t> heats the conductor rapidly.</a:t>
            </a:r>
            <a:endParaRPr lang="en-US" sz="1800" dirty="0"/>
          </a:p>
        </p:txBody>
      </p:sp>
      <p:sp>
        <p:nvSpPr>
          <p:cNvPr id="10" name="Rectangle 9"/>
          <p:cNvSpPr/>
          <p:nvPr/>
        </p:nvSpPr>
        <p:spPr>
          <a:xfrm>
            <a:off x="441960" y="2235384"/>
            <a:ext cx="8073390" cy="646331"/>
          </a:xfrm>
          <a:prstGeom prst="rect">
            <a:avLst/>
          </a:prstGeom>
        </p:spPr>
        <p:txBody>
          <a:bodyPr wrap="square">
            <a:spAutoFit/>
          </a:bodyPr>
          <a:lstStyle/>
          <a:p>
            <a:r>
              <a:rPr lang="en-ID" sz="1800" dirty="0">
                <a:solidFill>
                  <a:srgbClr val="000000"/>
                </a:solidFill>
                <a:latin typeface="Arial" panose="020B0604020202020204" pitchFamily="34" charset="0"/>
              </a:rPr>
              <a:t>Because of this heat, motors have a limited number of starts and stops that they can make in an hour</a:t>
            </a:r>
            <a:endParaRPr lang="en-US" sz="1800" dirty="0"/>
          </a:p>
        </p:txBody>
      </p:sp>
      <p:sp>
        <p:nvSpPr>
          <p:cNvPr id="11" name="Rectangle 10"/>
          <p:cNvSpPr/>
          <p:nvPr/>
        </p:nvSpPr>
        <p:spPr>
          <a:xfrm>
            <a:off x="328801" y="3013502"/>
            <a:ext cx="8281799" cy="523220"/>
          </a:xfrm>
          <a:prstGeom prst="rect">
            <a:avLst/>
          </a:prstGeom>
        </p:spPr>
        <p:txBody>
          <a:bodyPr wrap="square">
            <a:spAutoFit/>
          </a:bodyPr>
          <a:lstStyle/>
          <a:p>
            <a:r>
              <a:rPr lang="en-ID" sz="2800" b="1" dirty="0">
                <a:solidFill>
                  <a:srgbClr val="111111"/>
                </a:solidFill>
                <a:latin typeface="Fjalla One"/>
              </a:rPr>
              <a:t>Step 5: The last consideration, motor hypoxia</a:t>
            </a:r>
            <a:endParaRPr lang="en-ID" sz="2800" b="1" i="0" dirty="0">
              <a:solidFill>
                <a:srgbClr val="111111"/>
              </a:solidFill>
              <a:effectLst/>
              <a:latin typeface="Fjalla One"/>
            </a:endParaRPr>
          </a:p>
        </p:txBody>
      </p:sp>
      <p:sp>
        <p:nvSpPr>
          <p:cNvPr id="12" name="Rectangle 11"/>
          <p:cNvSpPr/>
          <p:nvPr/>
        </p:nvSpPr>
        <p:spPr>
          <a:xfrm>
            <a:off x="441960" y="3600797"/>
            <a:ext cx="7814912" cy="1477328"/>
          </a:xfrm>
          <a:prstGeom prst="rect">
            <a:avLst/>
          </a:prstGeom>
        </p:spPr>
        <p:txBody>
          <a:bodyPr wrap="square">
            <a:spAutoFit/>
          </a:bodyPr>
          <a:lstStyle/>
          <a:p>
            <a:r>
              <a:rPr lang="en-ID" sz="1800" dirty="0">
                <a:solidFill>
                  <a:srgbClr val="000000"/>
                </a:solidFill>
                <a:latin typeface="Arial" panose="020B0604020202020204" pitchFamily="34" charset="0"/>
              </a:rPr>
              <a:t>If your motor is going to operate at altitudes that are substantially above sea level, then it will be unable to operate at its full service factor because, at altitude, air is less dense and does not cool as well. Thus, for the motor to stay within safe limits of temperature rise, it must be </a:t>
            </a:r>
            <a:r>
              <a:rPr lang="en-ID" sz="1800" dirty="0" err="1">
                <a:solidFill>
                  <a:srgbClr val="000000"/>
                </a:solidFill>
                <a:latin typeface="Arial" panose="020B0604020202020204" pitchFamily="34" charset="0"/>
              </a:rPr>
              <a:t>derated</a:t>
            </a:r>
            <a:r>
              <a:rPr lang="en-ID" sz="1800" dirty="0">
                <a:solidFill>
                  <a:srgbClr val="000000"/>
                </a:solidFill>
                <a:latin typeface="Arial" panose="020B0604020202020204" pitchFamily="34" charset="0"/>
              </a:rPr>
              <a:t> on a sliding scale.</a:t>
            </a:r>
            <a:endParaRPr lang="en-US" sz="1800" dirty="0"/>
          </a:p>
        </p:txBody>
      </p:sp>
      <p:sp>
        <p:nvSpPr>
          <p:cNvPr id="13" name="Rectangle 12"/>
          <p:cNvSpPr/>
          <p:nvPr/>
        </p:nvSpPr>
        <p:spPr>
          <a:xfrm>
            <a:off x="640080" y="5290029"/>
            <a:ext cx="7677150" cy="369332"/>
          </a:xfrm>
          <a:prstGeom prst="rect">
            <a:avLst/>
          </a:prstGeom>
        </p:spPr>
        <p:txBody>
          <a:bodyPr wrap="square">
            <a:spAutoFit/>
          </a:bodyPr>
          <a:lstStyle/>
          <a:p>
            <a:r>
              <a:rPr lang="en-ID" sz="1800" b="1" dirty="0">
                <a:solidFill>
                  <a:srgbClr val="000000"/>
                </a:solidFill>
                <a:latin typeface="Arial" panose="020B0604020202020204" pitchFamily="34" charset="0"/>
              </a:rPr>
              <a:t>Up to an altitude of 3,300 </a:t>
            </a:r>
            <a:r>
              <a:rPr lang="en-ID" sz="1800" b="1" dirty="0" err="1">
                <a:solidFill>
                  <a:srgbClr val="000000"/>
                </a:solidFill>
                <a:latin typeface="Arial" panose="020B0604020202020204" pitchFamily="34" charset="0"/>
              </a:rPr>
              <a:t>ft</a:t>
            </a:r>
            <a:r>
              <a:rPr lang="en-ID" sz="1800" b="1" dirty="0">
                <a:solidFill>
                  <a:srgbClr val="000000"/>
                </a:solidFill>
                <a:latin typeface="Arial" panose="020B0604020202020204" pitchFamily="34" charset="0"/>
              </a:rPr>
              <a:t>, SF = 1.15; at 9000 </a:t>
            </a:r>
            <a:r>
              <a:rPr lang="en-ID" sz="1800" b="1" dirty="0" err="1">
                <a:solidFill>
                  <a:srgbClr val="000000"/>
                </a:solidFill>
                <a:latin typeface="Arial" panose="020B0604020202020204" pitchFamily="34" charset="0"/>
              </a:rPr>
              <a:t>ft</a:t>
            </a:r>
            <a:r>
              <a:rPr lang="en-ID" sz="1800" b="1" dirty="0">
                <a:solidFill>
                  <a:srgbClr val="000000"/>
                </a:solidFill>
                <a:latin typeface="Arial" panose="020B0604020202020204" pitchFamily="34" charset="0"/>
              </a:rPr>
              <a:t>, it declines to 1.00.</a:t>
            </a:r>
            <a:endParaRPr lang="en-US" sz="1800" dirty="0"/>
          </a:p>
        </p:txBody>
      </p:sp>
    </p:spTree>
    <p:extLst>
      <p:ext uri="{BB962C8B-B14F-4D97-AF65-F5344CB8AC3E}">
        <p14:creationId xmlns:p14="http://schemas.microsoft.com/office/powerpoint/2010/main" val="28439740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79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520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57200" y="228600"/>
            <a:ext cx="6972300" cy="733425"/>
          </a:xfrm>
          <a:prstGeom prst="rect">
            <a:avLst/>
          </a:prstGeom>
        </p:spPr>
      </p:pic>
      <p:pic>
        <p:nvPicPr>
          <p:cNvPr id="8" name="Picture 7"/>
          <p:cNvPicPr>
            <a:picLocks noChangeAspect="1"/>
          </p:cNvPicPr>
          <p:nvPr/>
        </p:nvPicPr>
        <p:blipFill>
          <a:blip r:embed="rId5"/>
          <a:stretch>
            <a:fillRect/>
          </a:stretch>
        </p:blipFill>
        <p:spPr>
          <a:xfrm>
            <a:off x="533400" y="962827"/>
            <a:ext cx="7434694" cy="2770973"/>
          </a:xfrm>
          <a:prstGeom prst="rect">
            <a:avLst/>
          </a:prstGeom>
        </p:spPr>
      </p:pic>
    </p:spTree>
    <p:extLst>
      <p:ext uri="{BB962C8B-B14F-4D97-AF65-F5344CB8AC3E}">
        <p14:creationId xmlns:p14="http://schemas.microsoft.com/office/powerpoint/2010/main" val="14237828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80</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3644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81</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1457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82</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12350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83</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1461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84</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2011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85</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775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86</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7995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87</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1127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dt" sz="half" idx="10"/>
          </p:nvPr>
        </p:nvSpPr>
        <p:spPr/>
        <p:txBody>
          <a:bodyPr/>
          <a:lstStyle/>
          <a:p>
            <a:pPr>
              <a:defRPr/>
            </a:pPr>
            <a:fld id="{C03C0746-B54D-49D9-AD3F-98DD045B2BD0}" type="datetime1">
              <a:rPr lang="en-US"/>
              <a:pPr>
                <a:defRPr/>
              </a:pPr>
              <a:t>4/11/2019</a:t>
            </a:fld>
            <a:endParaRPr lang="en-US" altLang="en-US"/>
          </a:p>
        </p:txBody>
      </p:sp>
      <p:sp>
        <p:nvSpPr>
          <p:cNvPr id="11"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BD19E865-B3F3-4B83-B25D-80E3EC64F80B}" type="slidenum">
              <a:rPr lang="en-US" altLang="en-US" sz="1000">
                <a:latin typeface="Arial" panose="020B0604020202020204" pitchFamily="34" charset="0"/>
              </a:rPr>
              <a:pPr/>
              <a:t>88</a:t>
            </a:fld>
            <a:endParaRPr lang="en-US" altLang="en-US" sz="1000">
              <a:latin typeface="Arial" panose="020B0604020202020204" pitchFamily="34" charset="0"/>
            </a:endParaRPr>
          </a:p>
        </p:txBody>
      </p:sp>
      <p:sp>
        <p:nvSpPr>
          <p:cNvPr id="219138" name="Rectangle 2"/>
          <p:cNvSpPr>
            <a:spLocks noChangeArrowheads="1"/>
          </p:cNvSpPr>
          <p:nvPr/>
        </p:nvSpPr>
        <p:spPr bwMode="auto">
          <a:xfrm>
            <a:off x="139700" y="122238"/>
            <a:ext cx="3289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2800" b="1"/>
              <a:t>1.  PENDAHULUAN</a:t>
            </a:r>
          </a:p>
        </p:txBody>
      </p:sp>
      <p:sp>
        <p:nvSpPr>
          <p:cNvPr id="219139" name="Rectangle 3"/>
          <p:cNvSpPr>
            <a:spLocks noChangeArrowheads="1"/>
          </p:cNvSpPr>
          <p:nvPr/>
        </p:nvSpPr>
        <p:spPr bwMode="auto">
          <a:xfrm>
            <a:off x="152400" y="685800"/>
            <a:ext cx="182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sv-SE" altLang="en-US" b="1"/>
              <a:t>1. 1   UMUM</a:t>
            </a:r>
          </a:p>
        </p:txBody>
      </p:sp>
      <p:sp>
        <p:nvSpPr>
          <p:cNvPr id="219140" name="Rectangle 4"/>
          <p:cNvSpPr>
            <a:spLocks noChangeArrowheads="1"/>
          </p:cNvSpPr>
          <p:nvPr/>
        </p:nvSpPr>
        <p:spPr bwMode="auto">
          <a:xfrm>
            <a:off x="609600" y="1173163"/>
            <a:ext cx="714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b="1"/>
              <a:t>Sistem tenaga listrik dapat dikelompokkan atas tiga komponen utama</a:t>
            </a:r>
            <a:r>
              <a:rPr lang="sv-SE" altLang="en-US" sz="1800"/>
              <a:t> </a:t>
            </a:r>
          </a:p>
        </p:txBody>
      </p:sp>
      <p:sp>
        <p:nvSpPr>
          <p:cNvPr id="219141" name="Rectangle 5"/>
          <p:cNvSpPr>
            <a:spLocks noChangeArrowheads="1"/>
          </p:cNvSpPr>
          <p:nvPr/>
        </p:nvSpPr>
        <p:spPr bwMode="auto">
          <a:xfrm>
            <a:off x="914400" y="1600200"/>
            <a:ext cx="2122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1800" b="1"/>
              <a:t>Sistem Pembangkit</a:t>
            </a:r>
          </a:p>
        </p:txBody>
      </p:sp>
      <p:sp>
        <p:nvSpPr>
          <p:cNvPr id="219142" name="Rectangle 6"/>
          <p:cNvSpPr>
            <a:spLocks noChangeArrowheads="1"/>
          </p:cNvSpPr>
          <p:nvPr/>
        </p:nvSpPr>
        <p:spPr bwMode="auto">
          <a:xfrm>
            <a:off x="914400" y="2057400"/>
            <a:ext cx="189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1800" b="1"/>
              <a:t>Sisten Transmisi</a:t>
            </a:r>
          </a:p>
        </p:txBody>
      </p:sp>
      <p:sp>
        <p:nvSpPr>
          <p:cNvPr id="219143" name="Rectangle 7"/>
          <p:cNvSpPr>
            <a:spLocks noChangeArrowheads="1"/>
          </p:cNvSpPr>
          <p:nvPr/>
        </p:nvSpPr>
        <p:spPr bwMode="auto">
          <a:xfrm>
            <a:off x="914400" y="2452688"/>
            <a:ext cx="1890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en-US" altLang="en-US" sz="1800" b="1"/>
              <a:t>Sistem Distribusi</a:t>
            </a:r>
            <a:endParaRPr lang="en-US" altLang="en-US" sz="1800" b="1">
              <a:latin typeface="Arial" panose="020B0604020202020204" pitchFamily="34" charset="0"/>
            </a:endParaRPr>
          </a:p>
        </p:txBody>
      </p:sp>
      <p:sp>
        <p:nvSpPr>
          <p:cNvPr id="1035" name="Rectangle 8"/>
          <p:cNvSpPr>
            <a:spLocks noChangeArrowheads="1"/>
          </p:cNvSpPr>
          <p:nvPr/>
        </p:nvSpPr>
        <p:spPr bwMode="auto">
          <a:xfrm>
            <a:off x="0" y="1466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endParaRPr lang="id-ID" altLang="en-US"/>
          </a:p>
        </p:txBody>
      </p:sp>
      <p:graphicFrame>
        <p:nvGraphicFramePr>
          <p:cNvPr id="219145" name="Object 9"/>
          <p:cNvGraphicFramePr>
            <a:graphicFrameLocks noChangeAspect="1"/>
          </p:cNvGraphicFramePr>
          <p:nvPr/>
        </p:nvGraphicFramePr>
        <p:xfrm>
          <a:off x="2819400" y="1828800"/>
          <a:ext cx="6029325" cy="4246563"/>
        </p:xfrm>
        <a:graphic>
          <a:graphicData uri="http://schemas.openxmlformats.org/presentationml/2006/ole">
            <mc:AlternateContent xmlns:mc="http://schemas.openxmlformats.org/markup-compatibility/2006">
              <mc:Choice xmlns:v="urn:schemas-microsoft-com:vml" Requires="v">
                <p:oleObj spid="_x0000_s1062" r:id="rId3" imgW="11095238" imgH="7838095" progId="MSPhotoEd.3">
                  <p:embed/>
                </p:oleObj>
              </mc:Choice>
              <mc:Fallback>
                <p:oleObj r:id="rId3" imgW="11095238" imgH="7838095" progId="MSPhotoEd.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828800"/>
                        <a:ext cx="6029325" cy="424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19138"/>
                                        </p:tgtEl>
                                        <p:attrNameLst>
                                          <p:attrName>style.visibility</p:attrName>
                                        </p:attrNameLst>
                                      </p:cBhvr>
                                      <p:to>
                                        <p:strVal val="visible"/>
                                      </p:to>
                                    </p:set>
                                    <p:anim calcmode="lin" valueType="num">
                                      <p:cBhvr>
                                        <p:cTn id="7" dur="1000" fill="hold"/>
                                        <p:tgtEl>
                                          <p:spTgt spid="219138"/>
                                        </p:tgtEl>
                                        <p:attrNameLst>
                                          <p:attrName>ppt_x</p:attrName>
                                        </p:attrNameLst>
                                      </p:cBhvr>
                                      <p:tavLst>
                                        <p:tav tm="0">
                                          <p:val>
                                            <p:strVal val="#ppt_x-.2"/>
                                          </p:val>
                                        </p:tav>
                                        <p:tav tm="100000">
                                          <p:val>
                                            <p:strVal val="#ppt_x"/>
                                          </p:val>
                                        </p:tav>
                                      </p:tavLst>
                                    </p:anim>
                                    <p:anim calcmode="lin" valueType="num">
                                      <p:cBhvr>
                                        <p:cTn id="8" dur="1000" fill="hold"/>
                                        <p:tgtEl>
                                          <p:spTgt spid="2191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91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19139"/>
                                        </p:tgtEl>
                                        <p:attrNameLst>
                                          <p:attrName>style.visibility</p:attrName>
                                        </p:attrNameLst>
                                      </p:cBhvr>
                                      <p:to>
                                        <p:strVal val="visible"/>
                                      </p:to>
                                    </p:set>
                                    <p:animEffect transition="in" filter="strips(downRight)">
                                      <p:cBhvr>
                                        <p:cTn id="14" dur="500"/>
                                        <p:tgtEl>
                                          <p:spTgt spid="21913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219140">
                                            <p:txEl>
                                              <p:pRg st="0" end="0"/>
                                            </p:txEl>
                                          </p:spTgt>
                                        </p:tgtEl>
                                        <p:attrNameLst>
                                          <p:attrName>style.visibility</p:attrName>
                                        </p:attrNameLst>
                                      </p:cBhvr>
                                      <p:to>
                                        <p:strVal val="visible"/>
                                      </p:to>
                                    </p:set>
                                    <p:animEffect transition="in" filter="strips(downRight)">
                                      <p:cBhvr>
                                        <p:cTn id="19" dur="500"/>
                                        <p:tgtEl>
                                          <p:spTgt spid="219140">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19141"/>
                                        </p:tgtEl>
                                        <p:attrNameLst>
                                          <p:attrName>style.visibility</p:attrName>
                                        </p:attrNameLst>
                                      </p:cBhvr>
                                      <p:to>
                                        <p:strVal val="visible"/>
                                      </p:to>
                                    </p:set>
                                    <p:animEffect transition="in" filter="strips(downRight)">
                                      <p:cBhvr>
                                        <p:cTn id="24" dur="500"/>
                                        <p:tgtEl>
                                          <p:spTgt spid="21914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19142"/>
                                        </p:tgtEl>
                                        <p:attrNameLst>
                                          <p:attrName>style.visibility</p:attrName>
                                        </p:attrNameLst>
                                      </p:cBhvr>
                                      <p:to>
                                        <p:strVal val="visible"/>
                                      </p:to>
                                    </p:set>
                                    <p:animEffect transition="in" filter="strips(downRight)">
                                      <p:cBhvr>
                                        <p:cTn id="29" dur="500"/>
                                        <p:tgtEl>
                                          <p:spTgt spid="2191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19143"/>
                                        </p:tgtEl>
                                        <p:attrNameLst>
                                          <p:attrName>style.visibility</p:attrName>
                                        </p:attrNameLst>
                                      </p:cBhvr>
                                      <p:to>
                                        <p:strVal val="visible"/>
                                      </p:to>
                                    </p:set>
                                    <p:animEffect transition="in" filter="strips(downRight)">
                                      <p:cBhvr>
                                        <p:cTn id="34" dur="500"/>
                                        <p:tgtEl>
                                          <p:spTgt spid="2191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nodeType="clickEffect">
                                  <p:stCondLst>
                                    <p:cond delay="0"/>
                                  </p:stCondLst>
                                  <p:childTnLst>
                                    <p:set>
                                      <p:cBhvr>
                                        <p:cTn id="38" dur="1" fill="hold">
                                          <p:stCondLst>
                                            <p:cond delay="0"/>
                                          </p:stCondLst>
                                        </p:cTn>
                                        <p:tgtEl>
                                          <p:spTgt spid="219145"/>
                                        </p:tgtEl>
                                        <p:attrNameLst>
                                          <p:attrName>style.visibility</p:attrName>
                                        </p:attrNameLst>
                                      </p:cBhvr>
                                      <p:to>
                                        <p:strVal val="visible"/>
                                      </p:to>
                                    </p:set>
                                    <p:anim calcmode="lin" valueType="num">
                                      <p:cBhvr>
                                        <p:cTn id="39" dur="1000" fill="hold"/>
                                        <p:tgtEl>
                                          <p:spTgt spid="219145"/>
                                        </p:tgtEl>
                                        <p:attrNameLst>
                                          <p:attrName>ppt_w</p:attrName>
                                        </p:attrNameLst>
                                      </p:cBhvr>
                                      <p:tavLst>
                                        <p:tav tm="0">
                                          <p:val>
                                            <p:strVal val="#ppt_w*0.70"/>
                                          </p:val>
                                        </p:tav>
                                        <p:tav tm="100000">
                                          <p:val>
                                            <p:strVal val="#ppt_w"/>
                                          </p:val>
                                        </p:tav>
                                      </p:tavLst>
                                    </p:anim>
                                    <p:anim calcmode="lin" valueType="num">
                                      <p:cBhvr>
                                        <p:cTn id="40" dur="1000" fill="hold"/>
                                        <p:tgtEl>
                                          <p:spTgt spid="219145"/>
                                        </p:tgtEl>
                                        <p:attrNameLst>
                                          <p:attrName>ppt_h</p:attrName>
                                        </p:attrNameLst>
                                      </p:cBhvr>
                                      <p:tavLst>
                                        <p:tav tm="0">
                                          <p:val>
                                            <p:strVal val="#ppt_h"/>
                                          </p:val>
                                        </p:tav>
                                        <p:tav tm="100000">
                                          <p:val>
                                            <p:strVal val="#ppt_h"/>
                                          </p:val>
                                        </p:tav>
                                      </p:tavLst>
                                    </p:anim>
                                    <p:animEffect transition="in" filter="fade">
                                      <p:cBhvr>
                                        <p:cTn id="41" dur="1000"/>
                                        <p:tgtEl>
                                          <p:spTgt spid="219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p:bldP spid="219141" grpId="0"/>
      <p:bldP spid="219142" grpId="0"/>
      <p:bldP spid="21914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dt" sz="half" idx="10"/>
          </p:nvPr>
        </p:nvSpPr>
        <p:spPr/>
        <p:txBody>
          <a:bodyPr/>
          <a:lstStyle/>
          <a:p>
            <a:pPr>
              <a:defRPr/>
            </a:pPr>
            <a:fld id="{B069EA29-E472-426B-AD07-40E3FB848674}" type="datetime1">
              <a:rPr lang="en-US"/>
              <a:pPr>
                <a:defRPr/>
              </a:pPr>
              <a:t>4/11/2019</a:t>
            </a:fld>
            <a:endParaRPr lang="en-US" altLang="en-US"/>
          </a:p>
        </p:txBody>
      </p:sp>
      <p:sp>
        <p:nvSpPr>
          <p:cNvPr id="13"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B3D939FD-99F7-4003-92B9-1624DCA10E05}" type="slidenum">
              <a:rPr lang="en-US" altLang="en-US" sz="1000">
                <a:latin typeface="Arial" panose="020B0604020202020204" pitchFamily="34" charset="0"/>
              </a:rPr>
              <a:pPr/>
              <a:t>89</a:t>
            </a:fld>
            <a:endParaRPr lang="en-US" altLang="en-US" sz="1000">
              <a:latin typeface="Arial" panose="020B0604020202020204" pitchFamily="34" charset="0"/>
            </a:endParaRPr>
          </a:p>
        </p:txBody>
      </p:sp>
      <p:sp>
        <p:nvSpPr>
          <p:cNvPr id="220162" name="Rectangle 2"/>
          <p:cNvSpPr>
            <a:spLocks noChangeArrowheads="1"/>
          </p:cNvSpPr>
          <p:nvPr/>
        </p:nvSpPr>
        <p:spPr bwMode="auto">
          <a:xfrm>
            <a:off x="304800" y="228600"/>
            <a:ext cx="3567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sv-SE" altLang="en-US" b="1"/>
              <a:t>1. 1. 1   Pusat Pembangkit</a:t>
            </a:r>
          </a:p>
        </p:txBody>
      </p:sp>
      <p:sp>
        <p:nvSpPr>
          <p:cNvPr id="220163" name="Rectangle 3"/>
          <p:cNvSpPr>
            <a:spLocks noChangeArrowheads="1"/>
          </p:cNvSpPr>
          <p:nvPr/>
        </p:nvSpPr>
        <p:spPr bwMode="auto">
          <a:xfrm>
            <a:off x="381000" y="7620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Sistem pembangkitan terdiri atas unit – unit pembangkit yang umumnya tersebar luas pada daerah pelayanan sistem interkoneksi</a:t>
            </a:r>
            <a:r>
              <a:rPr lang="en-US" altLang="en-US" sz="1800" b="1"/>
              <a:t> </a:t>
            </a:r>
          </a:p>
        </p:txBody>
      </p:sp>
      <p:sp>
        <p:nvSpPr>
          <p:cNvPr id="220164" name="Rectangle 4"/>
          <p:cNvSpPr>
            <a:spLocks noChangeArrowheads="1"/>
          </p:cNvSpPr>
          <p:nvPr/>
        </p:nvSpPr>
        <p:spPr bwMode="auto">
          <a:xfrm>
            <a:off x="365125" y="1447800"/>
            <a:ext cx="717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Stasiun pembangkit umumnya terdiri lebih dari satu unit pembangkit</a:t>
            </a:r>
            <a:r>
              <a:rPr lang="en-US" altLang="en-US" sz="1800" b="1"/>
              <a:t> </a:t>
            </a:r>
          </a:p>
        </p:txBody>
      </p:sp>
      <p:sp>
        <p:nvSpPr>
          <p:cNvPr id="220165" name="Rectangle 5"/>
          <p:cNvSpPr>
            <a:spLocks noChangeArrowheads="1"/>
          </p:cNvSpPr>
          <p:nvPr/>
        </p:nvSpPr>
        <p:spPr bwMode="auto">
          <a:xfrm>
            <a:off x="381000" y="1828800"/>
            <a:ext cx="8323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Berdasarkan bahan masukan energi primer, pembangkit dapat dibedakan menjadi:</a:t>
            </a:r>
            <a:r>
              <a:rPr lang="en-US" altLang="en-US" sz="1800" b="1"/>
              <a:t> </a:t>
            </a:r>
          </a:p>
        </p:txBody>
      </p:sp>
      <p:sp>
        <p:nvSpPr>
          <p:cNvPr id="220166" name="Rectangle 6"/>
          <p:cNvSpPr>
            <a:spLocks noChangeArrowheads="1"/>
          </p:cNvSpPr>
          <p:nvPr/>
        </p:nvSpPr>
        <p:spPr bwMode="auto">
          <a:xfrm>
            <a:off x="762000" y="2286000"/>
            <a:ext cx="3311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28600" algn="l"/>
              </a:tabLst>
              <a:defRPr sz="2400">
                <a:solidFill>
                  <a:schemeClr val="tx1"/>
                </a:solidFill>
                <a:latin typeface="Bradley Hand ITC" panose="03070402050302030203" pitchFamily="66" charset="0"/>
              </a:defRPr>
            </a:lvl1pPr>
            <a:lvl2pPr marL="742950" indent="-285750">
              <a:tabLst>
                <a:tab pos="228600" algn="l"/>
              </a:tabLst>
              <a:defRPr sz="2400">
                <a:solidFill>
                  <a:schemeClr val="tx1"/>
                </a:solidFill>
                <a:latin typeface="Bradley Hand ITC" panose="03070402050302030203" pitchFamily="66" charset="0"/>
              </a:defRPr>
            </a:lvl2pPr>
            <a:lvl3pPr marL="1143000" indent="-228600">
              <a:tabLst>
                <a:tab pos="228600" algn="l"/>
              </a:tabLst>
              <a:defRPr sz="2400">
                <a:solidFill>
                  <a:schemeClr val="tx1"/>
                </a:solidFill>
                <a:latin typeface="Bradley Hand ITC" panose="03070402050302030203" pitchFamily="66" charset="0"/>
              </a:defRPr>
            </a:lvl3pPr>
            <a:lvl4pPr marL="1600200" indent="-228600">
              <a:tabLst>
                <a:tab pos="228600" algn="l"/>
              </a:tabLst>
              <a:defRPr sz="2400">
                <a:solidFill>
                  <a:schemeClr val="tx1"/>
                </a:solidFill>
                <a:latin typeface="Bradley Hand ITC" panose="03070402050302030203" pitchFamily="66" charset="0"/>
              </a:defRPr>
            </a:lvl4pPr>
            <a:lvl5pPr marL="2057400" indent="-228600">
              <a:tabLst>
                <a:tab pos="2286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9pPr>
          </a:lstStyle>
          <a:p>
            <a:pPr algn="ctr" eaLnBrk="1" hangingPunct="1"/>
            <a:r>
              <a:rPr lang="sv-SE" altLang="en-US" sz="1800"/>
              <a:t>pusat listrik tenaga diesel-PLTD</a:t>
            </a:r>
            <a:endParaRPr lang="en-US" altLang="en-US" sz="1800"/>
          </a:p>
        </p:txBody>
      </p:sp>
      <p:sp>
        <p:nvSpPr>
          <p:cNvPr id="220167" name="Rectangle 7"/>
          <p:cNvSpPr>
            <a:spLocks noChangeArrowheads="1"/>
          </p:cNvSpPr>
          <p:nvPr/>
        </p:nvSpPr>
        <p:spPr bwMode="auto">
          <a:xfrm>
            <a:off x="762000" y="2667000"/>
            <a:ext cx="3148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28600" algn="l"/>
              </a:tabLst>
              <a:defRPr sz="2400">
                <a:solidFill>
                  <a:schemeClr val="tx1"/>
                </a:solidFill>
                <a:latin typeface="Bradley Hand ITC" panose="03070402050302030203" pitchFamily="66" charset="0"/>
              </a:defRPr>
            </a:lvl1pPr>
            <a:lvl2pPr marL="742950" indent="-285750">
              <a:tabLst>
                <a:tab pos="228600" algn="l"/>
              </a:tabLst>
              <a:defRPr sz="2400">
                <a:solidFill>
                  <a:schemeClr val="tx1"/>
                </a:solidFill>
                <a:latin typeface="Bradley Hand ITC" panose="03070402050302030203" pitchFamily="66" charset="0"/>
              </a:defRPr>
            </a:lvl2pPr>
            <a:lvl3pPr marL="1143000" indent="-228600">
              <a:tabLst>
                <a:tab pos="228600" algn="l"/>
              </a:tabLst>
              <a:defRPr sz="2400">
                <a:solidFill>
                  <a:schemeClr val="tx1"/>
                </a:solidFill>
                <a:latin typeface="Bradley Hand ITC" panose="03070402050302030203" pitchFamily="66" charset="0"/>
              </a:defRPr>
            </a:lvl3pPr>
            <a:lvl4pPr marL="1600200" indent="-228600">
              <a:tabLst>
                <a:tab pos="228600" algn="l"/>
              </a:tabLst>
              <a:defRPr sz="2400">
                <a:solidFill>
                  <a:schemeClr val="tx1"/>
                </a:solidFill>
                <a:latin typeface="Bradley Hand ITC" panose="03070402050302030203" pitchFamily="66" charset="0"/>
              </a:defRPr>
            </a:lvl4pPr>
            <a:lvl5pPr marL="2057400" indent="-228600">
              <a:tabLst>
                <a:tab pos="2286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9pPr>
          </a:lstStyle>
          <a:p>
            <a:pPr algn="ctr" eaLnBrk="1" hangingPunct="1"/>
            <a:r>
              <a:rPr lang="sv-SE" altLang="en-US" sz="1800"/>
              <a:t>pusat listrik tenaga uap-PLTU</a:t>
            </a:r>
            <a:endParaRPr lang="en-US" altLang="en-US" sz="1800"/>
          </a:p>
        </p:txBody>
      </p:sp>
      <p:sp>
        <p:nvSpPr>
          <p:cNvPr id="220168" name="Rectangle 8"/>
          <p:cNvSpPr>
            <a:spLocks noChangeArrowheads="1"/>
          </p:cNvSpPr>
          <p:nvPr/>
        </p:nvSpPr>
        <p:spPr bwMode="auto">
          <a:xfrm>
            <a:off x="762000" y="3048000"/>
            <a:ext cx="3008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28600" algn="l"/>
              </a:tabLst>
              <a:defRPr sz="2400">
                <a:solidFill>
                  <a:schemeClr val="tx1"/>
                </a:solidFill>
                <a:latin typeface="Bradley Hand ITC" panose="03070402050302030203" pitchFamily="66" charset="0"/>
              </a:defRPr>
            </a:lvl1pPr>
            <a:lvl2pPr marL="742950" indent="-285750">
              <a:tabLst>
                <a:tab pos="228600" algn="l"/>
              </a:tabLst>
              <a:defRPr sz="2400">
                <a:solidFill>
                  <a:schemeClr val="tx1"/>
                </a:solidFill>
                <a:latin typeface="Bradley Hand ITC" panose="03070402050302030203" pitchFamily="66" charset="0"/>
              </a:defRPr>
            </a:lvl2pPr>
            <a:lvl3pPr marL="1143000" indent="-228600">
              <a:tabLst>
                <a:tab pos="228600" algn="l"/>
              </a:tabLst>
              <a:defRPr sz="2400">
                <a:solidFill>
                  <a:schemeClr val="tx1"/>
                </a:solidFill>
                <a:latin typeface="Bradley Hand ITC" panose="03070402050302030203" pitchFamily="66" charset="0"/>
              </a:defRPr>
            </a:lvl3pPr>
            <a:lvl4pPr marL="1600200" indent="-228600">
              <a:tabLst>
                <a:tab pos="228600" algn="l"/>
              </a:tabLst>
              <a:defRPr sz="2400">
                <a:solidFill>
                  <a:schemeClr val="tx1"/>
                </a:solidFill>
                <a:latin typeface="Bradley Hand ITC" panose="03070402050302030203" pitchFamily="66" charset="0"/>
              </a:defRPr>
            </a:lvl4pPr>
            <a:lvl5pPr marL="2057400" indent="-228600">
              <a:tabLst>
                <a:tab pos="2286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9pPr>
          </a:lstStyle>
          <a:p>
            <a:pPr algn="ctr" eaLnBrk="1" hangingPunct="1"/>
            <a:r>
              <a:rPr lang="sv-SE" altLang="en-US" sz="1800"/>
              <a:t>pusat listriktenaga air-PLTA</a:t>
            </a:r>
            <a:endParaRPr lang="en-US" altLang="en-US" sz="1800"/>
          </a:p>
        </p:txBody>
      </p:sp>
      <p:sp>
        <p:nvSpPr>
          <p:cNvPr id="220169" name="Rectangle 9"/>
          <p:cNvSpPr>
            <a:spLocks noChangeArrowheads="1"/>
          </p:cNvSpPr>
          <p:nvPr/>
        </p:nvSpPr>
        <p:spPr bwMode="auto">
          <a:xfrm>
            <a:off x="762000" y="34290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pusat listrik tenaga Nuklir</a:t>
            </a:r>
          </a:p>
        </p:txBody>
      </p:sp>
      <p:sp>
        <p:nvSpPr>
          <p:cNvPr id="220170" name="Rectangle 10"/>
          <p:cNvSpPr>
            <a:spLocks noChangeArrowheads="1"/>
          </p:cNvSpPr>
          <p:nvPr/>
        </p:nvSpPr>
        <p:spPr bwMode="auto">
          <a:xfrm>
            <a:off x="762000" y="38100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pusat listrik tenaga angin dan ombak laut</a:t>
            </a:r>
          </a:p>
        </p:txBody>
      </p:sp>
      <p:sp>
        <p:nvSpPr>
          <p:cNvPr id="220171" name="Rectangle 11"/>
          <p:cNvSpPr>
            <a:spLocks noChangeArrowheads="1"/>
          </p:cNvSpPr>
          <p:nvPr/>
        </p:nvSpPr>
        <p:spPr bwMode="auto">
          <a:xfrm>
            <a:off x="762000" y="42672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pusat listrik tenaga Nuklir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20162"/>
                                        </p:tgtEl>
                                        <p:attrNameLst>
                                          <p:attrName>style.visibility</p:attrName>
                                        </p:attrNameLst>
                                      </p:cBhvr>
                                      <p:to>
                                        <p:strVal val="visible"/>
                                      </p:to>
                                    </p:set>
                                    <p:animEffect transition="in" filter="strips(downRight)">
                                      <p:cBhvr>
                                        <p:cTn id="7" dur="500"/>
                                        <p:tgtEl>
                                          <p:spTgt spid="220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20163"/>
                                        </p:tgtEl>
                                        <p:attrNameLst>
                                          <p:attrName>style.visibility</p:attrName>
                                        </p:attrNameLst>
                                      </p:cBhvr>
                                      <p:to>
                                        <p:strVal val="visible"/>
                                      </p:to>
                                    </p:set>
                                    <p:animEffect transition="in" filter="strips(downRight)">
                                      <p:cBhvr>
                                        <p:cTn id="12" dur="1000"/>
                                        <p:tgtEl>
                                          <p:spTgt spid="2201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20164"/>
                                        </p:tgtEl>
                                        <p:attrNameLst>
                                          <p:attrName>style.visibility</p:attrName>
                                        </p:attrNameLst>
                                      </p:cBhvr>
                                      <p:to>
                                        <p:strVal val="visible"/>
                                      </p:to>
                                    </p:set>
                                    <p:animEffect transition="in" filter="strips(downRight)">
                                      <p:cBhvr>
                                        <p:cTn id="17" dur="500"/>
                                        <p:tgtEl>
                                          <p:spTgt spid="2201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220165"/>
                                        </p:tgtEl>
                                        <p:attrNameLst>
                                          <p:attrName>style.visibility</p:attrName>
                                        </p:attrNameLst>
                                      </p:cBhvr>
                                      <p:to>
                                        <p:strVal val="visible"/>
                                      </p:to>
                                    </p:set>
                                    <p:anim calcmode="lin" valueType="num">
                                      <p:cBhvr>
                                        <p:cTn id="22" dur="3000" fill="hold"/>
                                        <p:tgtEl>
                                          <p:spTgt spid="220165"/>
                                        </p:tgtEl>
                                        <p:attrNameLst>
                                          <p:attrName>ppt_x</p:attrName>
                                        </p:attrNameLst>
                                      </p:cBhvr>
                                      <p:tavLst>
                                        <p:tav tm="0">
                                          <p:val>
                                            <p:strVal val="#ppt_x-.2"/>
                                          </p:val>
                                        </p:tav>
                                        <p:tav tm="100000">
                                          <p:val>
                                            <p:strVal val="#ppt_x"/>
                                          </p:val>
                                        </p:tav>
                                      </p:tavLst>
                                    </p:anim>
                                    <p:anim calcmode="lin" valueType="num">
                                      <p:cBhvr>
                                        <p:cTn id="23" dur="3000" fill="hold"/>
                                        <p:tgtEl>
                                          <p:spTgt spid="220165"/>
                                        </p:tgtEl>
                                        <p:attrNameLst>
                                          <p:attrName>ppt_y</p:attrName>
                                        </p:attrNameLst>
                                      </p:cBhvr>
                                      <p:tavLst>
                                        <p:tav tm="0">
                                          <p:val>
                                            <p:strVal val="#ppt_y"/>
                                          </p:val>
                                        </p:tav>
                                        <p:tav tm="100000">
                                          <p:val>
                                            <p:strVal val="#ppt_y"/>
                                          </p:val>
                                        </p:tav>
                                      </p:tavLst>
                                    </p:anim>
                                    <p:animEffect transition="in" filter="wipe(right)" prLst="gradientSize: 0.1">
                                      <p:cBhvr>
                                        <p:cTn id="24" dur="3000"/>
                                        <p:tgtEl>
                                          <p:spTgt spid="22016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20166"/>
                                        </p:tgtEl>
                                        <p:attrNameLst>
                                          <p:attrName>style.visibility</p:attrName>
                                        </p:attrNameLst>
                                      </p:cBhvr>
                                      <p:to>
                                        <p:strVal val="visible"/>
                                      </p:to>
                                    </p:set>
                                    <p:animEffect transition="in" filter="strips(downRight)">
                                      <p:cBhvr>
                                        <p:cTn id="29" dur="3000"/>
                                        <p:tgtEl>
                                          <p:spTgt spid="22016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20167"/>
                                        </p:tgtEl>
                                        <p:attrNameLst>
                                          <p:attrName>style.visibility</p:attrName>
                                        </p:attrNameLst>
                                      </p:cBhvr>
                                      <p:to>
                                        <p:strVal val="visible"/>
                                      </p:to>
                                    </p:set>
                                    <p:animEffect transition="in" filter="strips(downRight)">
                                      <p:cBhvr>
                                        <p:cTn id="34" dur="3000"/>
                                        <p:tgtEl>
                                          <p:spTgt spid="22016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220168"/>
                                        </p:tgtEl>
                                        <p:attrNameLst>
                                          <p:attrName>style.visibility</p:attrName>
                                        </p:attrNameLst>
                                      </p:cBhvr>
                                      <p:to>
                                        <p:strVal val="visible"/>
                                      </p:to>
                                    </p:set>
                                    <p:animEffect transition="in" filter="strips(downRight)">
                                      <p:cBhvr>
                                        <p:cTn id="39" dur="3000"/>
                                        <p:tgtEl>
                                          <p:spTgt spid="22016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0169"/>
                                        </p:tgtEl>
                                        <p:attrNameLst>
                                          <p:attrName>style.visibility</p:attrName>
                                        </p:attrNameLst>
                                      </p:cBhvr>
                                      <p:to>
                                        <p:strVal val="visible"/>
                                      </p:to>
                                    </p:set>
                                    <p:animEffect transition="in" filter="strips(downRight)">
                                      <p:cBhvr>
                                        <p:cTn id="44" dur="500"/>
                                        <p:tgtEl>
                                          <p:spTgt spid="22016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220170"/>
                                        </p:tgtEl>
                                        <p:attrNameLst>
                                          <p:attrName>style.visibility</p:attrName>
                                        </p:attrNameLst>
                                      </p:cBhvr>
                                      <p:to>
                                        <p:strVal val="visible"/>
                                      </p:to>
                                    </p:set>
                                    <p:animEffect transition="in" filter="strips(downRight)">
                                      <p:cBhvr>
                                        <p:cTn id="49" dur="500"/>
                                        <p:tgtEl>
                                          <p:spTgt spid="22017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6" fill="hold" grpId="0" nodeType="clickEffect">
                                  <p:stCondLst>
                                    <p:cond delay="0"/>
                                  </p:stCondLst>
                                  <p:childTnLst>
                                    <p:set>
                                      <p:cBhvr>
                                        <p:cTn id="53" dur="1" fill="hold">
                                          <p:stCondLst>
                                            <p:cond delay="0"/>
                                          </p:stCondLst>
                                        </p:cTn>
                                        <p:tgtEl>
                                          <p:spTgt spid="220171"/>
                                        </p:tgtEl>
                                        <p:attrNameLst>
                                          <p:attrName>style.visibility</p:attrName>
                                        </p:attrNameLst>
                                      </p:cBhvr>
                                      <p:to>
                                        <p:strVal val="visible"/>
                                      </p:to>
                                    </p:set>
                                    <p:animEffect transition="in" filter="strips(downRight)">
                                      <p:cBhvr>
                                        <p:cTn id="54" dur="500"/>
                                        <p:tgtEl>
                                          <p:spTgt spid="220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p:bldP spid="220164" grpId="0"/>
      <p:bldP spid="220165" grpId="0"/>
      <p:bldP spid="220166" grpId="0"/>
      <p:bldP spid="220167" grpId="0"/>
      <p:bldP spid="220168" grpId="0"/>
      <p:bldP spid="220169" grpId="0"/>
      <p:bldP spid="220170" grpId="0"/>
      <p:bldP spid="2201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dt" sz="half" idx="10"/>
          </p:nvPr>
        </p:nvSpPr>
        <p:spPr/>
        <p:txBody>
          <a:bodyPr/>
          <a:lstStyle/>
          <a:p>
            <a:pPr>
              <a:defRPr/>
            </a:pPr>
            <a:fld id="{CCB1EA22-D4EF-4C7E-BA41-B439C0C6A110}" type="datetime1">
              <a:rPr lang="en-US" smtClean="0"/>
              <a:t>4/11/2019</a:t>
            </a:fld>
            <a:endParaRPr lang="en-US" altLang="en-US"/>
          </a:p>
        </p:txBody>
      </p:sp>
      <p:sp>
        <p:nvSpPr>
          <p:cNvPr id="5"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01AB81D-FBEC-4674-94DC-2B2B6C736880}" type="slidenum">
              <a:rPr lang="en-US" altLang="en-US" sz="1000">
                <a:latin typeface="Arial" panose="020B0604020202020204" pitchFamily="34" charset="0"/>
              </a:rPr>
              <a:pPr/>
              <a:t>9</a:t>
            </a:fld>
            <a:endParaRPr lang="en-US" altLang="en-US" sz="1000">
              <a:latin typeface="Arial" panose="020B0604020202020204" pitchFamily="34" charset="0"/>
            </a:endParaRPr>
          </a:p>
        </p:txBody>
      </p:sp>
      <p:pic>
        <p:nvPicPr>
          <p:cNvPr id="7" name="Picture 6" descr="logo utp 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4" y="76200"/>
            <a:ext cx="1002451" cy="990600"/>
          </a:xfrm>
          <a:prstGeom prst="rect">
            <a:avLst/>
          </a:prstGeom>
          <a:noFill/>
          <a:ln>
            <a:noFill/>
          </a:ln>
        </p:spPr>
      </p:pic>
      <p:sp>
        <p:nvSpPr>
          <p:cNvPr id="2" name="Footer Placeholder 1"/>
          <p:cNvSpPr>
            <a:spLocks noGrp="1"/>
          </p:cNvSpPr>
          <p:nvPr>
            <p:ph type="ftr" sz="quarter" idx="11"/>
          </p:nvPr>
        </p:nvSpPr>
        <p:spPr>
          <a:xfrm>
            <a:off x="1524000" y="6248400"/>
            <a:ext cx="6629400" cy="365125"/>
          </a:xfrm>
        </p:spPr>
        <p:txBody>
          <a:bodyPr/>
          <a:lstStyle/>
          <a:p>
            <a:pPr>
              <a:defRPr/>
            </a:pPr>
            <a:r>
              <a:rPr lang="en-US" altLang="en-US" sz="1050" b="1" dirty="0" smtClean="0">
                <a:latin typeface="Arial" panose="020B0604020202020204" pitchFamily="34" charset="0"/>
                <a:cs typeface="Arial" panose="020B0604020202020204" pitchFamily="34" charset="0"/>
              </a:rPr>
              <a:t>VISI</a:t>
            </a:r>
          </a:p>
          <a:p>
            <a:pPr>
              <a:defRPr/>
            </a:pPr>
            <a:r>
              <a:rPr lang="en-US" altLang="en-US" sz="1050" b="1" dirty="0" err="1" smtClean="0">
                <a:latin typeface="Arial" panose="020B0604020202020204" pitchFamily="34" charset="0"/>
                <a:cs typeface="Arial" panose="020B0604020202020204" pitchFamily="34" charset="0"/>
              </a:rPr>
              <a:t>Menjadi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salah</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satu</a:t>
            </a:r>
            <a:r>
              <a:rPr lang="en-US" altLang="en-US" sz="1050" b="1" dirty="0" smtClean="0">
                <a:latin typeface="Arial" panose="020B0604020202020204" pitchFamily="34" charset="0"/>
                <a:cs typeface="Arial" panose="020B0604020202020204" pitchFamily="34" charset="0"/>
              </a:rPr>
              <a:t> program </a:t>
            </a:r>
            <a:r>
              <a:rPr lang="en-US" altLang="en-US" sz="1050" b="1" dirty="0" err="1" smtClean="0">
                <a:latin typeface="Arial" panose="020B0604020202020204" pitchFamily="34" charset="0"/>
                <a:cs typeface="Arial" panose="020B0604020202020204" pitchFamily="34" charset="0"/>
              </a:rPr>
              <a:t>studi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terkemuka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dalam</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bidang</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Teknik</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Elektro</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baik</a:t>
            </a:r>
            <a:r>
              <a:rPr lang="en-US" altLang="en-US" sz="1050" b="1" dirty="0" smtClean="0">
                <a:latin typeface="Arial" panose="020B0604020202020204" pitchFamily="34" charset="0"/>
                <a:cs typeface="Arial" panose="020B0604020202020204" pitchFamily="34" charset="0"/>
              </a:rPr>
              <a:t> regional </a:t>
            </a:r>
            <a:r>
              <a:rPr lang="en-US" altLang="en-US" sz="1050" b="1" dirty="0" err="1" smtClean="0">
                <a:latin typeface="Arial" panose="020B0604020202020204" pitchFamily="34" charset="0"/>
                <a:cs typeface="Arial" panose="020B0604020202020204" pitchFamily="34" charset="0"/>
              </a:rPr>
              <a:t>maupun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nasional</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melalui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pengembangan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Sumber</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Daya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Manusia</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berorientasi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ilmu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pengetahuan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teknologi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serta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memiliki</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sifat</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dan</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perilaku</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profesional</a:t>
            </a:r>
            <a:r>
              <a:rPr lang="en-US" altLang="en-US" sz="1050" b="1" dirty="0" smtClean="0">
                <a:latin typeface="Arial" panose="020B0604020202020204" pitchFamily="34" charset="0"/>
                <a:cs typeface="Arial" panose="020B0604020202020204" pitchFamily="34" charset="0"/>
              </a:rPr>
              <a:t> yang </a:t>
            </a:r>
            <a:r>
              <a:rPr lang="en-US" altLang="en-US" sz="1050" b="1" dirty="0" err="1" smtClean="0">
                <a:latin typeface="Arial" panose="020B0604020202020204" pitchFamily="34" charset="0"/>
                <a:cs typeface="Arial" panose="020B0604020202020204" pitchFamily="34" charset="0"/>
              </a:rPr>
              <a:t>berintegritas</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pada</a:t>
            </a:r>
            <a:r>
              <a:rPr lang="en-US" altLang="en-US" sz="1050" b="1" dirty="0" smtClean="0">
                <a:latin typeface="Arial" panose="020B0604020202020204" pitchFamily="34" charset="0"/>
                <a:cs typeface="Arial" panose="020B0604020202020204" pitchFamily="34" charset="0"/>
              </a:rPr>
              <a:t> </a:t>
            </a:r>
            <a:r>
              <a:rPr lang="en-US" altLang="en-US" sz="1050" b="1" dirty="0" err="1" smtClean="0">
                <a:latin typeface="Arial" panose="020B0604020202020204" pitchFamily="34" charset="0"/>
                <a:cs typeface="Arial" panose="020B0604020202020204" pitchFamily="34" charset="0"/>
              </a:rPr>
              <a:t>tahun</a:t>
            </a:r>
            <a:r>
              <a:rPr lang="en-US" altLang="en-US" sz="1050" b="1" dirty="0" smtClean="0">
                <a:latin typeface="Arial" panose="020B0604020202020204" pitchFamily="34" charset="0"/>
                <a:cs typeface="Arial" panose="020B0604020202020204" pitchFamily="34" charset="0"/>
              </a:rPr>
              <a:t> 2025.</a:t>
            </a:r>
            <a:endParaRPr lang="en-US" altLang="en-US" sz="105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27522" y="228600"/>
            <a:ext cx="3352800" cy="733425"/>
          </a:xfrm>
          <a:prstGeom prst="rect">
            <a:avLst/>
          </a:prstGeom>
        </p:spPr>
      </p:pic>
      <p:pic>
        <p:nvPicPr>
          <p:cNvPr id="8" name="Picture 7"/>
          <p:cNvPicPr>
            <a:picLocks noChangeAspect="1"/>
          </p:cNvPicPr>
          <p:nvPr/>
        </p:nvPicPr>
        <p:blipFill>
          <a:blip r:embed="rId5"/>
          <a:stretch>
            <a:fillRect/>
          </a:stretch>
        </p:blipFill>
        <p:spPr>
          <a:xfrm>
            <a:off x="533400" y="1066800"/>
            <a:ext cx="7391400" cy="1797221"/>
          </a:xfrm>
          <a:prstGeom prst="rect">
            <a:avLst/>
          </a:prstGeom>
        </p:spPr>
      </p:pic>
      <p:pic>
        <p:nvPicPr>
          <p:cNvPr id="9" name="Picture 8"/>
          <p:cNvPicPr>
            <a:picLocks noChangeAspect="1"/>
          </p:cNvPicPr>
          <p:nvPr/>
        </p:nvPicPr>
        <p:blipFill>
          <a:blip r:embed="rId6"/>
          <a:stretch>
            <a:fillRect/>
          </a:stretch>
        </p:blipFill>
        <p:spPr>
          <a:xfrm>
            <a:off x="457200" y="2967994"/>
            <a:ext cx="8420100" cy="1162050"/>
          </a:xfrm>
          <a:prstGeom prst="rect">
            <a:avLst/>
          </a:prstGeom>
        </p:spPr>
      </p:pic>
      <p:pic>
        <p:nvPicPr>
          <p:cNvPr id="10" name="Picture 9"/>
          <p:cNvPicPr>
            <a:picLocks noChangeAspect="1"/>
          </p:cNvPicPr>
          <p:nvPr/>
        </p:nvPicPr>
        <p:blipFill>
          <a:blip r:embed="rId7"/>
          <a:stretch>
            <a:fillRect/>
          </a:stretch>
        </p:blipFill>
        <p:spPr>
          <a:xfrm>
            <a:off x="3200400" y="4205947"/>
            <a:ext cx="2647950" cy="1825291"/>
          </a:xfrm>
          <a:prstGeom prst="rect">
            <a:avLst/>
          </a:prstGeom>
        </p:spPr>
      </p:pic>
    </p:spTree>
    <p:extLst>
      <p:ext uri="{BB962C8B-B14F-4D97-AF65-F5344CB8AC3E}">
        <p14:creationId xmlns:p14="http://schemas.microsoft.com/office/powerpoint/2010/main" val="22509954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dt" sz="half" idx="10"/>
          </p:nvPr>
        </p:nvSpPr>
        <p:spPr/>
        <p:txBody>
          <a:bodyPr/>
          <a:lstStyle/>
          <a:p>
            <a:pPr>
              <a:defRPr/>
            </a:pPr>
            <a:fld id="{5910DB64-22D3-4FB3-BA6A-002FA93EAA32}" type="datetime1">
              <a:rPr lang="en-US"/>
              <a:pPr>
                <a:defRPr/>
              </a:pPr>
              <a:t>4/11/2019</a:t>
            </a:fld>
            <a:endParaRPr lang="en-US" altLang="en-US"/>
          </a:p>
        </p:txBody>
      </p:sp>
      <p:sp>
        <p:nvSpPr>
          <p:cNvPr id="9"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B29B5922-B613-43E9-B8D1-A22947187DAC}" type="slidenum">
              <a:rPr lang="en-US" altLang="en-US" sz="1000">
                <a:latin typeface="Arial" panose="020B0604020202020204" pitchFamily="34" charset="0"/>
              </a:rPr>
              <a:pPr/>
              <a:t>90</a:t>
            </a:fld>
            <a:endParaRPr lang="en-US" altLang="en-US" sz="1000">
              <a:latin typeface="Arial" panose="020B0604020202020204" pitchFamily="34" charset="0"/>
            </a:endParaRPr>
          </a:p>
        </p:txBody>
      </p:sp>
      <p:sp>
        <p:nvSpPr>
          <p:cNvPr id="221186" name="Rectangle 2"/>
          <p:cNvSpPr>
            <a:spLocks noChangeArrowheads="1"/>
          </p:cNvSpPr>
          <p:nvPr/>
        </p:nvSpPr>
        <p:spPr bwMode="auto">
          <a:xfrm>
            <a:off x="304800" y="152400"/>
            <a:ext cx="3551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sv-SE" altLang="en-US" b="1"/>
              <a:t>1. 1. 2   Sistem Transmisi</a:t>
            </a:r>
          </a:p>
        </p:txBody>
      </p:sp>
      <p:sp>
        <p:nvSpPr>
          <p:cNvPr id="221187" name="Rectangle 3"/>
          <p:cNvSpPr>
            <a:spLocks noChangeArrowheads="1"/>
          </p:cNvSpPr>
          <p:nvPr/>
        </p:nvSpPr>
        <p:spPr bwMode="auto">
          <a:xfrm>
            <a:off x="304800" y="6858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Sebelum energi listrik ditransmisikan maka hal pertama yang dilakukan adalah menaikkan tegangan </a:t>
            </a:r>
            <a:r>
              <a:rPr lang="sv-SE" altLang="en-US" sz="1800" i="1"/>
              <a:t>generator </a:t>
            </a:r>
            <a:r>
              <a:rPr lang="sv-SE" altLang="en-US" sz="1800"/>
              <a:t>.</a:t>
            </a:r>
            <a:r>
              <a:rPr lang="en-US" altLang="en-US" sz="1800" b="1"/>
              <a:t> </a:t>
            </a:r>
          </a:p>
        </p:txBody>
      </p:sp>
      <p:sp>
        <p:nvSpPr>
          <p:cNvPr id="221188" name="Rectangle 4"/>
          <p:cNvSpPr>
            <a:spLocks noChangeArrowheads="1"/>
          </p:cNvSpPr>
          <p:nvPr/>
        </p:nvSpPr>
        <p:spPr bwMode="auto">
          <a:xfrm>
            <a:off x="304800" y="1371600"/>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Di Indonesia level tegangan Transmisi adalah 70kV, 150 kV dan 500 kV.</a:t>
            </a:r>
            <a:r>
              <a:rPr lang="en-US" altLang="en-US" sz="1800" b="1"/>
              <a:t> </a:t>
            </a:r>
          </a:p>
        </p:txBody>
      </p:sp>
      <p:sp>
        <p:nvSpPr>
          <p:cNvPr id="221189" name="Rectangle 5"/>
          <p:cNvSpPr>
            <a:spLocks noChangeArrowheads="1"/>
          </p:cNvSpPr>
          <p:nvPr/>
        </p:nvSpPr>
        <p:spPr bwMode="auto">
          <a:xfrm>
            <a:off x="304800" y="1768475"/>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Di samping saluran udara tegangan tinggi terdapat pula saluran tegangan tinggi bawah tanah</a:t>
            </a:r>
            <a:r>
              <a:rPr lang="en-US" altLang="en-US" sz="1800" b="1"/>
              <a:t> </a:t>
            </a:r>
          </a:p>
        </p:txBody>
      </p:sp>
      <p:sp>
        <p:nvSpPr>
          <p:cNvPr id="221190" name="Rectangle 6"/>
          <p:cNvSpPr>
            <a:spLocks noChangeArrowheads="1"/>
          </p:cNvSpPr>
          <p:nvPr/>
        </p:nvSpPr>
        <p:spPr bwMode="auto">
          <a:xfrm>
            <a:off x="304800" y="2741613"/>
            <a:ext cx="8229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Sering pula interkoneksi antara dua sistem pada pulau-pulau yang berbeda dilakukan dengan menggunakan kabel dibawah laut yang sering disebut sebagai </a:t>
            </a:r>
            <a:r>
              <a:rPr lang="sv-SE" altLang="en-US" sz="1800" i="1"/>
              <a:t>submarine cable</a:t>
            </a:r>
            <a:r>
              <a:rPr lang="sv-SE" altLang="en-US" sz="1800"/>
              <a:t>.</a:t>
            </a:r>
            <a:r>
              <a:rPr lang="en-US" altLang="en-US" sz="1800" b="1"/>
              <a:t> </a:t>
            </a:r>
          </a:p>
        </p:txBody>
      </p:sp>
      <p:sp>
        <p:nvSpPr>
          <p:cNvPr id="221191" name="Rectangle 7"/>
          <p:cNvSpPr>
            <a:spLocks noChangeArrowheads="1"/>
          </p:cNvSpPr>
          <p:nvPr/>
        </p:nvSpPr>
        <p:spPr bwMode="auto">
          <a:xfrm>
            <a:off x="304800" y="38100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Gardu induk digunakan pula sebagai tempat transit daya listrik dari satu penyulang ke penyulang lain sehingga dapat juga disebut sebagai gardu atau tempat interkoneksi</a:t>
            </a:r>
            <a:r>
              <a:rPr lang="en-US" altLang="en-US" sz="1800" b="1"/>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1186"/>
                                        </p:tgtEl>
                                        <p:attrNameLst>
                                          <p:attrName>style.visibility</p:attrName>
                                        </p:attrNameLst>
                                      </p:cBhvr>
                                      <p:to>
                                        <p:strVal val="visible"/>
                                      </p:to>
                                    </p:set>
                                    <p:anim calcmode="lin" valueType="num">
                                      <p:cBhvr>
                                        <p:cTn id="7" dur="2000" fill="hold"/>
                                        <p:tgtEl>
                                          <p:spTgt spid="221186"/>
                                        </p:tgtEl>
                                        <p:attrNameLst>
                                          <p:attrName>ppt_x</p:attrName>
                                        </p:attrNameLst>
                                      </p:cBhvr>
                                      <p:tavLst>
                                        <p:tav tm="0">
                                          <p:val>
                                            <p:strVal val="#ppt_x-.2"/>
                                          </p:val>
                                        </p:tav>
                                        <p:tav tm="100000">
                                          <p:val>
                                            <p:strVal val="#ppt_x"/>
                                          </p:val>
                                        </p:tav>
                                      </p:tavLst>
                                    </p:anim>
                                    <p:anim calcmode="lin" valueType="num">
                                      <p:cBhvr>
                                        <p:cTn id="8" dur="2000" fill="hold"/>
                                        <p:tgtEl>
                                          <p:spTgt spid="2211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221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21187"/>
                                        </p:tgtEl>
                                        <p:attrNameLst>
                                          <p:attrName>style.visibility</p:attrName>
                                        </p:attrNameLst>
                                      </p:cBhvr>
                                      <p:to>
                                        <p:strVal val="visible"/>
                                      </p:to>
                                    </p:set>
                                    <p:animEffect transition="in" filter="strips(downRight)">
                                      <p:cBhvr>
                                        <p:cTn id="14" dur="500"/>
                                        <p:tgtEl>
                                          <p:spTgt spid="2211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21188"/>
                                        </p:tgtEl>
                                        <p:attrNameLst>
                                          <p:attrName>style.visibility</p:attrName>
                                        </p:attrNameLst>
                                      </p:cBhvr>
                                      <p:to>
                                        <p:strVal val="visible"/>
                                      </p:to>
                                    </p:set>
                                    <p:animEffect transition="in" filter="strips(downRight)">
                                      <p:cBhvr>
                                        <p:cTn id="19" dur="500"/>
                                        <p:tgtEl>
                                          <p:spTgt spid="22118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1189"/>
                                        </p:tgtEl>
                                        <p:attrNameLst>
                                          <p:attrName>style.visibility</p:attrName>
                                        </p:attrNameLst>
                                      </p:cBhvr>
                                      <p:to>
                                        <p:strVal val="visible"/>
                                      </p:to>
                                    </p:set>
                                    <p:anim calcmode="lin" valueType="num">
                                      <p:cBhvr>
                                        <p:cTn id="24" dur="1000" fill="hold"/>
                                        <p:tgtEl>
                                          <p:spTgt spid="221189"/>
                                        </p:tgtEl>
                                        <p:attrNameLst>
                                          <p:attrName>ppt_x</p:attrName>
                                        </p:attrNameLst>
                                      </p:cBhvr>
                                      <p:tavLst>
                                        <p:tav tm="0">
                                          <p:val>
                                            <p:strVal val="#ppt_x-.2"/>
                                          </p:val>
                                        </p:tav>
                                        <p:tav tm="100000">
                                          <p:val>
                                            <p:strVal val="#ppt_x"/>
                                          </p:val>
                                        </p:tav>
                                      </p:tavLst>
                                    </p:anim>
                                    <p:anim calcmode="lin" valueType="num">
                                      <p:cBhvr>
                                        <p:cTn id="25" dur="1000" fill="hold"/>
                                        <p:tgtEl>
                                          <p:spTgt spid="22118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118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21190"/>
                                        </p:tgtEl>
                                        <p:attrNameLst>
                                          <p:attrName>style.visibility</p:attrName>
                                        </p:attrNameLst>
                                      </p:cBhvr>
                                      <p:to>
                                        <p:strVal val="visible"/>
                                      </p:to>
                                    </p:set>
                                    <p:animEffect transition="in" filter="strips(downRight)">
                                      <p:cBhvr>
                                        <p:cTn id="31" dur="3000"/>
                                        <p:tgtEl>
                                          <p:spTgt spid="22119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221191"/>
                                        </p:tgtEl>
                                        <p:attrNameLst>
                                          <p:attrName>style.visibility</p:attrName>
                                        </p:attrNameLst>
                                      </p:cBhvr>
                                      <p:to>
                                        <p:strVal val="visible"/>
                                      </p:to>
                                    </p:set>
                                    <p:animEffect transition="in" filter="strips(downRight)">
                                      <p:cBhvr>
                                        <p:cTn id="36" dur="2000"/>
                                        <p:tgtEl>
                                          <p:spTgt spid="22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p:bldP spid="221187" grpId="0"/>
      <p:bldP spid="221188" grpId="0"/>
      <p:bldP spid="221189" grpId="0"/>
      <p:bldP spid="221190" grpId="0"/>
      <p:bldP spid="22119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Grp="1" noChangeArrowheads="1"/>
          </p:cNvSpPr>
          <p:nvPr>
            <p:ph type="dt" sz="half" idx="10"/>
          </p:nvPr>
        </p:nvSpPr>
        <p:spPr/>
        <p:txBody>
          <a:bodyPr/>
          <a:lstStyle/>
          <a:p>
            <a:pPr>
              <a:defRPr/>
            </a:pPr>
            <a:fld id="{A169B3EB-39EA-4336-99BE-E17F2EFCB6F2}" type="datetime1">
              <a:rPr lang="en-US"/>
              <a:pPr>
                <a:defRPr/>
              </a:pPr>
              <a:t>4/11/2019</a:t>
            </a:fld>
            <a:endParaRPr lang="en-US" altLang="en-US"/>
          </a:p>
        </p:txBody>
      </p:sp>
      <p:sp>
        <p:nvSpPr>
          <p:cNvPr id="12"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7FC36CBD-9A3D-4605-AD9E-039481C5881E}" type="slidenum">
              <a:rPr lang="en-US" altLang="en-US" sz="1000">
                <a:latin typeface="Arial" panose="020B0604020202020204" pitchFamily="34" charset="0"/>
              </a:rPr>
              <a:pPr/>
              <a:t>91</a:t>
            </a:fld>
            <a:endParaRPr lang="en-US" altLang="en-US" sz="1000">
              <a:latin typeface="Arial" panose="020B0604020202020204" pitchFamily="34" charset="0"/>
            </a:endParaRPr>
          </a:p>
        </p:txBody>
      </p:sp>
      <p:sp>
        <p:nvSpPr>
          <p:cNvPr id="222210" name="Rectangle 2"/>
          <p:cNvSpPr>
            <a:spLocks noChangeArrowheads="1"/>
          </p:cNvSpPr>
          <p:nvPr/>
        </p:nvSpPr>
        <p:spPr bwMode="auto">
          <a:xfrm>
            <a:off x="228600" y="304800"/>
            <a:ext cx="7353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Terdapat berbagai macam jenis Gardu yang bisa dikategorikan menurut:</a:t>
            </a:r>
            <a:r>
              <a:rPr lang="en-US" altLang="en-US" sz="1800" b="1"/>
              <a:t> </a:t>
            </a:r>
          </a:p>
        </p:txBody>
      </p:sp>
      <p:sp>
        <p:nvSpPr>
          <p:cNvPr id="222211" name="Rectangle 3"/>
          <p:cNvSpPr>
            <a:spLocks noChangeArrowheads="1"/>
          </p:cNvSpPr>
          <p:nvPr/>
        </p:nvSpPr>
        <p:spPr bwMode="auto">
          <a:xfrm>
            <a:off x="609600" y="685800"/>
            <a:ext cx="206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28600" algn="l"/>
              </a:tabLst>
              <a:defRPr sz="2400">
                <a:solidFill>
                  <a:schemeClr val="tx1"/>
                </a:solidFill>
                <a:latin typeface="Bradley Hand ITC" panose="03070402050302030203" pitchFamily="66" charset="0"/>
              </a:defRPr>
            </a:lvl1pPr>
            <a:lvl2pPr marL="742950" indent="-285750">
              <a:tabLst>
                <a:tab pos="228600" algn="l"/>
              </a:tabLst>
              <a:defRPr sz="2400">
                <a:solidFill>
                  <a:schemeClr val="tx1"/>
                </a:solidFill>
                <a:latin typeface="Bradley Hand ITC" panose="03070402050302030203" pitchFamily="66" charset="0"/>
              </a:defRPr>
            </a:lvl2pPr>
            <a:lvl3pPr marL="1143000" indent="-228600">
              <a:tabLst>
                <a:tab pos="228600" algn="l"/>
              </a:tabLst>
              <a:defRPr sz="2400">
                <a:solidFill>
                  <a:schemeClr val="tx1"/>
                </a:solidFill>
                <a:latin typeface="Bradley Hand ITC" panose="03070402050302030203" pitchFamily="66" charset="0"/>
              </a:defRPr>
            </a:lvl3pPr>
            <a:lvl4pPr marL="1600200" indent="-228600">
              <a:tabLst>
                <a:tab pos="228600" algn="l"/>
              </a:tabLst>
              <a:defRPr sz="2400">
                <a:solidFill>
                  <a:schemeClr val="tx1"/>
                </a:solidFill>
                <a:latin typeface="Bradley Hand ITC" panose="03070402050302030203" pitchFamily="66" charset="0"/>
              </a:defRPr>
            </a:lvl4pPr>
            <a:lvl5pPr marL="2057400" indent="-228600">
              <a:tabLst>
                <a:tab pos="2286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9pPr>
          </a:lstStyle>
          <a:p>
            <a:pPr algn="ctr" eaLnBrk="1" hangingPunct="1"/>
            <a:r>
              <a:rPr lang="sv-SE" altLang="en-US" sz="1800"/>
              <a:t>Level tegangannya</a:t>
            </a:r>
            <a:endParaRPr lang="en-US" altLang="en-US" sz="1800"/>
          </a:p>
        </p:txBody>
      </p:sp>
      <p:sp>
        <p:nvSpPr>
          <p:cNvPr id="222212" name="Rectangle 4"/>
          <p:cNvSpPr>
            <a:spLocks noChangeArrowheads="1"/>
          </p:cNvSpPr>
          <p:nvPr/>
        </p:nvSpPr>
        <p:spPr bwMode="auto">
          <a:xfrm>
            <a:off x="609600" y="1066800"/>
            <a:ext cx="1284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28600" algn="l"/>
              </a:tabLst>
              <a:defRPr sz="2400">
                <a:solidFill>
                  <a:schemeClr val="tx1"/>
                </a:solidFill>
                <a:latin typeface="Bradley Hand ITC" panose="03070402050302030203" pitchFamily="66" charset="0"/>
              </a:defRPr>
            </a:lvl1pPr>
            <a:lvl2pPr marL="742950" indent="-285750">
              <a:tabLst>
                <a:tab pos="228600" algn="l"/>
              </a:tabLst>
              <a:defRPr sz="2400">
                <a:solidFill>
                  <a:schemeClr val="tx1"/>
                </a:solidFill>
                <a:latin typeface="Bradley Hand ITC" panose="03070402050302030203" pitchFamily="66" charset="0"/>
              </a:defRPr>
            </a:lvl2pPr>
            <a:lvl3pPr marL="1143000" indent="-228600">
              <a:tabLst>
                <a:tab pos="228600" algn="l"/>
              </a:tabLst>
              <a:defRPr sz="2400">
                <a:solidFill>
                  <a:schemeClr val="tx1"/>
                </a:solidFill>
                <a:latin typeface="Bradley Hand ITC" panose="03070402050302030203" pitchFamily="66" charset="0"/>
              </a:defRPr>
            </a:lvl3pPr>
            <a:lvl4pPr marL="1600200" indent="-228600">
              <a:tabLst>
                <a:tab pos="228600" algn="l"/>
              </a:tabLst>
              <a:defRPr sz="2400">
                <a:solidFill>
                  <a:schemeClr val="tx1"/>
                </a:solidFill>
                <a:latin typeface="Bradley Hand ITC" panose="03070402050302030203" pitchFamily="66" charset="0"/>
              </a:defRPr>
            </a:lvl4pPr>
            <a:lvl5pPr marL="2057400" indent="-228600">
              <a:tabLst>
                <a:tab pos="2286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9pPr>
          </a:lstStyle>
          <a:p>
            <a:pPr algn="ctr" eaLnBrk="1" hangingPunct="1"/>
            <a:r>
              <a:rPr lang="sv-SE" altLang="en-US" sz="1800"/>
              <a:t>Fungsinya</a:t>
            </a:r>
          </a:p>
        </p:txBody>
      </p:sp>
      <p:sp>
        <p:nvSpPr>
          <p:cNvPr id="222213" name="Rectangle 5"/>
          <p:cNvSpPr>
            <a:spLocks noChangeArrowheads="1"/>
          </p:cNvSpPr>
          <p:nvPr/>
        </p:nvSpPr>
        <p:spPr bwMode="auto">
          <a:xfrm>
            <a:off x="609600" y="1447800"/>
            <a:ext cx="2560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28600" algn="l"/>
              </a:tabLst>
              <a:defRPr sz="2400">
                <a:solidFill>
                  <a:schemeClr val="tx1"/>
                </a:solidFill>
                <a:latin typeface="Bradley Hand ITC" panose="03070402050302030203" pitchFamily="66" charset="0"/>
              </a:defRPr>
            </a:lvl1pPr>
            <a:lvl2pPr marL="742950" indent="-285750">
              <a:tabLst>
                <a:tab pos="228600" algn="l"/>
              </a:tabLst>
              <a:defRPr sz="2400">
                <a:solidFill>
                  <a:schemeClr val="tx1"/>
                </a:solidFill>
                <a:latin typeface="Bradley Hand ITC" panose="03070402050302030203" pitchFamily="66" charset="0"/>
              </a:defRPr>
            </a:lvl2pPr>
            <a:lvl3pPr marL="1143000" indent="-228600">
              <a:tabLst>
                <a:tab pos="228600" algn="l"/>
              </a:tabLst>
              <a:defRPr sz="2400">
                <a:solidFill>
                  <a:schemeClr val="tx1"/>
                </a:solidFill>
                <a:latin typeface="Bradley Hand ITC" panose="03070402050302030203" pitchFamily="66" charset="0"/>
              </a:defRPr>
            </a:lvl3pPr>
            <a:lvl4pPr marL="1600200" indent="-228600">
              <a:tabLst>
                <a:tab pos="228600" algn="l"/>
              </a:tabLst>
              <a:defRPr sz="2400">
                <a:solidFill>
                  <a:schemeClr val="tx1"/>
                </a:solidFill>
                <a:latin typeface="Bradley Hand ITC" panose="03070402050302030203" pitchFamily="66" charset="0"/>
              </a:defRPr>
            </a:lvl4pPr>
            <a:lvl5pPr marL="2057400" indent="-228600">
              <a:tabLst>
                <a:tab pos="2286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228600" algn="l"/>
              </a:tabLst>
              <a:defRPr sz="2400">
                <a:solidFill>
                  <a:schemeClr val="tx1"/>
                </a:solidFill>
                <a:latin typeface="Bradley Hand ITC" panose="03070402050302030203" pitchFamily="66" charset="0"/>
              </a:defRPr>
            </a:lvl9pPr>
          </a:lstStyle>
          <a:p>
            <a:pPr algn="ctr" eaLnBrk="1" hangingPunct="1"/>
            <a:r>
              <a:rPr lang="sv-SE" altLang="en-US" sz="1800"/>
              <a:t>Sistem konfigurasinya.</a:t>
            </a:r>
          </a:p>
        </p:txBody>
      </p:sp>
      <p:sp>
        <p:nvSpPr>
          <p:cNvPr id="222214" name="Rectangle 6"/>
          <p:cNvSpPr>
            <a:spLocks noChangeArrowheads="1"/>
          </p:cNvSpPr>
          <p:nvPr/>
        </p:nvSpPr>
        <p:spPr bwMode="auto">
          <a:xfrm>
            <a:off x="228600" y="1905000"/>
            <a:ext cx="4005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t>Terdapat dua jenis Gardu Induk, yaitu:</a:t>
            </a:r>
            <a:endParaRPr lang="en-US" altLang="en-US" sz="1800" b="1"/>
          </a:p>
        </p:txBody>
      </p:sp>
      <p:sp>
        <p:nvSpPr>
          <p:cNvPr id="222215" name="Rectangle 7"/>
          <p:cNvSpPr>
            <a:spLocks noChangeArrowheads="1"/>
          </p:cNvSpPr>
          <p:nvPr/>
        </p:nvSpPr>
        <p:spPr bwMode="auto">
          <a:xfrm>
            <a:off x="4267200" y="1905000"/>
            <a:ext cx="2151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en-US" altLang="en-US" sz="1800"/>
              <a:t>Indoor atu </a:t>
            </a:r>
            <a:r>
              <a:rPr lang="en-US" altLang="en-US" sz="1800" i="1"/>
              <a:t>Outdoors</a:t>
            </a:r>
            <a:r>
              <a:rPr lang="en-US" altLang="en-US" sz="1800" b="1"/>
              <a:t> </a:t>
            </a:r>
          </a:p>
        </p:txBody>
      </p:sp>
      <p:sp>
        <p:nvSpPr>
          <p:cNvPr id="222216" name="Rectangle 8"/>
          <p:cNvSpPr>
            <a:spLocks noChangeArrowheads="1"/>
          </p:cNvSpPr>
          <p:nvPr/>
        </p:nvSpPr>
        <p:spPr bwMode="auto">
          <a:xfrm>
            <a:off x="228600" y="2743200"/>
            <a:ext cx="331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sv-SE" altLang="en-US"/>
              <a:t>1.1.3   </a:t>
            </a:r>
            <a:r>
              <a:rPr lang="sv-SE" altLang="en-US" b="1"/>
              <a:t>Sistem Distribusi</a:t>
            </a:r>
          </a:p>
        </p:txBody>
      </p:sp>
      <p:sp>
        <p:nvSpPr>
          <p:cNvPr id="222217" name="Rectangle 9"/>
          <p:cNvSpPr>
            <a:spLocks noChangeArrowheads="1"/>
          </p:cNvSpPr>
          <p:nvPr/>
        </p:nvSpPr>
        <p:spPr bwMode="auto">
          <a:xfrm>
            <a:off x="228600" y="3352800"/>
            <a:ext cx="8404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Sistem distribusi tenaga listrik meliputi semua jaringan tegangan menengah 20 kV dan semua jaringan tegangan rendah 380/220 V hingga meter-meter pelanggan</a:t>
            </a:r>
            <a:r>
              <a:rPr lang="en-US" altLang="en-US" sz="1800" b="1"/>
              <a:t> </a:t>
            </a:r>
          </a:p>
        </p:txBody>
      </p:sp>
      <p:sp>
        <p:nvSpPr>
          <p:cNvPr id="222218" name="Rectangle 10"/>
          <p:cNvSpPr>
            <a:spLocks noChangeArrowheads="1"/>
          </p:cNvSpPr>
          <p:nvPr/>
        </p:nvSpPr>
        <p:spPr bwMode="auto">
          <a:xfrm>
            <a:off x="228600" y="4113213"/>
            <a:ext cx="8382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1" hangingPunct="1"/>
            <a:r>
              <a:rPr lang="sv-SE" altLang="en-US" sz="1800"/>
              <a:t>Para pelanggan listrik dilayani dengan menarik kabel tegangan rendah atau dapat juga dilayani secara khusus dengan menggunakan jaringan tegangan menengah baik 150kV ataupun dengan jaringan tegangan 20kV</a:t>
            </a:r>
            <a:r>
              <a:rPr lang="en-US" altLang="en-US" sz="1800" b="1"/>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strips(downRight)">
                                      <p:cBhvr>
                                        <p:cTn id="7" dur="3000"/>
                                        <p:tgtEl>
                                          <p:spTgt spid="222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22211"/>
                                        </p:tgtEl>
                                        <p:attrNameLst>
                                          <p:attrName>style.visibility</p:attrName>
                                        </p:attrNameLst>
                                      </p:cBhvr>
                                      <p:to>
                                        <p:strVal val="visible"/>
                                      </p:to>
                                    </p:set>
                                    <p:animEffect transition="in" filter="strips(downRight)">
                                      <p:cBhvr>
                                        <p:cTn id="12" dur="3000"/>
                                        <p:tgtEl>
                                          <p:spTgt spid="2222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22212"/>
                                        </p:tgtEl>
                                        <p:attrNameLst>
                                          <p:attrName>style.visibility</p:attrName>
                                        </p:attrNameLst>
                                      </p:cBhvr>
                                      <p:to>
                                        <p:strVal val="visible"/>
                                      </p:to>
                                    </p:set>
                                    <p:animEffect transition="in" filter="strips(downRight)">
                                      <p:cBhvr>
                                        <p:cTn id="17" dur="3000"/>
                                        <p:tgtEl>
                                          <p:spTgt spid="222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22213"/>
                                        </p:tgtEl>
                                        <p:attrNameLst>
                                          <p:attrName>style.visibility</p:attrName>
                                        </p:attrNameLst>
                                      </p:cBhvr>
                                      <p:to>
                                        <p:strVal val="visible"/>
                                      </p:to>
                                    </p:set>
                                    <p:animEffect transition="in" filter="strips(downRight)">
                                      <p:cBhvr>
                                        <p:cTn id="22" dur="3000"/>
                                        <p:tgtEl>
                                          <p:spTgt spid="2222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222214"/>
                                        </p:tgtEl>
                                        <p:attrNameLst>
                                          <p:attrName>style.visibility</p:attrName>
                                        </p:attrNameLst>
                                      </p:cBhvr>
                                      <p:to>
                                        <p:strVal val="visible"/>
                                      </p:to>
                                    </p:set>
                                    <p:anim calcmode="lin" valueType="num">
                                      <p:cBhvr>
                                        <p:cTn id="27" dur="1000" fill="hold"/>
                                        <p:tgtEl>
                                          <p:spTgt spid="222214"/>
                                        </p:tgtEl>
                                        <p:attrNameLst>
                                          <p:attrName>ppt_x</p:attrName>
                                        </p:attrNameLst>
                                      </p:cBhvr>
                                      <p:tavLst>
                                        <p:tav tm="0">
                                          <p:val>
                                            <p:strVal val="#ppt_x-.2"/>
                                          </p:val>
                                        </p:tav>
                                        <p:tav tm="100000">
                                          <p:val>
                                            <p:strVal val="#ppt_x"/>
                                          </p:val>
                                        </p:tav>
                                      </p:tavLst>
                                    </p:anim>
                                    <p:anim calcmode="lin" valueType="num">
                                      <p:cBhvr>
                                        <p:cTn id="28" dur="1000" fill="hold"/>
                                        <p:tgtEl>
                                          <p:spTgt spid="22221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222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22215"/>
                                        </p:tgtEl>
                                        <p:attrNameLst>
                                          <p:attrName>style.visibility</p:attrName>
                                        </p:attrNameLst>
                                      </p:cBhvr>
                                      <p:to>
                                        <p:strVal val="visible"/>
                                      </p:to>
                                    </p:set>
                                    <p:anim calcmode="lin" valueType="num">
                                      <p:cBhvr>
                                        <p:cTn id="34" dur="3000" fill="hold"/>
                                        <p:tgtEl>
                                          <p:spTgt spid="222215"/>
                                        </p:tgtEl>
                                        <p:attrNameLst>
                                          <p:attrName>ppt_w</p:attrName>
                                        </p:attrNameLst>
                                      </p:cBhvr>
                                      <p:tavLst>
                                        <p:tav tm="0">
                                          <p:val>
                                            <p:strVal val="#ppt_w*0.70"/>
                                          </p:val>
                                        </p:tav>
                                        <p:tav tm="100000">
                                          <p:val>
                                            <p:strVal val="#ppt_w"/>
                                          </p:val>
                                        </p:tav>
                                      </p:tavLst>
                                    </p:anim>
                                    <p:anim calcmode="lin" valueType="num">
                                      <p:cBhvr>
                                        <p:cTn id="35" dur="3000" fill="hold"/>
                                        <p:tgtEl>
                                          <p:spTgt spid="222215"/>
                                        </p:tgtEl>
                                        <p:attrNameLst>
                                          <p:attrName>ppt_h</p:attrName>
                                        </p:attrNameLst>
                                      </p:cBhvr>
                                      <p:tavLst>
                                        <p:tav tm="0">
                                          <p:val>
                                            <p:strVal val="#ppt_h"/>
                                          </p:val>
                                        </p:tav>
                                        <p:tav tm="100000">
                                          <p:val>
                                            <p:strVal val="#ppt_h"/>
                                          </p:val>
                                        </p:tav>
                                      </p:tavLst>
                                    </p:anim>
                                    <p:animEffect transition="in" filter="fade">
                                      <p:cBhvr>
                                        <p:cTn id="36" dur="3000"/>
                                        <p:tgtEl>
                                          <p:spTgt spid="2222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222216"/>
                                        </p:tgtEl>
                                        <p:attrNameLst>
                                          <p:attrName>style.visibility</p:attrName>
                                        </p:attrNameLst>
                                      </p:cBhvr>
                                      <p:to>
                                        <p:strVal val="visible"/>
                                      </p:to>
                                    </p:set>
                                    <p:anim calcmode="lin" valueType="num">
                                      <p:cBhvr>
                                        <p:cTn id="41" dur="2000" fill="hold"/>
                                        <p:tgtEl>
                                          <p:spTgt spid="222216"/>
                                        </p:tgtEl>
                                        <p:attrNameLst>
                                          <p:attrName>ppt_x</p:attrName>
                                        </p:attrNameLst>
                                      </p:cBhvr>
                                      <p:tavLst>
                                        <p:tav tm="0">
                                          <p:val>
                                            <p:strVal val="#ppt_x-.2"/>
                                          </p:val>
                                        </p:tav>
                                        <p:tav tm="100000">
                                          <p:val>
                                            <p:strVal val="#ppt_x"/>
                                          </p:val>
                                        </p:tav>
                                      </p:tavLst>
                                    </p:anim>
                                    <p:anim calcmode="lin" valueType="num">
                                      <p:cBhvr>
                                        <p:cTn id="42" dur="2000" fill="hold"/>
                                        <p:tgtEl>
                                          <p:spTgt spid="222216"/>
                                        </p:tgtEl>
                                        <p:attrNameLst>
                                          <p:attrName>ppt_y</p:attrName>
                                        </p:attrNameLst>
                                      </p:cBhvr>
                                      <p:tavLst>
                                        <p:tav tm="0">
                                          <p:val>
                                            <p:strVal val="#ppt_y"/>
                                          </p:val>
                                        </p:tav>
                                        <p:tav tm="100000">
                                          <p:val>
                                            <p:strVal val="#ppt_y"/>
                                          </p:val>
                                        </p:tav>
                                      </p:tavLst>
                                    </p:anim>
                                    <p:animEffect transition="in" filter="wipe(right)" prLst="gradientSize: 0.1">
                                      <p:cBhvr>
                                        <p:cTn id="43" dur="2000"/>
                                        <p:tgtEl>
                                          <p:spTgt spid="22221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222217"/>
                                        </p:tgtEl>
                                        <p:attrNameLst>
                                          <p:attrName>style.visibility</p:attrName>
                                        </p:attrNameLst>
                                      </p:cBhvr>
                                      <p:to>
                                        <p:strVal val="visible"/>
                                      </p:to>
                                    </p:set>
                                    <p:animEffect transition="in" filter="strips(downRight)">
                                      <p:cBhvr>
                                        <p:cTn id="48" dur="2000"/>
                                        <p:tgtEl>
                                          <p:spTgt spid="22221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222218"/>
                                        </p:tgtEl>
                                        <p:attrNameLst>
                                          <p:attrName>style.visibility</p:attrName>
                                        </p:attrNameLst>
                                      </p:cBhvr>
                                      <p:to>
                                        <p:strVal val="visible"/>
                                      </p:to>
                                    </p:set>
                                    <p:animEffect transition="in" filter="strips(downRight)">
                                      <p:cBhvr>
                                        <p:cTn id="53" dur="500"/>
                                        <p:tgtEl>
                                          <p:spTgt spid="222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p:bldP spid="222211" grpId="0"/>
      <p:bldP spid="222212" grpId="0"/>
      <p:bldP spid="222213" grpId="0"/>
      <p:bldP spid="222214" grpId="0"/>
      <p:bldP spid="222215" grpId="0"/>
      <p:bldP spid="222216" grpId="0"/>
      <p:bldP spid="222217" grpId="0"/>
      <p:bldP spid="22221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Grp="1" noChangeArrowheads="1"/>
          </p:cNvSpPr>
          <p:nvPr>
            <p:ph type="dt" sz="half" idx="10"/>
          </p:nvPr>
        </p:nvSpPr>
        <p:spPr/>
        <p:txBody>
          <a:bodyPr/>
          <a:lstStyle/>
          <a:p>
            <a:pPr>
              <a:defRPr/>
            </a:pPr>
            <a:fld id="{F166912D-F659-464A-B349-2A082959B0D4}" type="datetime1">
              <a:rPr lang="en-US"/>
              <a:pPr>
                <a:defRPr/>
              </a:pPr>
              <a:t>4/11/2019</a:t>
            </a:fld>
            <a:endParaRPr lang="en-US" altLang="en-US"/>
          </a:p>
        </p:txBody>
      </p:sp>
      <p:sp>
        <p:nvSpPr>
          <p:cNvPr id="1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CC11FC56-764E-4C3E-B011-FB537976FFFF}" type="slidenum">
              <a:rPr lang="en-US" altLang="en-US" sz="1000">
                <a:latin typeface="Arial" panose="020B0604020202020204" pitchFamily="34" charset="0"/>
              </a:rPr>
              <a:pPr/>
              <a:t>92</a:t>
            </a:fld>
            <a:endParaRPr lang="en-US" altLang="en-US" sz="1000">
              <a:latin typeface="Arial" panose="020B0604020202020204" pitchFamily="34" charset="0"/>
            </a:endParaRPr>
          </a:p>
        </p:txBody>
      </p:sp>
      <p:sp>
        <p:nvSpPr>
          <p:cNvPr id="223234" name="Rectangle 2"/>
          <p:cNvSpPr>
            <a:spLocks noChangeArrowheads="1"/>
          </p:cNvSpPr>
          <p:nvPr/>
        </p:nvSpPr>
        <p:spPr bwMode="auto">
          <a:xfrm>
            <a:off x="257175" y="228600"/>
            <a:ext cx="5686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sv-SE" altLang="en-US" sz="1800"/>
              <a:t>Terdapat beberapa sistem jaringan distribusi antara lain:</a:t>
            </a:r>
            <a:endParaRPr lang="sv-SE" altLang="en-US" sz="1800" i="1"/>
          </a:p>
        </p:txBody>
      </p:sp>
      <p:sp>
        <p:nvSpPr>
          <p:cNvPr id="223235" name="Rectangle 3"/>
          <p:cNvSpPr>
            <a:spLocks noChangeArrowheads="1"/>
          </p:cNvSpPr>
          <p:nvPr/>
        </p:nvSpPr>
        <p:spPr bwMode="auto">
          <a:xfrm>
            <a:off x="609600" y="609600"/>
            <a:ext cx="842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sv-SE" altLang="en-US" sz="1800" i="1"/>
              <a:t>Radial</a:t>
            </a:r>
          </a:p>
        </p:txBody>
      </p:sp>
      <p:sp>
        <p:nvSpPr>
          <p:cNvPr id="223236" name="Rectangle 4"/>
          <p:cNvSpPr>
            <a:spLocks noChangeArrowheads="1"/>
          </p:cNvSpPr>
          <p:nvPr/>
        </p:nvSpPr>
        <p:spPr bwMode="auto">
          <a:xfrm>
            <a:off x="609600" y="914400"/>
            <a:ext cx="614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sv-SE" altLang="en-US" sz="1800" i="1"/>
              <a:t>Loop</a:t>
            </a:r>
          </a:p>
        </p:txBody>
      </p:sp>
      <p:sp>
        <p:nvSpPr>
          <p:cNvPr id="223237" name="Rectangle 5"/>
          <p:cNvSpPr>
            <a:spLocks noChangeArrowheads="1"/>
          </p:cNvSpPr>
          <p:nvPr/>
        </p:nvSpPr>
        <p:spPr bwMode="auto">
          <a:xfrm>
            <a:off x="609600" y="1309688"/>
            <a:ext cx="94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eaLnBrk="1" hangingPunct="1"/>
            <a:r>
              <a:rPr lang="sv-SE" altLang="en-US" sz="1800" i="1"/>
              <a:t>Spindle</a:t>
            </a:r>
          </a:p>
        </p:txBody>
      </p:sp>
      <p:sp>
        <p:nvSpPr>
          <p:cNvPr id="223238" name="Rectangle 6"/>
          <p:cNvSpPr>
            <a:spLocks noChangeArrowheads="1"/>
          </p:cNvSpPr>
          <p:nvPr/>
        </p:nvSpPr>
        <p:spPr bwMode="auto">
          <a:xfrm>
            <a:off x="277813" y="1828800"/>
            <a:ext cx="8561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sv-SE" altLang="en-US" sz="1800"/>
              <a:t>Sejalan perkembangan teknologi, pengelolaan dan pengaturan sistem tenaga listrik mulai dari pembangkitan, transmisi dan distribusi semakin berkembang</a:t>
            </a:r>
          </a:p>
        </p:txBody>
      </p:sp>
      <p:sp>
        <p:nvSpPr>
          <p:cNvPr id="223239" name="Rectangle 7"/>
          <p:cNvSpPr>
            <a:spLocks noChangeArrowheads="1"/>
          </p:cNvSpPr>
          <p:nvPr/>
        </p:nvSpPr>
        <p:spPr bwMode="auto">
          <a:xfrm>
            <a:off x="323850" y="2743200"/>
            <a:ext cx="638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sv-SE" altLang="en-US" sz="1800"/>
              <a:t>Sistem pengaturan berkembang mulai dari sistem pengaturan :</a:t>
            </a:r>
          </a:p>
        </p:txBody>
      </p:sp>
      <p:sp>
        <p:nvSpPr>
          <p:cNvPr id="223240" name="Rectangle 8"/>
          <p:cNvSpPr>
            <a:spLocks noChangeArrowheads="1"/>
          </p:cNvSpPr>
          <p:nvPr/>
        </p:nvSpPr>
        <p:spPr bwMode="auto">
          <a:xfrm>
            <a:off x="609600" y="3124200"/>
            <a:ext cx="4846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685800" algn="l"/>
              </a:tabLst>
              <a:defRPr sz="2400">
                <a:solidFill>
                  <a:schemeClr val="tx1"/>
                </a:solidFill>
                <a:latin typeface="Bradley Hand ITC" panose="03070402050302030203" pitchFamily="66" charset="0"/>
              </a:defRPr>
            </a:lvl1pPr>
            <a:lvl2pPr marL="742950" indent="-285750">
              <a:tabLst>
                <a:tab pos="685800" algn="l"/>
              </a:tabLst>
              <a:defRPr sz="2400">
                <a:solidFill>
                  <a:schemeClr val="tx1"/>
                </a:solidFill>
                <a:latin typeface="Bradley Hand ITC" panose="03070402050302030203" pitchFamily="66" charset="0"/>
              </a:defRPr>
            </a:lvl2pPr>
            <a:lvl3pPr marL="1143000" indent="-228600">
              <a:tabLst>
                <a:tab pos="685800" algn="l"/>
              </a:tabLst>
              <a:defRPr sz="2400">
                <a:solidFill>
                  <a:schemeClr val="tx1"/>
                </a:solidFill>
                <a:latin typeface="Bradley Hand ITC" panose="03070402050302030203" pitchFamily="66" charset="0"/>
              </a:defRPr>
            </a:lvl3pPr>
            <a:lvl4pPr marL="1600200" indent="-228600">
              <a:tabLst>
                <a:tab pos="685800" algn="l"/>
              </a:tabLst>
              <a:defRPr sz="2400">
                <a:solidFill>
                  <a:schemeClr val="tx1"/>
                </a:solidFill>
                <a:latin typeface="Bradley Hand ITC" panose="03070402050302030203" pitchFamily="66" charset="0"/>
              </a:defRPr>
            </a:lvl4pPr>
            <a:lvl5pPr marL="2057400" indent="-228600">
              <a:tabLst>
                <a:tab pos="6858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9pPr>
          </a:lstStyle>
          <a:p>
            <a:pPr algn="ctr" eaLnBrk="1" hangingPunct="1"/>
            <a:r>
              <a:rPr lang="sv-SE" altLang="en-US" sz="1800"/>
              <a:t>konvensional, tiap-tiap subsistem butuh operator</a:t>
            </a:r>
            <a:endParaRPr lang="sv-SE" altLang="en-US" sz="1800" i="1"/>
          </a:p>
        </p:txBody>
      </p:sp>
      <p:sp>
        <p:nvSpPr>
          <p:cNvPr id="223241" name="Rectangle 9"/>
          <p:cNvSpPr>
            <a:spLocks noChangeArrowheads="1"/>
          </p:cNvSpPr>
          <p:nvPr/>
        </p:nvSpPr>
        <p:spPr bwMode="auto">
          <a:xfrm>
            <a:off x="609600" y="3505200"/>
            <a:ext cx="8031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685800" algn="l"/>
              </a:tabLst>
              <a:defRPr sz="2400">
                <a:solidFill>
                  <a:schemeClr val="tx1"/>
                </a:solidFill>
                <a:latin typeface="Bradley Hand ITC" panose="03070402050302030203" pitchFamily="66" charset="0"/>
              </a:defRPr>
            </a:lvl1pPr>
            <a:lvl2pPr marL="742950" indent="-285750">
              <a:tabLst>
                <a:tab pos="685800" algn="l"/>
              </a:tabLst>
              <a:defRPr sz="2400">
                <a:solidFill>
                  <a:schemeClr val="tx1"/>
                </a:solidFill>
                <a:latin typeface="Bradley Hand ITC" panose="03070402050302030203" pitchFamily="66" charset="0"/>
              </a:defRPr>
            </a:lvl2pPr>
            <a:lvl3pPr marL="1143000" indent="-228600">
              <a:tabLst>
                <a:tab pos="685800" algn="l"/>
              </a:tabLst>
              <a:defRPr sz="2400">
                <a:solidFill>
                  <a:schemeClr val="tx1"/>
                </a:solidFill>
                <a:latin typeface="Bradley Hand ITC" panose="03070402050302030203" pitchFamily="66" charset="0"/>
              </a:defRPr>
            </a:lvl3pPr>
            <a:lvl4pPr marL="1600200" indent="-228600">
              <a:tabLst>
                <a:tab pos="685800" algn="l"/>
              </a:tabLst>
              <a:defRPr sz="2400">
                <a:solidFill>
                  <a:schemeClr val="tx1"/>
                </a:solidFill>
                <a:latin typeface="Bradley Hand ITC" panose="03070402050302030203" pitchFamily="66" charset="0"/>
              </a:defRPr>
            </a:lvl4pPr>
            <a:lvl5pPr marL="2057400" indent="-228600">
              <a:tabLst>
                <a:tab pos="6858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9pPr>
          </a:lstStyle>
          <a:p>
            <a:pPr algn="ctr" eaLnBrk="1" hangingPunct="1"/>
            <a:r>
              <a:rPr lang="sv-SE" altLang="en-US" sz="1800"/>
              <a:t>berbasis komputer agar sistem konvensional tersebut dapat dipantau dan diawasi</a:t>
            </a:r>
            <a:endParaRPr lang="sv-SE" altLang="en-US" sz="1800" i="1"/>
          </a:p>
        </p:txBody>
      </p:sp>
      <p:sp>
        <p:nvSpPr>
          <p:cNvPr id="223242" name="Rectangle 10"/>
          <p:cNvSpPr>
            <a:spLocks noChangeArrowheads="1"/>
          </p:cNvSpPr>
          <p:nvPr/>
        </p:nvSpPr>
        <p:spPr bwMode="auto">
          <a:xfrm>
            <a:off x="609600" y="38862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sz="2400">
                <a:solidFill>
                  <a:schemeClr val="tx1"/>
                </a:solidFill>
                <a:latin typeface="Bradley Hand ITC" panose="03070402050302030203" pitchFamily="66" charset="0"/>
              </a:defRPr>
            </a:lvl1pPr>
            <a:lvl2pPr marL="742950" indent="-285750">
              <a:tabLst>
                <a:tab pos="685800" algn="l"/>
              </a:tabLst>
              <a:defRPr sz="2400">
                <a:solidFill>
                  <a:schemeClr val="tx1"/>
                </a:solidFill>
                <a:latin typeface="Bradley Hand ITC" panose="03070402050302030203" pitchFamily="66" charset="0"/>
              </a:defRPr>
            </a:lvl2pPr>
            <a:lvl3pPr marL="1143000" indent="-228600">
              <a:tabLst>
                <a:tab pos="685800" algn="l"/>
              </a:tabLst>
              <a:defRPr sz="2400">
                <a:solidFill>
                  <a:schemeClr val="tx1"/>
                </a:solidFill>
                <a:latin typeface="Bradley Hand ITC" panose="03070402050302030203" pitchFamily="66" charset="0"/>
              </a:defRPr>
            </a:lvl3pPr>
            <a:lvl4pPr marL="1600200" indent="-228600">
              <a:tabLst>
                <a:tab pos="685800" algn="l"/>
              </a:tabLst>
              <a:defRPr sz="2400">
                <a:solidFill>
                  <a:schemeClr val="tx1"/>
                </a:solidFill>
                <a:latin typeface="Bradley Hand ITC" panose="03070402050302030203" pitchFamily="66" charset="0"/>
              </a:defRPr>
            </a:lvl4pPr>
            <a:lvl5pPr marL="2057400" indent="-228600">
              <a:tabLst>
                <a:tab pos="6858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9pPr>
          </a:lstStyle>
          <a:p>
            <a:pPr eaLnBrk="1" hangingPunct="1"/>
            <a:r>
              <a:rPr lang="sv-SE" altLang="en-US" sz="1800"/>
              <a:t>terintegrasi dimana sub sistem tidak memerlukan operator lagi, yang berarti fungsi operator diambil alih sepenuhnya oleh eperator </a:t>
            </a:r>
            <a:r>
              <a:rPr lang="sv-SE" altLang="en-US" sz="1800" i="1"/>
              <a:t>control centre</a:t>
            </a:r>
          </a:p>
        </p:txBody>
      </p:sp>
      <p:sp>
        <p:nvSpPr>
          <p:cNvPr id="223243" name="Rectangle 11"/>
          <p:cNvSpPr>
            <a:spLocks noChangeArrowheads="1"/>
          </p:cNvSpPr>
          <p:nvPr/>
        </p:nvSpPr>
        <p:spPr bwMode="auto">
          <a:xfrm>
            <a:off x="304800" y="4586288"/>
            <a:ext cx="5311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just" eaLnBrk="1" hangingPunct="1"/>
            <a:r>
              <a:rPr lang="sv-SE" altLang="en-US" sz="1800"/>
              <a:t>Pengendalian sistem tenaga dengan menggunakan:</a:t>
            </a:r>
          </a:p>
        </p:txBody>
      </p:sp>
      <p:sp>
        <p:nvSpPr>
          <p:cNvPr id="223244" name="Rectangle 12"/>
          <p:cNvSpPr>
            <a:spLocks noChangeArrowheads="1"/>
          </p:cNvSpPr>
          <p:nvPr/>
        </p:nvSpPr>
        <p:spPr bwMode="auto">
          <a:xfrm>
            <a:off x="609600" y="5029200"/>
            <a:ext cx="30686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685800" algn="l"/>
              </a:tabLst>
              <a:defRPr sz="2400">
                <a:solidFill>
                  <a:schemeClr val="tx1"/>
                </a:solidFill>
                <a:latin typeface="Bradley Hand ITC" panose="03070402050302030203" pitchFamily="66" charset="0"/>
              </a:defRPr>
            </a:lvl1pPr>
            <a:lvl2pPr marL="742950" indent="-285750">
              <a:tabLst>
                <a:tab pos="685800" algn="l"/>
              </a:tabLst>
              <a:defRPr sz="2400">
                <a:solidFill>
                  <a:schemeClr val="tx1"/>
                </a:solidFill>
                <a:latin typeface="Bradley Hand ITC" panose="03070402050302030203" pitchFamily="66" charset="0"/>
              </a:defRPr>
            </a:lvl2pPr>
            <a:lvl3pPr marL="1143000" indent="-228600">
              <a:tabLst>
                <a:tab pos="685800" algn="l"/>
              </a:tabLst>
              <a:defRPr sz="2400">
                <a:solidFill>
                  <a:schemeClr val="tx1"/>
                </a:solidFill>
                <a:latin typeface="Bradley Hand ITC" panose="03070402050302030203" pitchFamily="66" charset="0"/>
              </a:defRPr>
            </a:lvl3pPr>
            <a:lvl4pPr marL="1600200" indent="-228600">
              <a:tabLst>
                <a:tab pos="685800" algn="l"/>
              </a:tabLst>
              <a:defRPr sz="2400">
                <a:solidFill>
                  <a:schemeClr val="tx1"/>
                </a:solidFill>
                <a:latin typeface="Bradley Hand ITC" panose="03070402050302030203" pitchFamily="66" charset="0"/>
              </a:defRPr>
            </a:lvl4pPr>
            <a:lvl5pPr marL="2057400" indent="-228600">
              <a:tabLst>
                <a:tab pos="685800" algn="l"/>
              </a:tabLst>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tabLst>
                <a:tab pos="685800" algn="l"/>
              </a:tabLst>
              <a:defRPr sz="2400">
                <a:solidFill>
                  <a:schemeClr val="tx1"/>
                </a:solidFill>
                <a:latin typeface="Bradley Hand ITC" panose="03070402050302030203" pitchFamily="66" charset="0"/>
              </a:defRPr>
            </a:lvl9pPr>
          </a:lstStyle>
          <a:p>
            <a:pPr eaLnBrk="1" hangingPunct="1"/>
            <a:r>
              <a:rPr lang="sv-SE" altLang="en-US" sz="1800" i="1"/>
              <a:t>static compersator</a:t>
            </a:r>
            <a:endParaRPr lang="en-US" altLang="en-US" sz="1800"/>
          </a:p>
          <a:p>
            <a:pPr eaLnBrk="1" hangingPunct="1"/>
            <a:r>
              <a:rPr lang="sv-SE" altLang="en-US" sz="1800" i="1"/>
              <a:t>load frequancy control</a:t>
            </a:r>
            <a:endParaRPr lang="en-US" altLang="en-US" sz="1800"/>
          </a:p>
          <a:p>
            <a:pPr eaLnBrk="1" hangingPunct="1"/>
            <a:r>
              <a:rPr lang="sv-SE" altLang="en-US" sz="1800" i="1"/>
              <a:t>automatic generation control,</a:t>
            </a:r>
            <a:r>
              <a:rPr lang="sv-SE" altLang="en-US" sz="1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3234"/>
                                        </p:tgtEl>
                                        <p:attrNameLst>
                                          <p:attrName>style.visibility</p:attrName>
                                        </p:attrNameLst>
                                      </p:cBhvr>
                                      <p:to>
                                        <p:strVal val="visible"/>
                                      </p:to>
                                    </p:set>
                                    <p:anim calcmode="lin" valueType="num">
                                      <p:cBhvr>
                                        <p:cTn id="7" dur="2000" fill="hold"/>
                                        <p:tgtEl>
                                          <p:spTgt spid="223234"/>
                                        </p:tgtEl>
                                        <p:attrNameLst>
                                          <p:attrName>ppt_x</p:attrName>
                                        </p:attrNameLst>
                                      </p:cBhvr>
                                      <p:tavLst>
                                        <p:tav tm="0">
                                          <p:val>
                                            <p:strVal val="#ppt_x-.2"/>
                                          </p:val>
                                        </p:tav>
                                        <p:tav tm="100000">
                                          <p:val>
                                            <p:strVal val="#ppt_x"/>
                                          </p:val>
                                        </p:tav>
                                      </p:tavLst>
                                    </p:anim>
                                    <p:anim calcmode="lin" valueType="num">
                                      <p:cBhvr>
                                        <p:cTn id="8" dur="2000" fill="hold"/>
                                        <p:tgtEl>
                                          <p:spTgt spid="223234"/>
                                        </p:tgtEl>
                                        <p:attrNameLst>
                                          <p:attrName>ppt_y</p:attrName>
                                        </p:attrNameLst>
                                      </p:cBhvr>
                                      <p:tavLst>
                                        <p:tav tm="0">
                                          <p:val>
                                            <p:strVal val="#ppt_y"/>
                                          </p:val>
                                        </p:tav>
                                        <p:tav tm="100000">
                                          <p:val>
                                            <p:strVal val="#ppt_y"/>
                                          </p:val>
                                        </p:tav>
                                      </p:tavLst>
                                    </p:anim>
                                    <p:animEffect transition="in" filter="wipe(right)" prLst="gradientSize: 0.1">
                                      <p:cBhvr>
                                        <p:cTn id="9" dur="2000"/>
                                        <p:tgtEl>
                                          <p:spTgt spid="2232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23235"/>
                                        </p:tgtEl>
                                        <p:attrNameLst>
                                          <p:attrName>style.visibility</p:attrName>
                                        </p:attrNameLst>
                                      </p:cBhvr>
                                      <p:to>
                                        <p:strVal val="visible"/>
                                      </p:to>
                                    </p:set>
                                    <p:anim calcmode="lin" valueType="num">
                                      <p:cBhvr>
                                        <p:cTn id="14" dur="2000" fill="hold"/>
                                        <p:tgtEl>
                                          <p:spTgt spid="223235"/>
                                        </p:tgtEl>
                                        <p:attrNameLst>
                                          <p:attrName>ppt_x</p:attrName>
                                        </p:attrNameLst>
                                      </p:cBhvr>
                                      <p:tavLst>
                                        <p:tav tm="0">
                                          <p:val>
                                            <p:strVal val="#ppt_x-.2"/>
                                          </p:val>
                                        </p:tav>
                                        <p:tav tm="100000">
                                          <p:val>
                                            <p:strVal val="#ppt_x"/>
                                          </p:val>
                                        </p:tav>
                                      </p:tavLst>
                                    </p:anim>
                                    <p:anim calcmode="lin" valueType="num">
                                      <p:cBhvr>
                                        <p:cTn id="15" dur="2000" fill="hold"/>
                                        <p:tgtEl>
                                          <p:spTgt spid="223235"/>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232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23236"/>
                                        </p:tgtEl>
                                        <p:attrNameLst>
                                          <p:attrName>style.visibility</p:attrName>
                                        </p:attrNameLst>
                                      </p:cBhvr>
                                      <p:to>
                                        <p:strVal val="visible"/>
                                      </p:to>
                                    </p:set>
                                    <p:anim calcmode="lin" valueType="num">
                                      <p:cBhvr>
                                        <p:cTn id="21" dur="2000" fill="hold"/>
                                        <p:tgtEl>
                                          <p:spTgt spid="223236"/>
                                        </p:tgtEl>
                                        <p:attrNameLst>
                                          <p:attrName>ppt_x</p:attrName>
                                        </p:attrNameLst>
                                      </p:cBhvr>
                                      <p:tavLst>
                                        <p:tav tm="0">
                                          <p:val>
                                            <p:strVal val="#ppt_x-.2"/>
                                          </p:val>
                                        </p:tav>
                                        <p:tav tm="100000">
                                          <p:val>
                                            <p:strVal val="#ppt_x"/>
                                          </p:val>
                                        </p:tav>
                                      </p:tavLst>
                                    </p:anim>
                                    <p:anim calcmode="lin" valueType="num">
                                      <p:cBhvr>
                                        <p:cTn id="22" dur="2000" fill="hold"/>
                                        <p:tgtEl>
                                          <p:spTgt spid="223236"/>
                                        </p:tgtEl>
                                        <p:attrNameLst>
                                          <p:attrName>ppt_y</p:attrName>
                                        </p:attrNameLst>
                                      </p:cBhvr>
                                      <p:tavLst>
                                        <p:tav tm="0">
                                          <p:val>
                                            <p:strVal val="#ppt_y"/>
                                          </p:val>
                                        </p:tav>
                                        <p:tav tm="100000">
                                          <p:val>
                                            <p:strVal val="#ppt_y"/>
                                          </p:val>
                                        </p:tav>
                                      </p:tavLst>
                                    </p:anim>
                                    <p:animEffect transition="in" filter="wipe(right)" prLst="gradientSize: 0.1">
                                      <p:cBhvr>
                                        <p:cTn id="23" dur="2000"/>
                                        <p:tgtEl>
                                          <p:spTgt spid="22323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23237"/>
                                        </p:tgtEl>
                                        <p:attrNameLst>
                                          <p:attrName>style.visibility</p:attrName>
                                        </p:attrNameLst>
                                      </p:cBhvr>
                                      <p:to>
                                        <p:strVal val="visible"/>
                                      </p:to>
                                    </p:set>
                                    <p:anim calcmode="lin" valueType="num">
                                      <p:cBhvr>
                                        <p:cTn id="28" dur="2000" fill="hold"/>
                                        <p:tgtEl>
                                          <p:spTgt spid="223237"/>
                                        </p:tgtEl>
                                        <p:attrNameLst>
                                          <p:attrName>ppt_x</p:attrName>
                                        </p:attrNameLst>
                                      </p:cBhvr>
                                      <p:tavLst>
                                        <p:tav tm="0">
                                          <p:val>
                                            <p:strVal val="#ppt_x-.2"/>
                                          </p:val>
                                        </p:tav>
                                        <p:tav tm="100000">
                                          <p:val>
                                            <p:strVal val="#ppt_x"/>
                                          </p:val>
                                        </p:tav>
                                      </p:tavLst>
                                    </p:anim>
                                    <p:anim calcmode="lin" valueType="num">
                                      <p:cBhvr>
                                        <p:cTn id="29" dur="2000" fill="hold"/>
                                        <p:tgtEl>
                                          <p:spTgt spid="223237"/>
                                        </p:tgtEl>
                                        <p:attrNameLst>
                                          <p:attrName>ppt_y</p:attrName>
                                        </p:attrNameLst>
                                      </p:cBhvr>
                                      <p:tavLst>
                                        <p:tav tm="0">
                                          <p:val>
                                            <p:strVal val="#ppt_y"/>
                                          </p:val>
                                        </p:tav>
                                        <p:tav tm="100000">
                                          <p:val>
                                            <p:strVal val="#ppt_y"/>
                                          </p:val>
                                        </p:tav>
                                      </p:tavLst>
                                    </p:anim>
                                    <p:animEffect transition="in" filter="wipe(right)" prLst="gradientSize: 0.1">
                                      <p:cBhvr>
                                        <p:cTn id="30" dur="2000"/>
                                        <p:tgtEl>
                                          <p:spTgt spid="2232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23238"/>
                                        </p:tgtEl>
                                        <p:attrNameLst>
                                          <p:attrName>style.visibility</p:attrName>
                                        </p:attrNameLst>
                                      </p:cBhvr>
                                      <p:to>
                                        <p:strVal val="visible"/>
                                      </p:to>
                                    </p:set>
                                    <p:anim calcmode="lin" valueType="num">
                                      <p:cBhvr>
                                        <p:cTn id="35" dur="2000" fill="hold"/>
                                        <p:tgtEl>
                                          <p:spTgt spid="223238"/>
                                        </p:tgtEl>
                                        <p:attrNameLst>
                                          <p:attrName>ppt_x</p:attrName>
                                        </p:attrNameLst>
                                      </p:cBhvr>
                                      <p:tavLst>
                                        <p:tav tm="0">
                                          <p:val>
                                            <p:strVal val="#ppt_x-.2"/>
                                          </p:val>
                                        </p:tav>
                                        <p:tav tm="100000">
                                          <p:val>
                                            <p:strVal val="#ppt_x"/>
                                          </p:val>
                                        </p:tav>
                                      </p:tavLst>
                                    </p:anim>
                                    <p:anim calcmode="lin" valueType="num">
                                      <p:cBhvr>
                                        <p:cTn id="36" dur="2000" fill="hold"/>
                                        <p:tgtEl>
                                          <p:spTgt spid="223238"/>
                                        </p:tgtEl>
                                        <p:attrNameLst>
                                          <p:attrName>ppt_y</p:attrName>
                                        </p:attrNameLst>
                                      </p:cBhvr>
                                      <p:tavLst>
                                        <p:tav tm="0">
                                          <p:val>
                                            <p:strVal val="#ppt_y"/>
                                          </p:val>
                                        </p:tav>
                                        <p:tav tm="100000">
                                          <p:val>
                                            <p:strVal val="#ppt_y"/>
                                          </p:val>
                                        </p:tav>
                                      </p:tavLst>
                                    </p:anim>
                                    <p:animEffect transition="in" filter="wipe(right)" prLst="gradientSize: 0.1">
                                      <p:cBhvr>
                                        <p:cTn id="37" dur="2000"/>
                                        <p:tgtEl>
                                          <p:spTgt spid="2232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223239"/>
                                        </p:tgtEl>
                                        <p:attrNameLst>
                                          <p:attrName>style.visibility</p:attrName>
                                        </p:attrNameLst>
                                      </p:cBhvr>
                                      <p:to>
                                        <p:strVal val="visible"/>
                                      </p:to>
                                    </p:set>
                                    <p:anim calcmode="lin" valueType="num">
                                      <p:cBhvr>
                                        <p:cTn id="42" dur="1000" fill="hold"/>
                                        <p:tgtEl>
                                          <p:spTgt spid="223239"/>
                                        </p:tgtEl>
                                        <p:attrNameLst>
                                          <p:attrName>ppt_x</p:attrName>
                                        </p:attrNameLst>
                                      </p:cBhvr>
                                      <p:tavLst>
                                        <p:tav tm="0">
                                          <p:val>
                                            <p:strVal val="#ppt_x-.2"/>
                                          </p:val>
                                        </p:tav>
                                        <p:tav tm="100000">
                                          <p:val>
                                            <p:strVal val="#ppt_x"/>
                                          </p:val>
                                        </p:tav>
                                      </p:tavLst>
                                    </p:anim>
                                    <p:anim calcmode="lin" valueType="num">
                                      <p:cBhvr>
                                        <p:cTn id="43" dur="1000" fill="hold"/>
                                        <p:tgtEl>
                                          <p:spTgt spid="22323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232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223240"/>
                                        </p:tgtEl>
                                        <p:attrNameLst>
                                          <p:attrName>style.visibility</p:attrName>
                                        </p:attrNameLst>
                                      </p:cBhvr>
                                      <p:to>
                                        <p:strVal val="visible"/>
                                      </p:to>
                                    </p:set>
                                    <p:animEffect transition="in" filter="strips(downRight)">
                                      <p:cBhvr>
                                        <p:cTn id="49" dur="500"/>
                                        <p:tgtEl>
                                          <p:spTgt spid="2232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6" fill="hold" grpId="0" nodeType="clickEffect">
                                  <p:stCondLst>
                                    <p:cond delay="0"/>
                                  </p:stCondLst>
                                  <p:childTnLst>
                                    <p:set>
                                      <p:cBhvr>
                                        <p:cTn id="53" dur="1" fill="hold">
                                          <p:stCondLst>
                                            <p:cond delay="0"/>
                                          </p:stCondLst>
                                        </p:cTn>
                                        <p:tgtEl>
                                          <p:spTgt spid="223241"/>
                                        </p:tgtEl>
                                        <p:attrNameLst>
                                          <p:attrName>style.visibility</p:attrName>
                                        </p:attrNameLst>
                                      </p:cBhvr>
                                      <p:to>
                                        <p:strVal val="visible"/>
                                      </p:to>
                                    </p:set>
                                    <p:animEffect transition="in" filter="strips(downRight)">
                                      <p:cBhvr>
                                        <p:cTn id="54" dur="500"/>
                                        <p:tgtEl>
                                          <p:spTgt spid="22324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8" presetClass="entr" presetSubtype="6" fill="hold" grpId="0" nodeType="clickEffect">
                                  <p:stCondLst>
                                    <p:cond delay="0"/>
                                  </p:stCondLst>
                                  <p:childTnLst>
                                    <p:set>
                                      <p:cBhvr>
                                        <p:cTn id="58" dur="1" fill="hold">
                                          <p:stCondLst>
                                            <p:cond delay="0"/>
                                          </p:stCondLst>
                                        </p:cTn>
                                        <p:tgtEl>
                                          <p:spTgt spid="223242"/>
                                        </p:tgtEl>
                                        <p:attrNameLst>
                                          <p:attrName>style.visibility</p:attrName>
                                        </p:attrNameLst>
                                      </p:cBhvr>
                                      <p:to>
                                        <p:strVal val="visible"/>
                                      </p:to>
                                    </p:set>
                                    <p:animEffect transition="in" filter="strips(downRight)">
                                      <p:cBhvr>
                                        <p:cTn id="59" dur="500"/>
                                        <p:tgtEl>
                                          <p:spTgt spid="22324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9" presetClass="entr" presetSubtype="0" fill="hold" grpId="0" nodeType="clickEffect">
                                  <p:stCondLst>
                                    <p:cond delay="0"/>
                                  </p:stCondLst>
                                  <p:childTnLst>
                                    <p:set>
                                      <p:cBhvr>
                                        <p:cTn id="63" dur="1" fill="hold">
                                          <p:stCondLst>
                                            <p:cond delay="0"/>
                                          </p:stCondLst>
                                        </p:cTn>
                                        <p:tgtEl>
                                          <p:spTgt spid="223243"/>
                                        </p:tgtEl>
                                        <p:attrNameLst>
                                          <p:attrName>style.visibility</p:attrName>
                                        </p:attrNameLst>
                                      </p:cBhvr>
                                      <p:to>
                                        <p:strVal val="visible"/>
                                      </p:to>
                                    </p:set>
                                    <p:anim calcmode="lin" valueType="num">
                                      <p:cBhvr>
                                        <p:cTn id="64" dur="1000" fill="hold"/>
                                        <p:tgtEl>
                                          <p:spTgt spid="223243"/>
                                        </p:tgtEl>
                                        <p:attrNameLst>
                                          <p:attrName>ppt_x</p:attrName>
                                        </p:attrNameLst>
                                      </p:cBhvr>
                                      <p:tavLst>
                                        <p:tav tm="0">
                                          <p:val>
                                            <p:strVal val="#ppt_x-.2"/>
                                          </p:val>
                                        </p:tav>
                                        <p:tav tm="100000">
                                          <p:val>
                                            <p:strVal val="#ppt_x"/>
                                          </p:val>
                                        </p:tav>
                                      </p:tavLst>
                                    </p:anim>
                                    <p:anim calcmode="lin" valueType="num">
                                      <p:cBhvr>
                                        <p:cTn id="65" dur="1000" fill="hold"/>
                                        <p:tgtEl>
                                          <p:spTgt spid="223243"/>
                                        </p:tgtEl>
                                        <p:attrNameLst>
                                          <p:attrName>ppt_y</p:attrName>
                                        </p:attrNameLst>
                                      </p:cBhvr>
                                      <p:tavLst>
                                        <p:tav tm="0">
                                          <p:val>
                                            <p:strVal val="#ppt_y"/>
                                          </p:val>
                                        </p:tav>
                                        <p:tav tm="100000">
                                          <p:val>
                                            <p:strVal val="#ppt_y"/>
                                          </p:val>
                                        </p:tav>
                                      </p:tavLst>
                                    </p:anim>
                                    <p:animEffect transition="in" filter="wipe(right)" prLst="gradientSize: 0.1">
                                      <p:cBhvr>
                                        <p:cTn id="66" dur="1000"/>
                                        <p:tgtEl>
                                          <p:spTgt spid="22324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223244"/>
                                        </p:tgtEl>
                                        <p:attrNameLst>
                                          <p:attrName>style.visibility</p:attrName>
                                        </p:attrNameLst>
                                      </p:cBhvr>
                                      <p:to>
                                        <p:strVal val="visible"/>
                                      </p:to>
                                    </p:set>
                                    <p:anim calcmode="lin" valueType="num">
                                      <p:cBhvr>
                                        <p:cTn id="71" dur="1000" fill="hold"/>
                                        <p:tgtEl>
                                          <p:spTgt spid="223244"/>
                                        </p:tgtEl>
                                        <p:attrNameLst>
                                          <p:attrName>ppt_x</p:attrName>
                                        </p:attrNameLst>
                                      </p:cBhvr>
                                      <p:tavLst>
                                        <p:tav tm="0">
                                          <p:val>
                                            <p:strVal val="#ppt_x-.2"/>
                                          </p:val>
                                        </p:tav>
                                        <p:tav tm="100000">
                                          <p:val>
                                            <p:strVal val="#ppt_x"/>
                                          </p:val>
                                        </p:tav>
                                      </p:tavLst>
                                    </p:anim>
                                    <p:anim calcmode="lin" valueType="num">
                                      <p:cBhvr>
                                        <p:cTn id="72" dur="1000" fill="hold"/>
                                        <p:tgtEl>
                                          <p:spTgt spid="223244"/>
                                        </p:tgtEl>
                                        <p:attrNameLst>
                                          <p:attrName>ppt_y</p:attrName>
                                        </p:attrNameLst>
                                      </p:cBhvr>
                                      <p:tavLst>
                                        <p:tav tm="0">
                                          <p:val>
                                            <p:strVal val="#ppt_y"/>
                                          </p:val>
                                        </p:tav>
                                        <p:tav tm="100000">
                                          <p:val>
                                            <p:strVal val="#ppt_y"/>
                                          </p:val>
                                        </p:tav>
                                      </p:tavLst>
                                    </p:anim>
                                    <p:animEffect transition="in" filter="wipe(right)" prLst="gradientSize: 0.1">
                                      <p:cBhvr>
                                        <p:cTn id="73" dur="1000"/>
                                        <p:tgtEl>
                                          <p:spTgt spid="223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p:bldP spid="223235" grpId="0"/>
      <p:bldP spid="223236" grpId="0"/>
      <p:bldP spid="223237" grpId="0"/>
      <p:bldP spid="223238" grpId="0"/>
      <p:bldP spid="223239" grpId="0"/>
      <p:bldP spid="223240" grpId="0"/>
      <p:bldP spid="223241" grpId="0"/>
      <p:bldP spid="223242" grpId="0"/>
      <p:bldP spid="223243" grpId="0"/>
      <p:bldP spid="22324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19A7A608-AF08-479D-B498-AC603ABBEA1E}"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22573427-8CFF-4D0E-A899-EE876F03B594}" type="slidenum">
              <a:rPr lang="en-US" altLang="en-US" sz="1000">
                <a:latin typeface="Arial" panose="020B0604020202020204" pitchFamily="34" charset="0"/>
              </a:rPr>
              <a:pPr/>
              <a:t>93</a:t>
            </a:fld>
            <a:endParaRPr lang="en-US" altLang="en-US" sz="1000">
              <a:latin typeface="Arial" panose="020B0604020202020204" pitchFamily="34" charset="0"/>
            </a:endParaRPr>
          </a:p>
        </p:txBody>
      </p:sp>
      <p:pic>
        <p:nvPicPr>
          <p:cNvPr id="224258" name="Picture 2" descr="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24258"/>
                                        </p:tgtEl>
                                        <p:attrNameLst>
                                          <p:attrName>style.visibility</p:attrName>
                                        </p:attrNameLst>
                                      </p:cBhvr>
                                      <p:to>
                                        <p:strVal val="visible"/>
                                      </p:to>
                                    </p:set>
                                    <p:anim calcmode="lin" valueType="num">
                                      <p:cBhvr>
                                        <p:cTn id="7" dur="1000" fill="hold"/>
                                        <p:tgtEl>
                                          <p:spTgt spid="224258"/>
                                        </p:tgtEl>
                                        <p:attrNameLst>
                                          <p:attrName>ppt_w</p:attrName>
                                        </p:attrNameLst>
                                      </p:cBhvr>
                                      <p:tavLst>
                                        <p:tav tm="0">
                                          <p:val>
                                            <p:strVal val="#ppt_w*0.70"/>
                                          </p:val>
                                        </p:tav>
                                        <p:tav tm="100000">
                                          <p:val>
                                            <p:strVal val="#ppt_w"/>
                                          </p:val>
                                        </p:tav>
                                      </p:tavLst>
                                    </p:anim>
                                    <p:anim calcmode="lin" valueType="num">
                                      <p:cBhvr>
                                        <p:cTn id="8" dur="1000" fill="hold"/>
                                        <p:tgtEl>
                                          <p:spTgt spid="224258"/>
                                        </p:tgtEl>
                                        <p:attrNameLst>
                                          <p:attrName>ppt_h</p:attrName>
                                        </p:attrNameLst>
                                      </p:cBhvr>
                                      <p:tavLst>
                                        <p:tav tm="0">
                                          <p:val>
                                            <p:strVal val="#ppt_h"/>
                                          </p:val>
                                        </p:tav>
                                        <p:tav tm="100000">
                                          <p:val>
                                            <p:strVal val="#ppt_h"/>
                                          </p:val>
                                        </p:tav>
                                      </p:tavLst>
                                    </p:anim>
                                    <p:animEffect transition="in" filter="fade">
                                      <p:cBhvr>
                                        <p:cTn id="9" dur="1000"/>
                                        <p:tgtEl>
                                          <p:spTgt spid="224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BF549E91-F415-41CA-8500-D3F0B000BE22}"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36C6B662-035A-4512-AC24-795AEC8A6955}" type="slidenum">
              <a:rPr lang="en-US" altLang="en-US" sz="1000">
                <a:latin typeface="Arial" panose="020B0604020202020204" pitchFamily="34" charset="0"/>
              </a:rPr>
              <a:pPr/>
              <a:t>94</a:t>
            </a:fld>
            <a:endParaRPr lang="en-US" altLang="en-US" sz="1000">
              <a:latin typeface="Arial" panose="020B0604020202020204" pitchFamily="34" charset="0"/>
            </a:endParaRPr>
          </a:p>
        </p:txBody>
      </p:sp>
      <p:pic>
        <p:nvPicPr>
          <p:cNvPr id="225282" name="Picture 2" descr="e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25282"/>
                                        </p:tgtEl>
                                        <p:attrNameLst>
                                          <p:attrName>style.visibility</p:attrName>
                                        </p:attrNameLst>
                                      </p:cBhvr>
                                      <p:to>
                                        <p:strVal val="visible"/>
                                      </p:to>
                                    </p:set>
                                    <p:anim calcmode="lin" valueType="num">
                                      <p:cBhvr>
                                        <p:cTn id="7" dur="1000" fill="hold"/>
                                        <p:tgtEl>
                                          <p:spTgt spid="225282"/>
                                        </p:tgtEl>
                                        <p:attrNameLst>
                                          <p:attrName>ppt_w</p:attrName>
                                        </p:attrNameLst>
                                      </p:cBhvr>
                                      <p:tavLst>
                                        <p:tav tm="0">
                                          <p:val>
                                            <p:strVal val="#ppt_w*0.05"/>
                                          </p:val>
                                        </p:tav>
                                        <p:tav tm="100000">
                                          <p:val>
                                            <p:strVal val="#ppt_w"/>
                                          </p:val>
                                        </p:tav>
                                      </p:tavLst>
                                    </p:anim>
                                    <p:anim calcmode="lin" valueType="num">
                                      <p:cBhvr>
                                        <p:cTn id="8" dur="1000" fill="hold"/>
                                        <p:tgtEl>
                                          <p:spTgt spid="225282"/>
                                        </p:tgtEl>
                                        <p:attrNameLst>
                                          <p:attrName>ppt_h</p:attrName>
                                        </p:attrNameLst>
                                      </p:cBhvr>
                                      <p:tavLst>
                                        <p:tav tm="0">
                                          <p:val>
                                            <p:strVal val="#ppt_h"/>
                                          </p:val>
                                        </p:tav>
                                        <p:tav tm="100000">
                                          <p:val>
                                            <p:strVal val="#ppt_h"/>
                                          </p:val>
                                        </p:tav>
                                      </p:tavLst>
                                    </p:anim>
                                    <p:anim calcmode="lin" valueType="num">
                                      <p:cBhvr>
                                        <p:cTn id="9" dur="1000" fill="hold"/>
                                        <p:tgtEl>
                                          <p:spTgt spid="225282"/>
                                        </p:tgtEl>
                                        <p:attrNameLst>
                                          <p:attrName>ppt_x</p:attrName>
                                        </p:attrNameLst>
                                      </p:cBhvr>
                                      <p:tavLst>
                                        <p:tav tm="0">
                                          <p:val>
                                            <p:strVal val="#ppt_x-.2"/>
                                          </p:val>
                                        </p:tav>
                                        <p:tav tm="100000">
                                          <p:val>
                                            <p:strVal val="#ppt_x"/>
                                          </p:val>
                                        </p:tav>
                                      </p:tavLst>
                                    </p:anim>
                                    <p:anim calcmode="lin" valueType="num">
                                      <p:cBhvr>
                                        <p:cTn id="10" dur="1000" fill="hold"/>
                                        <p:tgtEl>
                                          <p:spTgt spid="225282"/>
                                        </p:tgtEl>
                                        <p:attrNameLst>
                                          <p:attrName>ppt_y</p:attrName>
                                        </p:attrNameLst>
                                      </p:cBhvr>
                                      <p:tavLst>
                                        <p:tav tm="0">
                                          <p:val>
                                            <p:strVal val="#ppt_y"/>
                                          </p:val>
                                        </p:tav>
                                        <p:tav tm="100000">
                                          <p:val>
                                            <p:strVal val="#ppt_y"/>
                                          </p:val>
                                        </p:tav>
                                      </p:tavLst>
                                    </p:anim>
                                    <p:animEffect transition="in" filter="fade">
                                      <p:cBhvr>
                                        <p:cTn id="11" dur="1000"/>
                                        <p:tgtEl>
                                          <p:spTgt spid="225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DD227BD3-008A-4575-BDC2-C6965A3C36BF}"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912E3C30-DE63-4BD2-97B3-08FFAC970DBD}" type="slidenum">
              <a:rPr lang="en-US" altLang="en-US" sz="1000">
                <a:latin typeface="Arial" panose="020B0604020202020204" pitchFamily="34" charset="0"/>
              </a:rPr>
              <a:pPr/>
              <a:t>95</a:t>
            </a:fld>
            <a:endParaRPr lang="en-US" altLang="en-US" sz="1000">
              <a:latin typeface="Arial" panose="020B0604020202020204" pitchFamily="34" charset="0"/>
            </a:endParaRPr>
          </a:p>
        </p:txBody>
      </p:sp>
      <p:pic>
        <p:nvPicPr>
          <p:cNvPr id="226306" name="Picture 2" descr="e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wheel(4)">
                                      <p:cBhvr>
                                        <p:cTn id="7" dur="20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56B93112-AA3D-4CBA-B6B2-567C5828AF1C}"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B69D42BD-EE9F-409D-ACDF-A78D421BA00A}" type="slidenum">
              <a:rPr lang="en-US" altLang="en-US" sz="1000">
                <a:latin typeface="Arial" panose="020B0604020202020204" pitchFamily="34" charset="0"/>
              </a:rPr>
              <a:pPr/>
              <a:t>96</a:t>
            </a:fld>
            <a:endParaRPr lang="en-US" altLang="en-US" sz="1000">
              <a:latin typeface="Arial" panose="020B0604020202020204" pitchFamily="34" charset="0"/>
            </a:endParaRPr>
          </a:p>
        </p:txBody>
      </p:sp>
      <p:pic>
        <p:nvPicPr>
          <p:cNvPr id="227330" name="Picture 2" descr="el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wheel(8)">
                                      <p:cBhvr>
                                        <p:cTn id="7" dur="10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E3D8ABBE-75EF-4A04-B09A-B8617A6DE897}"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480C66C5-B320-4928-852A-6EFFF2C2D056}" type="slidenum">
              <a:rPr lang="en-US" altLang="en-US" sz="1000">
                <a:latin typeface="Arial" panose="020B0604020202020204" pitchFamily="34" charset="0"/>
              </a:rPr>
              <a:pPr/>
              <a:t>97</a:t>
            </a:fld>
            <a:endParaRPr lang="en-US" altLang="en-US" sz="1000">
              <a:latin typeface="Arial" panose="020B0604020202020204" pitchFamily="34" charset="0"/>
            </a:endParaRPr>
          </a:p>
        </p:txBody>
      </p:sp>
      <p:pic>
        <p:nvPicPr>
          <p:cNvPr id="228354" name="Picture 2" descr="el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228354"/>
                                        </p:tgtEl>
                                        <p:attrNameLst>
                                          <p:attrName>style.visibility</p:attrName>
                                        </p:attrNameLst>
                                      </p:cBhvr>
                                      <p:to>
                                        <p:strVal val="visible"/>
                                      </p:to>
                                    </p:set>
                                    <p:animEffect transition="in" filter="wheel(8)">
                                      <p:cBhvr>
                                        <p:cTn id="7" dur="2000"/>
                                        <p:tgtEl>
                                          <p:spTgt spid="228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17653116-2E5A-46B8-95F7-21E7F9ED3F85}"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6776C13E-1766-4AC9-A9ED-B4EF3BFADF4D}" type="slidenum">
              <a:rPr lang="en-US" altLang="en-US" sz="1000">
                <a:latin typeface="Arial" panose="020B0604020202020204" pitchFamily="34" charset="0"/>
              </a:rPr>
              <a:pPr/>
              <a:t>98</a:t>
            </a:fld>
            <a:endParaRPr lang="en-US" altLang="en-US" sz="1000">
              <a:latin typeface="Arial" panose="020B0604020202020204" pitchFamily="34" charset="0"/>
            </a:endParaRPr>
          </a:p>
        </p:txBody>
      </p:sp>
      <p:pic>
        <p:nvPicPr>
          <p:cNvPr id="229378" name="Picture 2" descr="el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229378"/>
                                        </p:tgtEl>
                                        <p:attrNameLst>
                                          <p:attrName>style.visibility</p:attrName>
                                        </p:attrNameLst>
                                      </p:cBhvr>
                                      <p:to>
                                        <p:strVal val="visible"/>
                                      </p:to>
                                    </p:set>
                                    <p:animEffect transition="in" filter="wheel(8)">
                                      <p:cBhvr>
                                        <p:cTn id="7" dur="1000"/>
                                        <p:tgtEl>
                                          <p:spTgt spid="229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p:txBody>
          <a:bodyPr/>
          <a:lstStyle/>
          <a:p>
            <a:pPr>
              <a:defRPr/>
            </a:pPr>
            <a:fld id="{E4E933A4-6CD1-4618-A289-D43F16BA6101}" type="datetime1">
              <a:rPr lang="en-US"/>
              <a:pPr>
                <a:defRPr/>
              </a:pPr>
              <a:t>4/11/2019</a:t>
            </a:fld>
            <a:endParaRPr lang="en-US" altLang="en-US"/>
          </a:p>
        </p:txBody>
      </p:sp>
      <p:sp>
        <p:nvSpPr>
          <p:cNvPr id="4" name="Rectangle 7"/>
          <p:cNvSpPr>
            <a:spLocks noGrp="1" noChangeArrowheads="1"/>
          </p:cNvSpPr>
          <p:nvPr>
            <p:ph type="sldNum" sz="quarter" idx="12"/>
          </p:nvPr>
        </p:nvSpPr>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fld id="{36574D31-6015-452C-A16D-88F2B70C8E8E}" type="slidenum">
              <a:rPr lang="en-US" altLang="en-US" sz="1000">
                <a:latin typeface="Arial" panose="020B0604020202020204" pitchFamily="34" charset="0"/>
              </a:rPr>
              <a:pPr/>
              <a:t>99</a:t>
            </a:fld>
            <a:endParaRPr lang="en-US" altLang="en-US" sz="1000">
              <a:latin typeface="Arial" panose="020B0604020202020204" pitchFamily="34" charset="0"/>
            </a:endParaRPr>
          </a:p>
        </p:txBody>
      </p:sp>
      <p:pic>
        <p:nvPicPr>
          <p:cNvPr id="230402" name="Picture 2" descr="el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30402"/>
                                        </p:tgtEl>
                                        <p:attrNameLst>
                                          <p:attrName>style.visibility</p:attrName>
                                        </p:attrNameLst>
                                      </p:cBhvr>
                                      <p:to>
                                        <p:strVal val="visible"/>
                                      </p:to>
                                    </p:set>
                                    <p:animEffect transition="in" filter="wheel(4)">
                                      <p:cBhvr>
                                        <p:cTn id="7" dur="1000"/>
                                        <p:tgtEl>
                                          <p:spTgt spid="230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1547</TotalTime>
  <Words>8947</Words>
  <Application>Microsoft Office PowerPoint</Application>
  <PresentationFormat>On-screen Show (4:3)</PresentationFormat>
  <Paragraphs>1169</Paragraphs>
  <Slides>161</Slides>
  <Notes>87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161</vt:i4>
      </vt:variant>
    </vt:vector>
  </HeadingPairs>
  <TitlesOfParts>
    <vt:vector size="176" baseType="lpstr">
      <vt:lpstr>Arial</vt:lpstr>
      <vt:lpstr>Book Antiqua</vt:lpstr>
      <vt:lpstr>Bradley Hand ITC</vt:lpstr>
      <vt:lpstr>Calibri</vt:lpstr>
      <vt:lpstr>Calibri Light</vt:lpstr>
      <vt:lpstr>Fjalla One</vt:lpstr>
      <vt:lpstr>Impact</vt:lpstr>
      <vt:lpstr>Open Sans</vt:lpstr>
      <vt:lpstr>Open Sans</vt:lpstr>
      <vt:lpstr>Raleway</vt:lpstr>
      <vt:lpstr>Times New Roman</vt:lpstr>
      <vt:lpstr>verdana</vt:lpstr>
      <vt:lpstr>Office Theme</vt:lpstr>
      <vt:lpstr>MSPhotoEd.3</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elektro</dc:creator>
  <cp:lastModifiedBy>Hendra Marta Yudha</cp:lastModifiedBy>
  <cp:revision>81</cp:revision>
  <dcterms:created xsi:type="dcterms:W3CDTF">2007-06-20T14:38:01Z</dcterms:created>
  <dcterms:modified xsi:type="dcterms:W3CDTF">2019-04-11T10:44:19Z</dcterms:modified>
</cp:coreProperties>
</file>